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77" r:id="rId2"/>
    <p:sldId id="407" r:id="rId3"/>
    <p:sldId id="423" r:id="rId4"/>
    <p:sldId id="380" r:id="rId5"/>
    <p:sldId id="381" r:id="rId6"/>
    <p:sldId id="392" r:id="rId7"/>
    <p:sldId id="385" r:id="rId8"/>
    <p:sldId id="388" r:id="rId9"/>
    <p:sldId id="389" r:id="rId10"/>
    <p:sldId id="394" r:id="rId11"/>
    <p:sldId id="391" r:id="rId12"/>
    <p:sldId id="395" r:id="rId13"/>
    <p:sldId id="393" r:id="rId14"/>
    <p:sldId id="404" r:id="rId15"/>
    <p:sldId id="405" r:id="rId16"/>
    <p:sldId id="422" r:id="rId17"/>
    <p:sldId id="406" r:id="rId18"/>
    <p:sldId id="400" r:id="rId19"/>
    <p:sldId id="401" r:id="rId20"/>
    <p:sldId id="421" r:id="rId21"/>
    <p:sldId id="416" r:id="rId22"/>
    <p:sldId id="417" r:id="rId23"/>
    <p:sldId id="409" r:id="rId24"/>
    <p:sldId id="410" r:id="rId25"/>
    <p:sldId id="419" r:id="rId26"/>
    <p:sldId id="412" r:id="rId27"/>
    <p:sldId id="420" r:id="rId28"/>
    <p:sldId id="414" r:id="rId29"/>
    <p:sldId id="415" r:id="rId3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0" autoAdjust="0"/>
    <p:restoredTop sz="84350" autoAdjust="0"/>
  </p:normalViewPr>
  <p:slideViewPr>
    <p:cSldViewPr>
      <p:cViewPr varScale="1">
        <p:scale>
          <a:sx n="94" d="100"/>
          <a:sy n="94" d="100"/>
        </p:scale>
        <p:origin x="1422" y="9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72421"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8" y="2"/>
            <a:ext cx="2972421" cy="465621"/>
          </a:xfrm>
          <a:prstGeom prst="rect">
            <a:avLst/>
          </a:prstGeom>
        </p:spPr>
        <p:txBody>
          <a:bodyPr vert="horz" lIns="91440" tIns="45720" rIns="91440" bIns="45720" rtlCol="0"/>
          <a:lstStyle>
            <a:lvl1pPr algn="r">
              <a:defRPr sz="1200"/>
            </a:lvl1pPr>
          </a:lstStyle>
          <a:p>
            <a:fld id="{CCE615B2-D457-4775-B132-A751A67102CA}" type="datetimeFigureOut">
              <a:rPr lang="en-US" smtClean="0"/>
              <a:t>5/8/2017</a:t>
            </a:fld>
            <a:endParaRPr lang="en-US"/>
          </a:p>
        </p:txBody>
      </p:sp>
      <p:sp>
        <p:nvSpPr>
          <p:cNvPr id="4" name="Footer Placeholder 3"/>
          <p:cNvSpPr>
            <a:spLocks noGrp="1"/>
          </p:cNvSpPr>
          <p:nvPr>
            <p:ph type="ftr" sz="quarter" idx="2"/>
          </p:nvPr>
        </p:nvSpPr>
        <p:spPr>
          <a:xfrm>
            <a:off x="2" y="8830780"/>
            <a:ext cx="2972421" cy="4656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8" y="8830780"/>
            <a:ext cx="2972421" cy="465620"/>
          </a:xfrm>
          <a:prstGeom prst="rect">
            <a:avLst/>
          </a:prstGeom>
        </p:spPr>
        <p:txBody>
          <a:bodyPr vert="horz" lIns="91440" tIns="45720" rIns="91440" bIns="45720" rtlCol="0" anchor="b"/>
          <a:lstStyle>
            <a:lvl1pPr algn="r">
              <a:defRPr sz="1200"/>
            </a:lvl1pPr>
          </a:lstStyle>
          <a:p>
            <a:fld id="{6EB68370-9104-43B9-85A6-016943362ADC}" type="slidenum">
              <a:rPr lang="en-US" smtClean="0"/>
              <a:t>‹#›</a:t>
            </a:fld>
            <a:endParaRPr lang="en-US"/>
          </a:p>
        </p:txBody>
      </p:sp>
    </p:spTree>
    <p:extLst>
      <p:ext uri="{BB962C8B-B14F-4D97-AF65-F5344CB8AC3E}">
        <p14:creationId xmlns:p14="http://schemas.microsoft.com/office/powerpoint/2010/main" val="3795117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66435"/>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884613" y="2"/>
            <a:ext cx="2971800" cy="466435"/>
          </a:xfrm>
          <a:prstGeom prst="rect">
            <a:avLst/>
          </a:prstGeom>
        </p:spPr>
        <p:txBody>
          <a:bodyPr vert="horz" lIns="92757" tIns="46378" rIns="92757" bIns="46378" rtlCol="0"/>
          <a:lstStyle>
            <a:lvl1pPr algn="r">
              <a:defRPr sz="1200"/>
            </a:lvl1pPr>
          </a:lstStyle>
          <a:p>
            <a:fld id="{C347CED6-D1FD-473E-AA20-F5111252D25C}" type="datetimeFigureOut">
              <a:rPr lang="en-US" smtClean="0"/>
              <a:t>5/8/2017</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4"/>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4"/>
          </a:xfrm>
          <a:prstGeom prst="rect">
            <a:avLst/>
          </a:prstGeom>
        </p:spPr>
        <p:txBody>
          <a:bodyPr vert="horz" lIns="92757" tIns="46378" rIns="92757" bIns="46378" rtlCol="0" anchor="b"/>
          <a:lstStyle>
            <a:lvl1pPr algn="r">
              <a:defRPr sz="1200"/>
            </a:lvl1pPr>
          </a:lstStyle>
          <a:p>
            <a:fld id="{155CC364-5C4E-4041-8647-74194B904518}" type="slidenum">
              <a:rPr lang="en-US" smtClean="0"/>
              <a:t>‹#›</a:t>
            </a:fld>
            <a:endParaRPr lang="en-US"/>
          </a:p>
        </p:txBody>
      </p:sp>
    </p:spTree>
    <p:extLst>
      <p:ext uri="{BB962C8B-B14F-4D97-AF65-F5344CB8AC3E}">
        <p14:creationId xmlns:p14="http://schemas.microsoft.com/office/powerpoint/2010/main" val="2157222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5CC364-5C4E-4041-8647-74194B904518}" type="slidenum">
              <a:rPr lang="en-US" smtClean="0"/>
              <a:t>2</a:t>
            </a:fld>
            <a:endParaRPr lang="en-US"/>
          </a:p>
        </p:txBody>
      </p:sp>
    </p:spTree>
    <p:extLst>
      <p:ext uri="{BB962C8B-B14F-4D97-AF65-F5344CB8AC3E}">
        <p14:creationId xmlns:p14="http://schemas.microsoft.com/office/powerpoint/2010/main" val="2833987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Senator Alexander is the most important person in this conversation. He</a:t>
            </a:r>
            <a:r>
              <a:rPr lang="en-US" baseline="0" dirty="0"/>
              <a:t> took a moderate stance in January by insisting that there should be no ACA repeal without simultaneous replacement. He has advocated for “repair” rather than replacement of the ACA and has been vocal in pushing for a legislative patch to stabilize insurance markets. But he stunned Washington insiders in March by praising Speaker Ryan’s House version of the American Health Care Act, by waiving hearings on the bill in his committee, and by urging Majority Leader Mitch McConnell to bring the bill straight to the Senate floor without any Senate committee review. </a:t>
            </a:r>
            <a:endParaRPr lang="en-US" dirty="0"/>
          </a:p>
        </p:txBody>
      </p:sp>
      <p:sp>
        <p:nvSpPr>
          <p:cNvPr id="4" name="Slide Number Placeholder 3"/>
          <p:cNvSpPr>
            <a:spLocks noGrp="1"/>
          </p:cNvSpPr>
          <p:nvPr>
            <p:ph type="sldNum" sz="quarter" idx="10"/>
          </p:nvPr>
        </p:nvSpPr>
        <p:spPr/>
        <p:txBody>
          <a:bodyPr/>
          <a:lstStyle/>
          <a:p>
            <a:fld id="{155CC364-5C4E-4041-8647-74194B904518}" type="slidenum">
              <a:rPr lang="en-US" smtClean="0"/>
              <a:t>23</a:t>
            </a:fld>
            <a:endParaRPr lang="en-US"/>
          </a:p>
        </p:txBody>
      </p:sp>
    </p:spTree>
    <p:extLst>
      <p:ext uri="{BB962C8B-B14F-4D97-AF65-F5344CB8AC3E}">
        <p14:creationId xmlns:p14="http://schemas.microsoft.com/office/powerpoint/2010/main" val="53361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CC364-5C4E-4041-8647-74194B904518}" type="slidenum">
              <a:rPr lang="en-US" smtClean="0"/>
              <a:t>25</a:t>
            </a:fld>
            <a:endParaRPr lang="en-US"/>
          </a:p>
        </p:txBody>
      </p:sp>
    </p:spTree>
    <p:extLst>
      <p:ext uri="{BB962C8B-B14F-4D97-AF65-F5344CB8AC3E}">
        <p14:creationId xmlns:p14="http://schemas.microsoft.com/office/powerpoint/2010/main" val="2447018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Antonio – heart failure at 42, one month after getting coverage on the ACA.</a:t>
            </a:r>
          </a:p>
        </p:txBody>
      </p:sp>
      <p:sp>
        <p:nvSpPr>
          <p:cNvPr id="4" name="Slide Number Placeholder 3"/>
          <p:cNvSpPr>
            <a:spLocks noGrp="1"/>
          </p:cNvSpPr>
          <p:nvPr>
            <p:ph type="sldNum" sz="quarter" idx="10"/>
          </p:nvPr>
        </p:nvSpPr>
        <p:spPr/>
        <p:txBody>
          <a:bodyPr/>
          <a:lstStyle/>
          <a:p>
            <a:fld id="{155CC364-5C4E-4041-8647-74194B904518}" type="slidenum">
              <a:rPr lang="en-US" smtClean="0"/>
              <a:t>4</a:t>
            </a:fld>
            <a:endParaRPr lang="en-US"/>
          </a:p>
        </p:txBody>
      </p:sp>
    </p:spTree>
    <p:extLst>
      <p:ext uri="{BB962C8B-B14F-4D97-AF65-F5344CB8AC3E}">
        <p14:creationId xmlns:p14="http://schemas.microsoft.com/office/powerpoint/2010/main" val="4116509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Antonio – heart failure at 42, one month after getting coverage on the ACA.</a:t>
            </a:r>
          </a:p>
        </p:txBody>
      </p:sp>
      <p:sp>
        <p:nvSpPr>
          <p:cNvPr id="4" name="Slide Number Placeholder 3"/>
          <p:cNvSpPr>
            <a:spLocks noGrp="1"/>
          </p:cNvSpPr>
          <p:nvPr>
            <p:ph type="sldNum" sz="quarter" idx="10"/>
          </p:nvPr>
        </p:nvSpPr>
        <p:spPr/>
        <p:txBody>
          <a:bodyPr/>
          <a:lstStyle/>
          <a:p>
            <a:fld id="{155CC364-5C4E-4041-8647-74194B904518}" type="slidenum">
              <a:rPr lang="en-US" smtClean="0"/>
              <a:t>8</a:t>
            </a:fld>
            <a:endParaRPr lang="en-US"/>
          </a:p>
        </p:txBody>
      </p:sp>
    </p:spTree>
    <p:extLst>
      <p:ext uri="{BB962C8B-B14F-4D97-AF65-F5344CB8AC3E}">
        <p14:creationId xmlns:p14="http://schemas.microsoft.com/office/powerpoint/2010/main" val="1339025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Antonio – heart failure at 42, one month after getting coverage on the ACA.</a:t>
            </a:r>
          </a:p>
        </p:txBody>
      </p:sp>
      <p:sp>
        <p:nvSpPr>
          <p:cNvPr id="4" name="Slide Number Placeholder 3"/>
          <p:cNvSpPr>
            <a:spLocks noGrp="1"/>
          </p:cNvSpPr>
          <p:nvPr>
            <p:ph type="sldNum" sz="quarter" idx="10"/>
          </p:nvPr>
        </p:nvSpPr>
        <p:spPr/>
        <p:txBody>
          <a:bodyPr/>
          <a:lstStyle/>
          <a:p>
            <a:fld id="{155CC364-5C4E-4041-8647-74194B904518}" type="slidenum">
              <a:rPr lang="en-US" smtClean="0"/>
              <a:t>12</a:t>
            </a:fld>
            <a:endParaRPr lang="en-US"/>
          </a:p>
        </p:txBody>
      </p:sp>
    </p:spTree>
    <p:extLst>
      <p:ext uri="{BB962C8B-B14F-4D97-AF65-F5344CB8AC3E}">
        <p14:creationId xmlns:p14="http://schemas.microsoft.com/office/powerpoint/2010/main" val="2160365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Antonio – heart failure at 42, one month after getting coverage on the ACA.</a:t>
            </a:r>
          </a:p>
          <a:p>
            <a:endParaRPr lang="en-US" dirty="0"/>
          </a:p>
        </p:txBody>
      </p:sp>
      <p:sp>
        <p:nvSpPr>
          <p:cNvPr id="4" name="Slide Number Placeholder 3"/>
          <p:cNvSpPr>
            <a:spLocks noGrp="1"/>
          </p:cNvSpPr>
          <p:nvPr>
            <p:ph type="sldNum" sz="quarter" idx="10"/>
          </p:nvPr>
        </p:nvSpPr>
        <p:spPr/>
        <p:txBody>
          <a:bodyPr/>
          <a:lstStyle/>
          <a:p>
            <a:fld id="{717EA18E-E824-485E-A204-5CDB6362781F}" type="slidenum">
              <a:rPr lang="en-US" smtClean="0"/>
              <a:t>14</a:t>
            </a:fld>
            <a:endParaRPr lang="en-US"/>
          </a:p>
        </p:txBody>
      </p:sp>
    </p:spTree>
    <p:extLst>
      <p:ext uri="{BB962C8B-B14F-4D97-AF65-F5344CB8AC3E}">
        <p14:creationId xmlns:p14="http://schemas.microsoft.com/office/powerpoint/2010/main" val="2704276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CC364-5C4E-4041-8647-74194B904518}" type="slidenum">
              <a:rPr lang="en-US" smtClean="0"/>
              <a:t>19</a:t>
            </a:fld>
            <a:endParaRPr lang="en-US"/>
          </a:p>
        </p:txBody>
      </p:sp>
    </p:spTree>
    <p:extLst>
      <p:ext uri="{BB962C8B-B14F-4D97-AF65-F5344CB8AC3E}">
        <p14:creationId xmlns:p14="http://schemas.microsoft.com/office/powerpoint/2010/main" val="3102108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CC364-5C4E-4041-8647-74194B904518}" type="slidenum">
              <a:rPr lang="en-US" smtClean="0"/>
              <a:t>20</a:t>
            </a:fld>
            <a:endParaRPr lang="en-US"/>
          </a:p>
        </p:txBody>
      </p:sp>
    </p:spTree>
    <p:extLst>
      <p:ext uri="{BB962C8B-B14F-4D97-AF65-F5344CB8AC3E}">
        <p14:creationId xmlns:p14="http://schemas.microsoft.com/office/powerpoint/2010/main" val="2997474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CC364-5C4E-4041-8647-74194B904518}" type="slidenum">
              <a:rPr lang="en-US" smtClean="0"/>
              <a:t>21</a:t>
            </a:fld>
            <a:endParaRPr lang="en-US"/>
          </a:p>
        </p:txBody>
      </p:sp>
    </p:spTree>
    <p:extLst>
      <p:ext uri="{BB962C8B-B14F-4D97-AF65-F5344CB8AC3E}">
        <p14:creationId xmlns:p14="http://schemas.microsoft.com/office/powerpoint/2010/main" val="3043897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CC364-5C4E-4041-8647-74194B904518}" type="slidenum">
              <a:rPr lang="en-US" smtClean="0"/>
              <a:t>22</a:t>
            </a:fld>
            <a:endParaRPr lang="en-US"/>
          </a:p>
        </p:txBody>
      </p:sp>
    </p:spTree>
    <p:extLst>
      <p:ext uri="{BB962C8B-B14F-4D97-AF65-F5344CB8AC3E}">
        <p14:creationId xmlns:p14="http://schemas.microsoft.com/office/powerpoint/2010/main" val="3964784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7EA7E015-6C1B-45B8-9599-7935969A5BB8}" type="datetime1">
              <a:rPr lang="en-US" smtClean="0"/>
              <a:t>5/8/2017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8AFD1F-156A-4887-9047-C09A35FCC40E}" type="slidenum">
              <a:rPr lang="en-US" smtClean="0"/>
              <a:t>‹#›</a:t>
            </a:fld>
            <a:endParaRPr lang="en-US" dirty="0"/>
          </a:p>
        </p:txBody>
      </p:sp>
    </p:spTree>
    <p:extLst>
      <p:ext uri="{BB962C8B-B14F-4D97-AF65-F5344CB8AC3E}">
        <p14:creationId xmlns:p14="http://schemas.microsoft.com/office/powerpoint/2010/main" val="1568735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9F0963-BD98-438D-A7F5-0E17B505D0F1}"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AFD1F-156A-4887-9047-C09A35FCC40E}" type="slidenum">
              <a:rPr lang="en-US" smtClean="0"/>
              <a:t>‹#›</a:t>
            </a:fld>
            <a:endParaRPr lang="en-US"/>
          </a:p>
        </p:txBody>
      </p:sp>
    </p:spTree>
    <p:extLst>
      <p:ext uri="{BB962C8B-B14F-4D97-AF65-F5344CB8AC3E}">
        <p14:creationId xmlns:p14="http://schemas.microsoft.com/office/powerpoint/2010/main" val="2047242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D495CE-7448-48AE-82F3-E564033839A7}"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AFD1F-156A-4887-9047-C09A35FCC40E}" type="slidenum">
              <a:rPr lang="en-US" smtClean="0"/>
              <a:t>‹#›</a:t>
            </a:fld>
            <a:endParaRPr lang="en-US"/>
          </a:p>
        </p:txBody>
      </p:sp>
    </p:spTree>
    <p:extLst>
      <p:ext uri="{BB962C8B-B14F-4D97-AF65-F5344CB8AC3E}">
        <p14:creationId xmlns:p14="http://schemas.microsoft.com/office/powerpoint/2010/main" val="94674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47A2BCC-1419-49AB-9474-FFEC49B8363A}"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AFD1F-156A-4887-9047-C09A35FCC40E}" type="slidenum">
              <a:rPr lang="en-US" smtClean="0"/>
              <a:t>‹#›</a:t>
            </a:fld>
            <a:endParaRPr lang="en-US"/>
          </a:p>
        </p:txBody>
      </p:sp>
    </p:spTree>
    <p:extLst>
      <p:ext uri="{BB962C8B-B14F-4D97-AF65-F5344CB8AC3E}">
        <p14:creationId xmlns:p14="http://schemas.microsoft.com/office/powerpoint/2010/main" val="30484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041D02-B687-4C50-B051-995F3522708C}" type="datetime1">
              <a:rPr lang="en-US" smtClean="0"/>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AFD1F-156A-4887-9047-C09A35FCC40E}" type="slidenum">
              <a:rPr lang="en-US" smtClean="0"/>
              <a:t>‹#›</a:t>
            </a:fld>
            <a:endParaRPr lang="en-US"/>
          </a:p>
        </p:txBody>
      </p:sp>
    </p:spTree>
    <p:extLst>
      <p:ext uri="{BB962C8B-B14F-4D97-AF65-F5344CB8AC3E}">
        <p14:creationId xmlns:p14="http://schemas.microsoft.com/office/powerpoint/2010/main" val="1262717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FCD9EE-A00C-4785-A991-F7FC10501B08}" type="datetime1">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AFD1F-156A-4887-9047-C09A35FCC40E}" type="slidenum">
              <a:rPr lang="en-US" smtClean="0"/>
              <a:t>‹#›</a:t>
            </a:fld>
            <a:endParaRPr lang="en-US"/>
          </a:p>
        </p:txBody>
      </p:sp>
    </p:spTree>
    <p:extLst>
      <p:ext uri="{BB962C8B-B14F-4D97-AF65-F5344CB8AC3E}">
        <p14:creationId xmlns:p14="http://schemas.microsoft.com/office/powerpoint/2010/main" val="703688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A6BA39C-EEF5-4F89-9813-EAD226E4A09D}" type="datetime1">
              <a:rPr lang="en-US" smtClean="0"/>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8AFD1F-156A-4887-9047-C09A35FCC40E}" type="slidenum">
              <a:rPr lang="en-US" smtClean="0"/>
              <a:t>‹#›</a:t>
            </a:fld>
            <a:endParaRPr lang="en-US"/>
          </a:p>
        </p:txBody>
      </p:sp>
    </p:spTree>
    <p:extLst>
      <p:ext uri="{BB962C8B-B14F-4D97-AF65-F5344CB8AC3E}">
        <p14:creationId xmlns:p14="http://schemas.microsoft.com/office/powerpoint/2010/main" val="335038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936FEC-7E2F-43A9-9B43-6B75F96D788F}" type="datetime1">
              <a:rPr lang="en-US" smtClean="0"/>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8AFD1F-156A-4887-9047-C09A35FCC40E}" type="slidenum">
              <a:rPr lang="en-US" smtClean="0"/>
              <a:t>‹#›</a:t>
            </a:fld>
            <a:endParaRPr lang="en-US"/>
          </a:p>
        </p:txBody>
      </p:sp>
    </p:spTree>
    <p:extLst>
      <p:ext uri="{BB962C8B-B14F-4D97-AF65-F5344CB8AC3E}">
        <p14:creationId xmlns:p14="http://schemas.microsoft.com/office/powerpoint/2010/main" val="2872503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686E06-0193-4A43-A570-DB66C72E07C9}" type="datetime1">
              <a:rPr lang="en-US" smtClean="0"/>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8AFD1F-156A-4887-9047-C09A35FCC40E}" type="slidenum">
              <a:rPr lang="en-US" smtClean="0"/>
              <a:t>‹#›</a:t>
            </a:fld>
            <a:endParaRPr lang="en-US"/>
          </a:p>
        </p:txBody>
      </p:sp>
    </p:spTree>
    <p:extLst>
      <p:ext uri="{BB962C8B-B14F-4D97-AF65-F5344CB8AC3E}">
        <p14:creationId xmlns:p14="http://schemas.microsoft.com/office/powerpoint/2010/main" val="299926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693D57-21EA-4D0B-BB0D-973820BE516E}" type="datetime1">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AFD1F-156A-4887-9047-C09A35FCC40E}" type="slidenum">
              <a:rPr lang="en-US" smtClean="0"/>
              <a:t>‹#›</a:t>
            </a:fld>
            <a:endParaRPr lang="en-US"/>
          </a:p>
        </p:txBody>
      </p:sp>
    </p:spTree>
    <p:extLst>
      <p:ext uri="{BB962C8B-B14F-4D97-AF65-F5344CB8AC3E}">
        <p14:creationId xmlns:p14="http://schemas.microsoft.com/office/powerpoint/2010/main" val="2815000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1DF131-8A15-4E6B-A03B-33C4DB56E68C}" type="datetime1">
              <a:rPr lang="en-US" smtClean="0"/>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AFD1F-156A-4887-9047-C09A35FCC40E}" type="slidenum">
              <a:rPr lang="en-US" smtClean="0"/>
              <a:t>‹#›</a:t>
            </a:fld>
            <a:endParaRPr lang="en-US"/>
          </a:p>
        </p:txBody>
      </p:sp>
    </p:spTree>
    <p:extLst>
      <p:ext uri="{BB962C8B-B14F-4D97-AF65-F5344CB8AC3E}">
        <p14:creationId xmlns:p14="http://schemas.microsoft.com/office/powerpoint/2010/main" val="1316258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0"/>
            <a:ext cx="8229600" cy="6556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1DDA4-FF9B-4B56-9D9E-ED2C863445FC}" type="datetime1">
              <a:rPr lang="en-US" smtClean="0"/>
              <a:t>5/8/2017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AFD1F-156A-4887-9047-C09A35FCC40E}" type="slidenum">
              <a:rPr lang="en-US" smtClean="0"/>
              <a:t>‹#›</a:t>
            </a:fld>
            <a:endParaRPr lang="en-US"/>
          </a:p>
        </p:txBody>
      </p:sp>
    </p:spTree>
    <p:extLst>
      <p:ext uri="{BB962C8B-B14F-4D97-AF65-F5344CB8AC3E}">
        <p14:creationId xmlns:p14="http://schemas.microsoft.com/office/powerpoint/2010/main" val="2255309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vox.com/2017/2/24/14725166/polls-obamacare-more-popular" TargetMode="External"/><Relationship Id="rId2" Type="http://schemas.openxmlformats.org/officeDocument/2006/relationships/hyperlink" Target="http://thehill.com/policy/healthcare/325448-poll-majority-of-voters-disapprove-of-gop-obamacare-repeal-pla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ytimes.com/2017/04/26/us/politics/affordable-care-act-health-republicans.html?_r=1" TargetMode="External"/><Relationship Id="rId2" Type="http://schemas.openxmlformats.org/officeDocument/2006/relationships/hyperlink" Target="http://r20.rs6.net/tn.jsp?f=001HMqd3BHe-Bdt7TFWzgYX6ajTy4MzefWzVDliGy3BlcxwX4DebiReKiHSLjivza6UneIcYLaiiO1bwC2AjqM_Agu7P3tcfX5YScyGjWDNWHjJ-BhnE4RQbGUIkrXVbRmk0n4wRSkfx7fqS3e1o-x0i5ukbjXRECo9N0oMilEx9oQNTHZH3zgoPKBglnM956CP1Y8LyubnCnxBXkN6oCsLVCff3clnHVll4O87P5R4SFOttevimGoMCXuCwDBOwMTRSy3yEfGm99NSjWck51Sq-W32N0XAH_Bxmai3WfpXxyt0v_rHYHw4GYQ_gjBKMWZM5BctnNq522-X-2NiqX-oAg==&amp;c=XV-As0myxPhYV4PIfQXEpAl9RFPYMehi1Gry_NoSpnfoBqGTOMIr0g==&amp;ch=ALUjmu3xAeadyumEZ1GpxQcLaWiZfN7eX7VIgTbe80BbcWZ_IA47pw=="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bpp.org/sites/default/files/atoms/files/3-22-17health-factsheets-tn.pdf" TargetMode="External"/><Relationship Id="rId2" Type="http://schemas.openxmlformats.org/officeDocument/2006/relationships/hyperlink" Target="https://www.cbo.gov/system/files/115th-congress-2017-2018/costestimate/hr1628.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mericanprogress.org/issues/healthcare/news/2017/03/17/428601/coverage-losses-congressional-district-house-aca-repeal-bil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tn.gov/assets/entities/hcfa/attachments/HCFAbudgetFY18.pdf." TargetMode="External"/><Relationship Id="rId2" Type="http://schemas.openxmlformats.org/officeDocument/2006/relationships/hyperlink" Target="https://www.thearctn.org/Assets/Docs/fact-sheet-medicaid-state-TN.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bpp.org/blog/trump-house-gop-high-risk-pool-proposals-a-failed-approach" TargetMode="External"/><Relationship Id="rId2" Type="http://schemas.openxmlformats.org/officeDocument/2006/relationships/hyperlink" Target="http://r20.rs6.net/tn.jsp?f=001WTHxl2qlMuzNuV4RTsI-qOVTVI2p5jAdgkGXnRd_kv4-m9xnV4uTNhWB6JY6sP60qfZTDmpBFoKDELbrxuqEXnfeDOmVNy-L7fOcXyBg0ffqDOWUQoJWTuBNrl2fLuvd5sqxdYJ8LofhjiP7UZHxopDGMLqlSCyBteOqnOFJshqFwDrRObubOa00LIfO1gKG0WdfskDxaUnqcC0wP3I3kmc-LgiO47GJYqZHlPjhxCHNa2fUIpE7_KV8YhE6CyeN_GsajraHDoa54bhivEBQ8mAVJceKsH6QM7AUnX6uxxur3Vk0lu0-G5r7OOIJWSawnKJYoykwzgOhwIM7FcoK70qQV13mRNP6YJ2ru7hHAD0KqtbNrKNzdtWJH24Du08nW5w-m8UKG-5j2iiHgIKnAOMqY2SVYK6DWnk5eWDH47XGbMrT08DozVg1S_OV61HfH2hivyXCdD0Gq-X8fERw2JHCJhvAp05u5gXBDh4-glHkCjiWTnUn2jYtkyRoo7saDwe4OeX9U3kul-CrEsv7yw3TyoGLt3-KHG0KC-4V_--ADJDx-Z6pREZwjD75ww7UpzPxo2bbDBWonlKP2ZArB3M8ozDHr03k3lXTyJaU2Uo=&amp;c=NgtmbV2OrCUMvv3jL02lZ2a3c7NyBDpfPJIzt27MmnHL_AmAvQ2YXg==&amp;ch=zEJ7Ma0KEMWzFTAwz6XLVj45NXvdKjrVIyafMG3BBbJjRn8BSHzvTA==" TargetMode="External"/><Relationship Id="rId1" Type="http://schemas.openxmlformats.org/officeDocument/2006/relationships/slideLayout" Target="../slideLayouts/slideLayout2.xml"/><Relationship Id="rId4" Type="http://schemas.openxmlformats.org/officeDocument/2006/relationships/hyperlink" Target="http://kff.org/health-reform/issue-brief/pre-existing-conditions-and-medical-underwriting-in-the-individual-insurance-market-prior-to-the-aca/"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r20.rs6.net/tn.jsp?f=001WTHxl2qlMuzNuV4RTsI-qOVTVI2p5jAdgkGXnRd_kv4-m9xnV4uTNhWB6JY6sP60qfZTDmpBFoKDELbrxuqEXnfeDOmVNy-L7fOcXyBg0ffqDOWUQoJWTuBNrl2fLuvd5sqxdYJ8LofhjiP7UZHxopDGMLqlSCyBteOqnOFJshqFwDrRObubOa00LIfO1gKG0WdfskDxaUnqcC0wP3I3kmc-LgiO47GJYqZHlPjhxCHNa2fUIpE7_KV8YhE6CyeN_GsajraHDoa54bhivEBQ8mAVJceKsH6QM7AUnX6uxxur3Vk0lu0-G5r7OOIJWSawnKJYoykwzgOhwIM7FcoK70qQV13mRNP6YJ2ru7hHAD0KqtbNrKNzdtWJH24Du08nW5w-m8UKG-5j2iiHgIKnAOMqY2SVYK6DWnk5eWDH47XGbMrT08DozVg1S_OV61HfH2hivyXCdD0Gq-X8fERw2JHCJhvAp05u5gXBDh4-glHkCjiWTnUn2jYtkyRoo7saDwe4OeX9U3kul-CrEsv7yw3TyoGLt3-KHG0KC-4V_--ADJDx-Z6pREZwjD75ww7UpzPxo2bbDBWonlKP2ZArB3M8ozDHr03k3lXTyJaU2Uo=&amp;c=NgtmbV2OrCUMvv3jL02lZ2a3c7NyBDpfPJIzt27MmnHL_AmAvQ2YXg==&amp;ch=zEJ7Ma0KEMWzFTAwz6XLVj45NXvdKjrVIyafMG3BBbJjRn8BSHzvT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politico.com/story/2017/04/27/senate-republicans-obamacare-repeal-23765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latimes.com/la-na-pol-obamacare-republican-bubble-20170427-story.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usatoday.com/story/news/politics/2017/03/09/gop-senator-calls-house-health-care-bill-good-start/98952598/"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0"/>
            <a:ext cx="8153400" cy="2133599"/>
          </a:xfrm>
          <a:solidFill>
            <a:schemeClr val="bg1"/>
          </a:solidFill>
        </p:spPr>
        <p:txBody>
          <a:bodyPr>
            <a:normAutofit/>
          </a:bodyPr>
          <a:lstStyle/>
          <a:p>
            <a:r>
              <a:rPr lang="en-US" sz="3600" dirty="0"/>
              <a:t/>
            </a:r>
            <a:br>
              <a:rPr lang="en-US" sz="3600" dirty="0"/>
            </a:br>
            <a:r>
              <a:rPr lang="en-US" b="1" dirty="0">
                <a:solidFill>
                  <a:srgbClr val="7030A0"/>
                </a:solidFill>
              </a:rPr>
              <a:t>The American Health Care </a:t>
            </a:r>
            <a:r>
              <a:rPr lang="en-US" b="1" dirty="0" smtClean="0">
                <a:solidFill>
                  <a:srgbClr val="7030A0"/>
                </a:solidFill>
              </a:rPr>
              <a:t>Act: </a:t>
            </a:r>
            <a:r>
              <a:rPr lang="en-US" dirty="0"/>
              <a:t/>
            </a:r>
            <a:br>
              <a:rPr lang="en-US" dirty="0"/>
            </a:br>
            <a:r>
              <a:rPr lang="en-US" b="1" dirty="0" smtClean="0">
                <a:solidFill>
                  <a:srgbClr val="7030A0"/>
                </a:solidFill>
              </a:rPr>
              <a:t>Shoving Health Care Over the Cliff</a:t>
            </a:r>
            <a:endParaRPr lang="en-US" dirty="0"/>
          </a:p>
        </p:txBody>
      </p:sp>
      <p:sp>
        <p:nvSpPr>
          <p:cNvPr id="3" name="Subtitle 2"/>
          <p:cNvSpPr>
            <a:spLocks noGrp="1"/>
          </p:cNvSpPr>
          <p:nvPr>
            <p:ph type="subTitle" idx="1"/>
          </p:nvPr>
        </p:nvSpPr>
        <p:spPr>
          <a:xfrm>
            <a:off x="838200" y="3810000"/>
            <a:ext cx="7696200" cy="2898228"/>
          </a:xfrm>
        </p:spPr>
        <p:txBody>
          <a:bodyPr>
            <a:normAutofit/>
          </a:bodyPr>
          <a:lstStyle/>
          <a:p>
            <a:pPr>
              <a:lnSpc>
                <a:spcPct val="110000"/>
              </a:lnSpc>
            </a:pPr>
            <a:endParaRPr lang="en-US" sz="1000" dirty="0">
              <a:solidFill>
                <a:schemeClr val="tx1"/>
              </a:solidFill>
            </a:endParaRPr>
          </a:p>
          <a:p>
            <a:pPr>
              <a:lnSpc>
                <a:spcPct val="110000"/>
              </a:lnSpc>
            </a:pPr>
            <a:r>
              <a:rPr lang="en-US" sz="2400" b="1" dirty="0" smtClean="0">
                <a:solidFill>
                  <a:schemeClr val="tx1"/>
                </a:solidFill>
              </a:rPr>
              <a:t>Tennessee Charitable Care Network Spring Symposium</a:t>
            </a:r>
          </a:p>
          <a:p>
            <a:pPr>
              <a:lnSpc>
                <a:spcPct val="110000"/>
              </a:lnSpc>
              <a:spcAft>
                <a:spcPts val="600"/>
              </a:spcAft>
            </a:pPr>
            <a:r>
              <a:rPr lang="en-US" sz="2400" b="1" dirty="0">
                <a:solidFill>
                  <a:schemeClr val="tx1"/>
                </a:solidFill>
              </a:rPr>
              <a:t>May 8, 2017</a:t>
            </a:r>
          </a:p>
          <a:p>
            <a:pPr>
              <a:spcBef>
                <a:spcPts val="0"/>
              </a:spcBef>
            </a:pPr>
            <a:r>
              <a:rPr lang="en-US" sz="2400" dirty="0" smtClean="0">
                <a:solidFill>
                  <a:schemeClr val="tx1"/>
                </a:solidFill>
              </a:rPr>
              <a:t>Gordon </a:t>
            </a:r>
            <a:r>
              <a:rPr lang="en-US" sz="2400" dirty="0">
                <a:solidFill>
                  <a:schemeClr val="tx1"/>
                </a:solidFill>
              </a:rPr>
              <a:t>Bonnyman</a:t>
            </a:r>
          </a:p>
          <a:p>
            <a:pPr>
              <a:spcBef>
                <a:spcPts val="0"/>
              </a:spcBef>
            </a:pPr>
            <a:r>
              <a:rPr lang="en-US" sz="2400" dirty="0">
                <a:solidFill>
                  <a:schemeClr val="tx1"/>
                </a:solidFill>
              </a:rPr>
              <a:t>Tennessee Justice Center</a:t>
            </a:r>
          </a:p>
          <a:p>
            <a:pPr>
              <a:lnSpc>
                <a:spcPct val="110000"/>
              </a:lnSpc>
            </a:pPr>
            <a:endParaRPr lang="en-US" sz="1000" dirty="0">
              <a:solidFill>
                <a:schemeClr val="tx1"/>
              </a:solidFill>
            </a:endParaRPr>
          </a:p>
        </p:txBody>
      </p:sp>
      <p:sp>
        <p:nvSpPr>
          <p:cNvPr id="4" name="Slide Number Placeholder 3"/>
          <p:cNvSpPr>
            <a:spLocks noGrp="1"/>
          </p:cNvSpPr>
          <p:nvPr>
            <p:ph type="sldNum" sz="quarter" idx="12"/>
          </p:nvPr>
        </p:nvSpPr>
        <p:spPr>
          <a:xfrm>
            <a:off x="-1295400" y="6343103"/>
            <a:ext cx="2133600" cy="365125"/>
          </a:xfrm>
        </p:spPr>
        <p:txBody>
          <a:bodyPr/>
          <a:lstStyle/>
          <a:p>
            <a:fld id="{6C8AFD1F-156A-4887-9047-C09A35FCC40E}" type="slidenum">
              <a:rPr lang="en-US" smtClean="0"/>
              <a:t>1</a:t>
            </a:fld>
            <a:endParaRPr lang="en-US" dirty="0"/>
          </a:p>
        </p:txBody>
      </p:sp>
    </p:spTree>
    <p:extLst>
      <p:ext uri="{BB962C8B-B14F-4D97-AF65-F5344CB8AC3E}">
        <p14:creationId xmlns:p14="http://schemas.microsoft.com/office/powerpoint/2010/main" val="3951584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Drama in the House – Round One</a:t>
            </a:r>
            <a:endParaRPr lang="en-US" dirty="0"/>
          </a:p>
        </p:txBody>
      </p:sp>
      <p:sp>
        <p:nvSpPr>
          <p:cNvPr id="3" name="Content Placeholder 2"/>
          <p:cNvSpPr>
            <a:spLocks noGrp="1"/>
          </p:cNvSpPr>
          <p:nvPr>
            <p:ph idx="1"/>
          </p:nvPr>
        </p:nvSpPr>
        <p:spPr>
          <a:xfrm>
            <a:off x="457200" y="1600200"/>
            <a:ext cx="8382000" cy="4876800"/>
          </a:xfrm>
        </p:spPr>
        <p:txBody>
          <a:bodyPr>
            <a:normAutofit lnSpcReduction="10000"/>
          </a:bodyPr>
          <a:lstStyle/>
          <a:p>
            <a:r>
              <a:rPr lang="en-US" dirty="0"/>
              <a:t>Enormous grassroots opposition to the AHCA from </a:t>
            </a:r>
            <a:r>
              <a:rPr lang="en-US" dirty="0" smtClean="0"/>
              <a:t>both Right </a:t>
            </a:r>
            <a:r>
              <a:rPr lang="en-US" dirty="0"/>
              <a:t>and Left</a:t>
            </a:r>
            <a:r>
              <a:rPr lang="en-US" dirty="0" smtClean="0"/>
              <a:t>.</a:t>
            </a:r>
          </a:p>
          <a:p>
            <a:r>
              <a:rPr lang="en-US" dirty="0"/>
              <a:t>GOP Freedom Caucus and right wing groups opposed because did not go far enough. By end of March, </a:t>
            </a:r>
            <a:r>
              <a:rPr lang="en-US" dirty="0">
                <a:hlinkClick r:id="rId2"/>
              </a:rPr>
              <a:t>only 17% of voters were in favor of the AHCA</a:t>
            </a:r>
            <a:r>
              <a:rPr lang="en-US" dirty="0"/>
              <a:t>.</a:t>
            </a:r>
          </a:p>
          <a:p>
            <a:r>
              <a:rPr lang="en-US" dirty="0"/>
              <a:t>A </a:t>
            </a:r>
            <a:r>
              <a:rPr lang="en-US" dirty="0">
                <a:hlinkClick r:id="rId3"/>
              </a:rPr>
              <a:t>dozen polls showed that support for the Affordable Care Act was at an all-time high</a:t>
            </a:r>
            <a:r>
              <a:rPr lang="en-US" dirty="0"/>
              <a:t>.</a:t>
            </a:r>
          </a:p>
          <a:p>
            <a:r>
              <a:rPr lang="en-US" dirty="0"/>
              <a:t>On March 24, Speaker Ryan withdrew the AHCA temporarily.</a:t>
            </a:r>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6C8AFD1F-156A-4887-9047-C09A35FCC40E}" type="slidenum">
              <a:rPr lang="en-US" smtClean="0"/>
              <a:t>10</a:t>
            </a:fld>
            <a:endParaRPr lang="en-US"/>
          </a:p>
        </p:txBody>
      </p:sp>
    </p:spTree>
    <p:extLst>
      <p:ext uri="{BB962C8B-B14F-4D97-AF65-F5344CB8AC3E}">
        <p14:creationId xmlns:p14="http://schemas.microsoft.com/office/powerpoint/2010/main" val="1930060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Drama in the House – Round Two</a:t>
            </a:r>
            <a:endParaRPr lang="en-US" b="1" dirty="0">
              <a:solidFill>
                <a:srgbClr val="7030A0"/>
              </a:solidFill>
            </a:endParaRPr>
          </a:p>
        </p:txBody>
      </p:sp>
      <p:sp>
        <p:nvSpPr>
          <p:cNvPr id="3" name="Content Placeholder 2"/>
          <p:cNvSpPr>
            <a:spLocks noGrp="1"/>
          </p:cNvSpPr>
          <p:nvPr>
            <p:ph idx="1"/>
          </p:nvPr>
        </p:nvSpPr>
        <p:spPr>
          <a:xfrm>
            <a:off x="457200" y="1600200"/>
            <a:ext cx="8458200" cy="4800600"/>
          </a:xfrm>
        </p:spPr>
        <p:txBody>
          <a:bodyPr>
            <a:normAutofit/>
          </a:bodyPr>
          <a:lstStyle/>
          <a:p>
            <a:r>
              <a:rPr lang="en-US" dirty="0" smtClean="0"/>
              <a:t>Concessions to Right made bill even harsher by</a:t>
            </a:r>
            <a:r>
              <a:rPr lang="en-US" dirty="0"/>
              <a:t> </a:t>
            </a:r>
            <a:r>
              <a:rPr lang="en-US" u="sng" dirty="0">
                <a:hlinkClick r:id="rId2"/>
              </a:rPr>
              <a:t>undermining pre-existing condition protections and essential health benefits</a:t>
            </a:r>
            <a:r>
              <a:rPr lang="en-US" dirty="0"/>
              <a:t>.</a:t>
            </a:r>
          </a:p>
          <a:p>
            <a:r>
              <a:rPr lang="en-US" dirty="0"/>
              <a:t>The </a:t>
            </a:r>
            <a:r>
              <a:rPr lang="en-US" dirty="0">
                <a:hlinkClick r:id="rId3"/>
              </a:rPr>
              <a:t>Freedom Caucus </a:t>
            </a:r>
            <a:r>
              <a:rPr lang="en-US" dirty="0" smtClean="0">
                <a:hlinkClick r:id="rId3"/>
              </a:rPr>
              <a:t>endorsed the </a:t>
            </a:r>
            <a:r>
              <a:rPr lang="en-US" dirty="0">
                <a:hlinkClick r:id="rId3"/>
              </a:rPr>
              <a:t>revised </a:t>
            </a:r>
            <a:r>
              <a:rPr lang="en-US" dirty="0" smtClean="0">
                <a:hlinkClick r:id="rId3"/>
              </a:rPr>
              <a:t>AHCA</a:t>
            </a:r>
            <a:r>
              <a:rPr lang="en-US" dirty="0" smtClean="0"/>
              <a:t>, as did other right wing groups, like the Koch Brothers’ Americans for Prosperity. </a:t>
            </a:r>
          </a:p>
          <a:p>
            <a:r>
              <a:rPr lang="en-US" dirty="0" smtClean="0"/>
              <a:t>Under intense pressure, enough moderates voted yes to pass the bill out of the House on May 4</a:t>
            </a:r>
            <a:r>
              <a:rPr lang="en-US" baseline="30000" dirty="0" smtClean="0"/>
              <a:t>th</a:t>
            </a:r>
            <a:r>
              <a:rPr lang="en-US" dirty="0" smtClean="0"/>
              <a:t> and send it to the Senate.</a:t>
            </a:r>
            <a:endParaRPr lang="en-US" dirty="0"/>
          </a:p>
        </p:txBody>
      </p:sp>
      <p:sp>
        <p:nvSpPr>
          <p:cNvPr id="4" name="Slide Number Placeholder 3"/>
          <p:cNvSpPr>
            <a:spLocks noGrp="1"/>
          </p:cNvSpPr>
          <p:nvPr>
            <p:ph type="sldNum" sz="quarter" idx="12"/>
          </p:nvPr>
        </p:nvSpPr>
        <p:spPr/>
        <p:txBody>
          <a:bodyPr/>
          <a:lstStyle/>
          <a:p>
            <a:fld id="{6C8AFD1F-156A-4887-9047-C09A35FCC40E}" type="slidenum">
              <a:rPr lang="en-US" smtClean="0"/>
              <a:t>11</a:t>
            </a:fld>
            <a:endParaRPr lang="en-US"/>
          </a:p>
        </p:txBody>
      </p:sp>
    </p:spTree>
    <p:extLst>
      <p:ext uri="{BB962C8B-B14F-4D97-AF65-F5344CB8AC3E}">
        <p14:creationId xmlns:p14="http://schemas.microsoft.com/office/powerpoint/2010/main" val="1433269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278" y="990600"/>
            <a:ext cx="8622322" cy="5171184"/>
          </a:xfrm>
          <a:solidFill>
            <a:srgbClr val="7030A0"/>
          </a:solidFill>
        </p:spPr>
        <p:txBody>
          <a:bodyPr>
            <a:normAutofit/>
          </a:bodyPr>
          <a:lstStyle/>
          <a:p>
            <a:r>
              <a:rPr lang="en-US" dirty="0" smtClean="0">
                <a:solidFill>
                  <a:srgbClr val="FFFFFF"/>
                </a:solidFill>
              </a:rPr>
              <a:t>What the AHCA means for TN</a:t>
            </a:r>
            <a:endParaRPr lang="en-US" dirty="0">
              <a:solidFill>
                <a:srgbClr val="FFFFFF"/>
              </a:solidFill>
            </a:endParaRPr>
          </a:p>
        </p:txBody>
      </p:sp>
      <p:sp>
        <p:nvSpPr>
          <p:cNvPr id="5" name="Slide Number Placeholder 4"/>
          <p:cNvSpPr>
            <a:spLocks noGrp="1"/>
          </p:cNvSpPr>
          <p:nvPr>
            <p:ph type="sldNum" sz="quarter" idx="12"/>
          </p:nvPr>
        </p:nvSpPr>
        <p:spPr>
          <a:xfrm>
            <a:off x="369278" y="6324600"/>
            <a:ext cx="392722" cy="288925"/>
          </a:xfrm>
        </p:spPr>
        <p:txBody>
          <a:bodyPr/>
          <a:lstStyle/>
          <a:p>
            <a:fld id="{6C8AFD1F-156A-4887-9047-C09A35FCC40E}" type="slidenum">
              <a:rPr lang="en-US" smtClean="0"/>
              <a:t>12</a:t>
            </a:fld>
            <a:endParaRPr lang="en-US" dirty="0"/>
          </a:p>
        </p:txBody>
      </p:sp>
    </p:spTree>
    <p:extLst>
      <p:ext uri="{BB962C8B-B14F-4D97-AF65-F5344CB8AC3E}">
        <p14:creationId xmlns:p14="http://schemas.microsoft.com/office/powerpoint/2010/main" val="2054665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AHCA’s Threats to Health Care</a:t>
            </a:r>
          </a:p>
        </p:txBody>
      </p:sp>
      <p:sp>
        <p:nvSpPr>
          <p:cNvPr id="3" name="Content Placeholder 2"/>
          <p:cNvSpPr>
            <a:spLocks noGrp="1"/>
          </p:cNvSpPr>
          <p:nvPr>
            <p:ph idx="1"/>
          </p:nvPr>
        </p:nvSpPr>
        <p:spPr/>
        <p:txBody>
          <a:bodyPr/>
          <a:lstStyle/>
          <a:p>
            <a:r>
              <a:rPr lang="en-US" dirty="0">
                <a:hlinkClick r:id="rId2"/>
              </a:rPr>
              <a:t>Congressional Budget Office projected an increase of 24 million uninsured Americans</a:t>
            </a:r>
            <a:r>
              <a:rPr lang="en-US" dirty="0"/>
              <a:t>.</a:t>
            </a:r>
          </a:p>
          <a:p>
            <a:r>
              <a:rPr lang="en-US" dirty="0"/>
              <a:t>AHCA </a:t>
            </a:r>
            <a:r>
              <a:rPr lang="en-US" dirty="0" smtClean="0"/>
              <a:t>will cut </a:t>
            </a:r>
            <a:r>
              <a:rPr lang="en-US" dirty="0"/>
              <a:t>$880 billion from Medicaid, shifting those costs from federal government to the states. </a:t>
            </a:r>
            <a:r>
              <a:rPr lang="en-US" dirty="0">
                <a:hlinkClick r:id="rId3"/>
              </a:rPr>
              <a:t>It </a:t>
            </a:r>
            <a:r>
              <a:rPr lang="en-US" dirty="0" smtClean="0">
                <a:hlinkClick r:id="rId3"/>
              </a:rPr>
              <a:t>will cost </a:t>
            </a:r>
            <a:r>
              <a:rPr lang="en-US" dirty="0">
                <a:hlinkClick r:id="rId3"/>
              </a:rPr>
              <a:t>TN’s state budget $500 million/year</a:t>
            </a:r>
            <a:r>
              <a:rPr lang="en-US" dirty="0"/>
              <a:t>. </a:t>
            </a:r>
            <a:endParaRPr lang="en-US" dirty="0" smtClean="0"/>
          </a:p>
          <a:p>
            <a:r>
              <a:rPr lang="en-US" dirty="0"/>
              <a:t>Makes inequities among states permanent, to the disadvantage of TN and Tennesseans.</a:t>
            </a:r>
          </a:p>
          <a:p>
            <a:endParaRPr lang="en-US" dirty="0"/>
          </a:p>
          <a:p>
            <a:endParaRPr lang="en-US" dirty="0"/>
          </a:p>
        </p:txBody>
      </p:sp>
      <p:sp>
        <p:nvSpPr>
          <p:cNvPr id="4" name="Slide Number Placeholder 3"/>
          <p:cNvSpPr>
            <a:spLocks noGrp="1"/>
          </p:cNvSpPr>
          <p:nvPr>
            <p:ph type="sldNum" sz="quarter" idx="12"/>
          </p:nvPr>
        </p:nvSpPr>
        <p:spPr/>
        <p:txBody>
          <a:bodyPr/>
          <a:lstStyle/>
          <a:p>
            <a:fld id="{6C8AFD1F-156A-4887-9047-C09A35FCC40E}" type="slidenum">
              <a:rPr lang="en-US" smtClean="0"/>
              <a:t>13</a:t>
            </a:fld>
            <a:endParaRPr lang="en-US"/>
          </a:p>
        </p:txBody>
      </p:sp>
    </p:spTree>
    <p:extLst>
      <p:ext uri="{BB962C8B-B14F-4D97-AF65-F5344CB8AC3E}">
        <p14:creationId xmlns:p14="http://schemas.microsoft.com/office/powerpoint/2010/main" val="2878933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857250"/>
            <a:ext cx="8318500" cy="1114425"/>
          </a:xfrm>
        </p:spPr>
        <p:txBody>
          <a:bodyPr>
            <a:normAutofit fontScale="90000"/>
          </a:bodyPr>
          <a:lstStyle/>
          <a:p>
            <a:r>
              <a:rPr lang="en-US" b="1" dirty="0">
                <a:solidFill>
                  <a:srgbClr val="7030A0"/>
                </a:solidFill>
              </a:rPr>
              <a:t>What does this mean for Tennessee?</a:t>
            </a:r>
          </a:p>
        </p:txBody>
      </p:sp>
      <p:sp>
        <p:nvSpPr>
          <p:cNvPr id="3" name="Content Placeholder 2"/>
          <p:cNvSpPr>
            <a:spLocks noGrp="1"/>
          </p:cNvSpPr>
          <p:nvPr>
            <p:ph idx="1"/>
          </p:nvPr>
        </p:nvSpPr>
        <p:spPr>
          <a:xfrm>
            <a:off x="825499" y="2057400"/>
            <a:ext cx="7861301" cy="4191000"/>
          </a:xfrm>
        </p:spPr>
        <p:txBody>
          <a:bodyPr>
            <a:normAutofit lnSpcReduction="10000"/>
          </a:bodyPr>
          <a:lstStyle/>
          <a:p>
            <a:r>
              <a:rPr lang="en-US" sz="4000" dirty="0" smtClean="0">
                <a:hlinkClick r:id="rId3"/>
              </a:rPr>
              <a:t>Number of uninsured Tennesseans will increase by 578,000</a:t>
            </a:r>
            <a:r>
              <a:rPr lang="en-US" sz="4000" dirty="0" smtClean="0"/>
              <a:t>.</a:t>
            </a:r>
            <a:endParaRPr lang="en-US" sz="4000" dirty="0"/>
          </a:p>
          <a:p>
            <a:r>
              <a:rPr lang="en-US" sz="4000" dirty="0"/>
              <a:t>Ends Medicaid expansion, keeps TN from joining 31 states that have expanded coverage under the ACA, leaves 280,000 </a:t>
            </a:r>
            <a:r>
              <a:rPr lang="en-US" sz="4000" u="sng" dirty="0"/>
              <a:t>still</a:t>
            </a:r>
            <a:r>
              <a:rPr lang="en-US" sz="4000" dirty="0"/>
              <a:t> uninsured.</a:t>
            </a:r>
          </a:p>
          <a:p>
            <a:r>
              <a:rPr lang="en-US" sz="4000" dirty="0"/>
              <a:t>Widens income inequality</a:t>
            </a:r>
          </a:p>
          <a:p>
            <a:pPr lvl="1"/>
            <a:endParaRPr lang="en-US" dirty="0"/>
          </a:p>
        </p:txBody>
      </p:sp>
      <p:sp>
        <p:nvSpPr>
          <p:cNvPr id="5" name="Slide Number Placeholder 4"/>
          <p:cNvSpPr>
            <a:spLocks noGrp="1"/>
          </p:cNvSpPr>
          <p:nvPr>
            <p:ph type="sldNum" sz="quarter" idx="12"/>
          </p:nvPr>
        </p:nvSpPr>
        <p:spPr>
          <a:xfrm flipH="1">
            <a:off x="1066800" y="6248400"/>
            <a:ext cx="381000" cy="473075"/>
          </a:xfrm>
        </p:spPr>
        <p:txBody>
          <a:bodyPr/>
          <a:lstStyle/>
          <a:p>
            <a:fld id="{6C8AFD1F-156A-4887-9047-C09A35FCC40E}" type="slidenum">
              <a:rPr lang="en-US" smtClean="0"/>
              <a:t>14</a:t>
            </a:fld>
            <a:endParaRPr lang="en-US" dirty="0"/>
          </a:p>
        </p:txBody>
      </p:sp>
    </p:spTree>
    <p:extLst>
      <p:ext uri="{BB962C8B-B14F-4D97-AF65-F5344CB8AC3E}">
        <p14:creationId xmlns:p14="http://schemas.microsoft.com/office/powerpoint/2010/main" val="332508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686800" cy="1066800"/>
          </a:xfrm>
        </p:spPr>
        <p:txBody>
          <a:bodyPr>
            <a:normAutofit fontScale="90000"/>
          </a:bodyPr>
          <a:lstStyle/>
          <a:p>
            <a:r>
              <a:rPr lang="en-US" b="1" dirty="0">
                <a:solidFill>
                  <a:srgbClr val="7030A0"/>
                </a:solidFill>
              </a:rPr>
              <a:t>Medicaid cuts affect TN’s</a:t>
            </a:r>
            <a:br>
              <a:rPr lang="en-US" b="1" dirty="0">
                <a:solidFill>
                  <a:srgbClr val="7030A0"/>
                </a:solidFill>
              </a:rPr>
            </a:br>
            <a:r>
              <a:rPr lang="en-US" b="1" dirty="0">
                <a:solidFill>
                  <a:srgbClr val="7030A0"/>
                </a:solidFill>
              </a:rPr>
              <a:t>Healthcare Infrastructure</a:t>
            </a:r>
          </a:p>
        </p:txBody>
      </p:sp>
      <p:sp>
        <p:nvSpPr>
          <p:cNvPr id="3" name="Content Placeholder 2"/>
          <p:cNvSpPr>
            <a:spLocks noGrp="1"/>
          </p:cNvSpPr>
          <p:nvPr>
            <p:ph idx="1"/>
          </p:nvPr>
        </p:nvSpPr>
        <p:spPr>
          <a:xfrm>
            <a:off x="457200" y="2057400"/>
            <a:ext cx="8229600" cy="4068763"/>
          </a:xfrm>
        </p:spPr>
        <p:txBody>
          <a:bodyPr>
            <a:normAutofit/>
          </a:bodyPr>
          <a:lstStyle/>
          <a:p>
            <a:r>
              <a:rPr lang="en-US" dirty="0"/>
              <a:t>1.5 M Tennesseans rely on TennCare for coverage.</a:t>
            </a:r>
          </a:p>
          <a:p>
            <a:r>
              <a:rPr lang="en-US" dirty="0">
                <a:hlinkClick r:id="rId2"/>
              </a:rPr>
              <a:t>61% of nursing home care is covered by TennCare. </a:t>
            </a:r>
            <a:endParaRPr lang="en-US" dirty="0"/>
          </a:p>
          <a:p>
            <a:r>
              <a:rPr lang="en-US" dirty="0">
                <a:hlinkClick r:id="rId3"/>
              </a:rPr>
              <a:t>Over half of births and half of all TN children are covered by TennCare</a:t>
            </a:r>
            <a:r>
              <a:rPr lang="en-US" dirty="0" smtClean="0"/>
              <a:t>.</a:t>
            </a:r>
            <a:endParaRPr lang="en-US" dirty="0"/>
          </a:p>
        </p:txBody>
      </p:sp>
      <p:sp>
        <p:nvSpPr>
          <p:cNvPr id="4" name="Slide Number Placeholder 3"/>
          <p:cNvSpPr>
            <a:spLocks noGrp="1"/>
          </p:cNvSpPr>
          <p:nvPr>
            <p:ph type="sldNum" sz="quarter" idx="12"/>
          </p:nvPr>
        </p:nvSpPr>
        <p:spPr/>
        <p:txBody>
          <a:bodyPr/>
          <a:lstStyle/>
          <a:p>
            <a:fld id="{6C8AFD1F-156A-4887-9047-C09A35FCC40E}" type="slidenum">
              <a:rPr lang="en-US" smtClean="0"/>
              <a:t>15</a:t>
            </a:fld>
            <a:endParaRPr lang="en-US"/>
          </a:p>
        </p:txBody>
      </p:sp>
    </p:spTree>
    <p:extLst>
      <p:ext uri="{BB962C8B-B14F-4D97-AF65-F5344CB8AC3E}">
        <p14:creationId xmlns:p14="http://schemas.microsoft.com/office/powerpoint/2010/main" val="4287668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AHCA Devastates Rural Communities</a:t>
            </a:r>
            <a:endParaRPr lang="en-US" dirty="0"/>
          </a:p>
        </p:txBody>
      </p:sp>
      <p:sp>
        <p:nvSpPr>
          <p:cNvPr id="3" name="Content Placeholder 2"/>
          <p:cNvSpPr>
            <a:spLocks noGrp="1"/>
          </p:cNvSpPr>
          <p:nvPr>
            <p:ph idx="1"/>
          </p:nvPr>
        </p:nvSpPr>
        <p:spPr>
          <a:xfrm>
            <a:off x="457200" y="1600200"/>
            <a:ext cx="8458200" cy="4572000"/>
          </a:xfrm>
        </p:spPr>
        <p:txBody>
          <a:bodyPr>
            <a:normAutofit fontScale="92500" lnSpcReduction="10000"/>
          </a:bodyPr>
          <a:lstStyle/>
          <a:p>
            <a:r>
              <a:rPr lang="en-US" dirty="0"/>
              <a:t>32 hospitals are at risk of closing and are highly dependent on Medicaid funding</a:t>
            </a:r>
            <a:r>
              <a:rPr lang="en-US" dirty="0" smtClean="0"/>
              <a:t>.</a:t>
            </a:r>
          </a:p>
          <a:p>
            <a:r>
              <a:rPr lang="en-US" dirty="0" smtClean="0"/>
              <a:t>Medicaid enrollment rates 2X higher in rural areas.</a:t>
            </a:r>
            <a:endParaRPr lang="en-US" dirty="0"/>
          </a:p>
          <a:p>
            <a:r>
              <a:rPr lang="en-US" dirty="0" smtClean="0"/>
              <a:t>Hospitals are among largest employers in a community, and closure makes it difficult to recruit other industry.</a:t>
            </a:r>
          </a:p>
          <a:p>
            <a:r>
              <a:rPr lang="en-US" dirty="0" smtClean="0"/>
              <a:t>Without hospital, hard to recruit or retain other providers. Access to care suffers.</a:t>
            </a:r>
          </a:p>
          <a:p>
            <a:r>
              <a:rPr lang="en-US" dirty="0" smtClean="0"/>
              <a:t>Loss of resources in places already hard hit by opioid epidemic.</a:t>
            </a:r>
            <a:endParaRPr lang="en-US" dirty="0"/>
          </a:p>
        </p:txBody>
      </p:sp>
      <p:sp>
        <p:nvSpPr>
          <p:cNvPr id="4" name="Slide Number Placeholder 3"/>
          <p:cNvSpPr>
            <a:spLocks noGrp="1"/>
          </p:cNvSpPr>
          <p:nvPr>
            <p:ph type="sldNum" sz="quarter" idx="12"/>
          </p:nvPr>
        </p:nvSpPr>
        <p:spPr/>
        <p:txBody>
          <a:bodyPr/>
          <a:lstStyle/>
          <a:p>
            <a:fld id="{6C8AFD1F-156A-4887-9047-C09A35FCC40E}" type="slidenum">
              <a:rPr lang="en-US" smtClean="0"/>
              <a:t>16</a:t>
            </a:fld>
            <a:endParaRPr lang="en-US"/>
          </a:p>
        </p:txBody>
      </p:sp>
    </p:spTree>
    <p:extLst>
      <p:ext uri="{BB962C8B-B14F-4D97-AF65-F5344CB8AC3E}">
        <p14:creationId xmlns:p14="http://schemas.microsoft.com/office/powerpoint/2010/main" val="453364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686800" cy="1066800"/>
          </a:xfrm>
        </p:spPr>
        <p:txBody>
          <a:bodyPr>
            <a:normAutofit fontScale="90000"/>
          </a:bodyPr>
          <a:lstStyle/>
          <a:p>
            <a:r>
              <a:rPr lang="en-US" b="1" dirty="0">
                <a:solidFill>
                  <a:srgbClr val="7030A0"/>
                </a:solidFill>
              </a:rPr>
              <a:t>Medicaid cuts affect TN’s</a:t>
            </a:r>
            <a:br>
              <a:rPr lang="en-US" b="1" dirty="0">
                <a:solidFill>
                  <a:srgbClr val="7030A0"/>
                </a:solidFill>
              </a:rPr>
            </a:br>
            <a:r>
              <a:rPr lang="en-US" b="1" dirty="0">
                <a:solidFill>
                  <a:srgbClr val="7030A0"/>
                </a:solidFill>
              </a:rPr>
              <a:t> </a:t>
            </a:r>
            <a:r>
              <a:rPr lang="en-US" b="1" u="sng" dirty="0">
                <a:solidFill>
                  <a:srgbClr val="7030A0"/>
                </a:solidFill>
              </a:rPr>
              <a:t>WHOLE</a:t>
            </a:r>
            <a:r>
              <a:rPr lang="en-US" b="1" dirty="0">
                <a:solidFill>
                  <a:srgbClr val="7030A0"/>
                </a:solidFill>
              </a:rPr>
              <a:t> State Budget</a:t>
            </a:r>
          </a:p>
        </p:txBody>
      </p:sp>
      <p:sp>
        <p:nvSpPr>
          <p:cNvPr id="3" name="Content Placeholder 2"/>
          <p:cNvSpPr>
            <a:spLocks noGrp="1"/>
          </p:cNvSpPr>
          <p:nvPr>
            <p:ph idx="1"/>
          </p:nvPr>
        </p:nvSpPr>
        <p:spPr>
          <a:xfrm>
            <a:off x="457200" y="2057400"/>
            <a:ext cx="8229600" cy="4068763"/>
          </a:xfrm>
        </p:spPr>
        <p:txBody>
          <a:bodyPr>
            <a:normAutofit/>
          </a:bodyPr>
          <a:lstStyle/>
          <a:p>
            <a:r>
              <a:rPr lang="en-US" dirty="0"/>
              <a:t>Over 20¢ of ever dollar in state budget is federal Medicaid funding.</a:t>
            </a:r>
          </a:p>
          <a:p>
            <a:r>
              <a:rPr lang="en-US" dirty="0"/>
              <a:t>Proposed federal Medicaid cuts of $500 M per year, increasing in future years, are too big to handle just with TennCare cuts. </a:t>
            </a:r>
          </a:p>
          <a:p>
            <a:r>
              <a:rPr lang="en-US" dirty="0"/>
              <a:t>ALL aspects of the state budget, including K-12 and higher </a:t>
            </a:r>
            <a:r>
              <a:rPr lang="en-US" dirty="0" err="1"/>
              <a:t>ed</a:t>
            </a:r>
            <a:r>
              <a:rPr lang="en-US" dirty="0"/>
              <a:t>, will sustain cuts.</a:t>
            </a:r>
          </a:p>
        </p:txBody>
      </p:sp>
      <p:sp>
        <p:nvSpPr>
          <p:cNvPr id="4" name="Slide Number Placeholder 3"/>
          <p:cNvSpPr>
            <a:spLocks noGrp="1"/>
          </p:cNvSpPr>
          <p:nvPr>
            <p:ph type="sldNum" sz="quarter" idx="12"/>
          </p:nvPr>
        </p:nvSpPr>
        <p:spPr/>
        <p:txBody>
          <a:bodyPr/>
          <a:lstStyle/>
          <a:p>
            <a:fld id="{6C8AFD1F-156A-4887-9047-C09A35FCC40E}" type="slidenum">
              <a:rPr lang="en-US" smtClean="0"/>
              <a:t>17</a:t>
            </a:fld>
            <a:endParaRPr lang="en-US"/>
          </a:p>
        </p:txBody>
      </p:sp>
    </p:spTree>
    <p:extLst>
      <p:ext uri="{BB962C8B-B14F-4D97-AF65-F5344CB8AC3E}">
        <p14:creationId xmlns:p14="http://schemas.microsoft.com/office/powerpoint/2010/main" val="4205549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Pre-Existing Conditions</a:t>
            </a:r>
          </a:p>
        </p:txBody>
      </p:sp>
      <p:sp>
        <p:nvSpPr>
          <p:cNvPr id="3" name="Content Placeholder 2"/>
          <p:cNvSpPr>
            <a:spLocks noGrp="1"/>
          </p:cNvSpPr>
          <p:nvPr>
            <p:ph idx="1"/>
          </p:nvPr>
        </p:nvSpPr>
        <p:spPr/>
        <p:txBody>
          <a:bodyPr>
            <a:normAutofit fontScale="92500" lnSpcReduction="10000"/>
          </a:bodyPr>
          <a:lstStyle/>
          <a:p>
            <a:r>
              <a:rPr lang="en-US" dirty="0"/>
              <a:t>AHCA would </a:t>
            </a:r>
            <a:r>
              <a:rPr lang="en-US" u="sng" dirty="0">
                <a:hlinkClick r:id="rId2"/>
              </a:rPr>
              <a:t>take us back to the dark days when people with pre-existing conditions like diabetes and cancer couldn't get health insurance</a:t>
            </a:r>
            <a:r>
              <a:rPr lang="en-US" dirty="0"/>
              <a:t>. </a:t>
            </a:r>
          </a:p>
          <a:p>
            <a:r>
              <a:rPr lang="en-US" dirty="0" smtClean="0"/>
              <a:t>Allows insurers </a:t>
            </a:r>
            <a:r>
              <a:rPr lang="en-US" dirty="0"/>
              <a:t>to charge more to </a:t>
            </a:r>
            <a:r>
              <a:rPr lang="en-US" dirty="0" smtClean="0"/>
              <a:t>those </a:t>
            </a:r>
            <a:r>
              <a:rPr lang="en-US" dirty="0"/>
              <a:t>who </a:t>
            </a:r>
            <a:r>
              <a:rPr lang="en-US" dirty="0" smtClean="0"/>
              <a:t>need coverage most: the </a:t>
            </a:r>
            <a:r>
              <a:rPr lang="en-US" dirty="0"/>
              <a:t>sick, </a:t>
            </a:r>
            <a:r>
              <a:rPr lang="en-US" dirty="0" smtClean="0"/>
              <a:t> and older people, making coverage </a:t>
            </a:r>
            <a:r>
              <a:rPr lang="en-US" dirty="0"/>
              <a:t>unaffordable for </a:t>
            </a:r>
            <a:r>
              <a:rPr lang="en-US" dirty="0" smtClean="0"/>
              <a:t>many.</a:t>
            </a:r>
          </a:p>
          <a:p>
            <a:r>
              <a:rPr lang="en-US" dirty="0" smtClean="0">
                <a:hlinkClick r:id="rId3"/>
              </a:rPr>
              <a:t>High risk pools have long record of failure</a:t>
            </a:r>
            <a:r>
              <a:rPr lang="en-US" dirty="0" smtClean="0"/>
              <a:t>.</a:t>
            </a:r>
          </a:p>
          <a:p>
            <a:r>
              <a:rPr lang="en-US" dirty="0" smtClean="0">
                <a:hlinkClick r:id="rId4"/>
              </a:rPr>
              <a:t>1.2 million Tennesseans have pre-existing conditions that, before the ACA, would prevent them from getting coverage</a:t>
            </a:r>
            <a:r>
              <a:rPr lang="en-US" dirty="0" smtClean="0"/>
              <a:t>. </a:t>
            </a:r>
            <a:endParaRPr lang="en-US" dirty="0"/>
          </a:p>
        </p:txBody>
      </p:sp>
      <p:sp>
        <p:nvSpPr>
          <p:cNvPr id="4" name="Slide Number Placeholder 3"/>
          <p:cNvSpPr>
            <a:spLocks noGrp="1"/>
          </p:cNvSpPr>
          <p:nvPr>
            <p:ph type="sldNum" sz="quarter" idx="12"/>
          </p:nvPr>
        </p:nvSpPr>
        <p:spPr/>
        <p:txBody>
          <a:bodyPr/>
          <a:lstStyle/>
          <a:p>
            <a:fld id="{6C8AFD1F-156A-4887-9047-C09A35FCC40E}" type="slidenum">
              <a:rPr lang="en-US" smtClean="0"/>
              <a:t>18</a:t>
            </a:fld>
            <a:endParaRPr lang="en-US"/>
          </a:p>
        </p:txBody>
      </p:sp>
    </p:spTree>
    <p:extLst>
      <p:ext uri="{BB962C8B-B14F-4D97-AF65-F5344CB8AC3E}">
        <p14:creationId xmlns:p14="http://schemas.microsoft.com/office/powerpoint/2010/main" val="2674905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Essential Health Benefits</a:t>
            </a:r>
          </a:p>
        </p:txBody>
      </p:sp>
      <p:sp>
        <p:nvSpPr>
          <p:cNvPr id="3" name="Content Placeholder 2"/>
          <p:cNvSpPr>
            <a:spLocks noGrp="1"/>
          </p:cNvSpPr>
          <p:nvPr>
            <p:ph idx="1"/>
          </p:nvPr>
        </p:nvSpPr>
        <p:spPr/>
        <p:txBody>
          <a:bodyPr/>
          <a:lstStyle/>
          <a:p>
            <a:r>
              <a:rPr lang="en-US" dirty="0"/>
              <a:t>The bill allows states to get rid of the </a:t>
            </a:r>
            <a:r>
              <a:rPr lang="en-US" b="1" dirty="0"/>
              <a:t>essential health benefits,</a:t>
            </a:r>
            <a:r>
              <a:rPr lang="en-US" dirty="0"/>
              <a:t> which would roll back the clock to the days of skimpy </a:t>
            </a:r>
            <a:r>
              <a:rPr lang="en-US" u="sng" dirty="0">
                <a:hlinkClick r:id="rId3"/>
              </a:rPr>
              <a:t>plans without coverage for maternity care, substance use disorders or mental health services</a:t>
            </a:r>
            <a:r>
              <a:rPr lang="en-US" dirty="0"/>
              <a:t>.</a:t>
            </a:r>
          </a:p>
        </p:txBody>
      </p:sp>
      <p:sp>
        <p:nvSpPr>
          <p:cNvPr id="4" name="Slide Number Placeholder 3"/>
          <p:cNvSpPr>
            <a:spLocks noGrp="1"/>
          </p:cNvSpPr>
          <p:nvPr>
            <p:ph type="sldNum" sz="quarter" idx="12"/>
          </p:nvPr>
        </p:nvSpPr>
        <p:spPr/>
        <p:txBody>
          <a:bodyPr/>
          <a:lstStyle/>
          <a:p>
            <a:fld id="{6C8AFD1F-156A-4887-9047-C09A35FCC40E}" type="slidenum">
              <a:rPr lang="en-US" smtClean="0"/>
              <a:t>19</a:t>
            </a:fld>
            <a:endParaRPr lang="en-US"/>
          </a:p>
        </p:txBody>
      </p:sp>
    </p:spTree>
    <p:extLst>
      <p:ext uri="{BB962C8B-B14F-4D97-AF65-F5344CB8AC3E}">
        <p14:creationId xmlns:p14="http://schemas.microsoft.com/office/powerpoint/2010/main" val="347317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95400"/>
          </a:xfrm>
        </p:spPr>
        <p:txBody>
          <a:bodyPr>
            <a:normAutofit fontScale="90000"/>
          </a:bodyPr>
          <a:lstStyle/>
          <a:p>
            <a:r>
              <a:rPr lang="en-US" b="1" dirty="0" smtClean="0">
                <a:solidFill>
                  <a:srgbClr val="7030A0"/>
                </a:solidFill>
              </a:rPr>
              <a:t>The Most Radical Change in American Health Policy in a Half Century</a:t>
            </a:r>
            <a:endParaRPr lang="en-US" b="1" dirty="0">
              <a:solidFill>
                <a:srgbClr val="7030A0"/>
              </a:solidFill>
            </a:endParaRPr>
          </a:p>
        </p:txBody>
      </p:sp>
      <p:sp>
        <p:nvSpPr>
          <p:cNvPr id="3" name="Content Placeholder 2"/>
          <p:cNvSpPr>
            <a:spLocks noGrp="1"/>
          </p:cNvSpPr>
          <p:nvPr>
            <p:ph idx="1"/>
          </p:nvPr>
        </p:nvSpPr>
        <p:spPr>
          <a:xfrm>
            <a:off x="457200" y="2287587"/>
            <a:ext cx="8610600" cy="4341813"/>
          </a:xfrm>
        </p:spPr>
        <p:txBody>
          <a:bodyPr>
            <a:normAutofit fontScale="92500" lnSpcReduction="20000"/>
          </a:bodyPr>
          <a:lstStyle/>
          <a:p>
            <a:r>
              <a:rPr lang="en-US" dirty="0" smtClean="0"/>
              <a:t>While focus is on repeal of ACA (Obamacare), radical restructuring of Medicaid is more momentous.</a:t>
            </a:r>
          </a:p>
          <a:p>
            <a:r>
              <a:rPr lang="en-US" dirty="0" smtClean="0"/>
              <a:t>Congress won’t pass the AHCA unless it destroys Medicaid in its present form.</a:t>
            </a:r>
          </a:p>
          <a:p>
            <a:r>
              <a:rPr lang="en-US" dirty="0" smtClean="0"/>
              <a:t>If the AHCA is amended to eliminate its worst elements, it cannot get enough right wing votes to pass. </a:t>
            </a:r>
          </a:p>
          <a:p>
            <a:r>
              <a:rPr lang="en-US" dirty="0" smtClean="0"/>
              <a:t>The AHCA must be stopped. Congress must start over with a bill that genuinely repairs  the ACA. </a:t>
            </a:r>
            <a:endParaRPr lang="en-US" dirty="0"/>
          </a:p>
        </p:txBody>
      </p:sp>
      <p:sp>
        <p:nvSpPr>
          <p:cNvPr id="4" name="Slide Number Placeholder 3"/>
          <p:cNvSpPr>
            <a:spLocks noGrp="1"/>
          </p:cNvSpPr>
          <p:nvPr>
            <p:ph type="sldNum" sz="quarter" idx="12"/>
          </p:nvPr>
        </p:nvSpPr>
        <p:spPr/>
        <p:txBody>
          <a:bodyPr/>
          <a:lstStyle/>
          <a:p>
            <a:fld id="{6C8AFD1F-156A-4887-9047-C09A35FCC40E}" type="slidenum">
              <a:rPr lang="en-US" smtClean="0"/>
              <a:t>2</a:t>
            </a:fld>
            <a:endParaRPr lang="en-US"/>
          </a:p>
        </p:txBody>
      </p:sp>
    </p:spTree>
    <p:extLst>
      <p:ext uri="{BB962C8B-B14F-4D97-AF65-F5344CB8AC3E}">
        <p14:creationId xmlns:p14="http://schemas.microsoft.com/office/powerpoint/2010/main" val="3260956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990600"/>
          </a:xfrm>
        </p:spPr>
        <p:txBody>
          <a:bodyPr>
            <a:normAutofit/>
          </a:bodyPr>
          <a:lstStyle/>
          <a:p>
            <a:r>
              <a:rPr lang="en-US" b="1" dirty="0" smtClean="0">
                <a:solidFill>
                  <a:srgbClr val="7030A0"/>
                </a:solidFill>
              </a:rPr>
              <a:t>Big Issue – Medicaid – Is Overlooked</a:t>
            </a:r>
            <a:endParaRPr lang="en-US" b="1" dirty="0">
              <a:solidFill>
                <a:srgbClr val="7030A0"/>
              </a:solidFill>
            </a:endParaRPr>
          </a:p>
        </p:txBody>
      </p:sp>
      <p:sp>
        <p:nvSpPr>
          <p:cNvPr id="3" name="Content Placeholder 2"/>
          <p:cNvSpPr>
            <a:spLocks noGrp="1"/>
          </p:cNvSpPr>
          <p:nvPr>
            <p:ph idx="1"/>
          </p:nvPr>
        </p:nvSpPr>
        <p:spPr>
          <a:xfrm>
            <a:off x="533400" y="1752600"/>
            <a:ext cx="8229600" cy="4525963"/>
          </a:xfrm>
        </p:spPr>
        <p:txBody>
          <a:bodyPr/>
          <a:lstStyle/>
          <a:p>
            <a:r>
              <a:rPr lang="en-US" dirty="0" smtClean="0"/>
              <a:t>Pre-existing conditions and essential benefits are important.</a:t>
            </a:r>
          </a:p>
          <a:p>
            <a:r>
              <a:rPr lang="en-US" dirty="0" smtClean="0"/>
              <a:t>So, of course, is the repeal of the ACA, </a:t>
            </a:r>
          </a:p>
          <a:p>
            <a:r>
              <a:rPr lang="en-US" dirty="0" smtClean="0"/>
              <a:t>But those features pale compared to slashing Medicaid, which is the most sweeping change in American health policy in 50 years.</a:t>
            </a:r>
          </a:p>
          <a:p>
            <a:r>
              <a:rPr lang="en-US" dirty="0" smtClean="0"/>
              <a:t>Will irreparably damage hopes for a more just and humane health care system.</a:t>
            </a:r>
            <a:endParaRPr lang="en-US" dirty="0"/>
          </a:p>
        </p:txBody>
      </p:sp>
      <p:sp>
        <p:nvSpPr>
          <p:cNvPr id="4" name="Slide Number Placeholder 3"/>
          <p:cNvSpPr>
            <a:spLocks noGrp="1"/>
          </p:cNvSpPr>
          <p:nvPr>
            <p:ph type="sldNum" sz="quarter" idx="12"/>
          </p:nvPr>
        </p:nvSpPr>
        <p:spPr/>
        <p:txBody>
          <a:bodyPr/>
          <a:lstStyle/>
          <a:p>
            <a:fld id="{6C8AFD1F-156A-4887-9047-C09A35FCC40E}" type="slidenum">
              <a:rPr lang="en-US" smtClean="0"/>
              <a:t>20</a:t>
            </a:fld>
            <a:endParaRPr lang="en-US"/>
          </a:p>
        </p:txBody>
      </p:sp>
    </p:spTree>
    <p:extLst>
      <p:ext uri="{BB962C8B-B14F-4D97-AF65-F5344CB8AC3E}">
        <p14:creationId xmlns:p14="http://schemas.microsoft.com/office/powerpoint/2010/main" val="685669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278" y="990600"/>
            <a:ext cx="8622322" cy="5171184"/>
          </a:xfrm>
          <a:solidFill>
            <a:srgbClr val="7030A0"/>
          </a:solidFill>
        </p:spPr>
        <p:txBody>
          <a:bodyPr>
            <a:normAutofit/>
          </a:bodyPr>
          <a:lstStyle/>
          <a:p>
            <a:r>
              <a:rPr lang="en-US" dirty="0" smtClean="0">
                <a:solidFill>
                  <a:srgbClr val="FFFFFF"/>
                </a:solidFill>
              </a:rPr>
              <a:t>Tennessee Now Takes Center Stage</a:t>
            </a:r>
            <a:endParaRPr lang="en-US" dirty="0">
              <a:solidFill>
                <a:srgbClr val="FFFFFF"/>
              </a:solidFill>
            </a:endParaRPr>
          </a:p>
        </p:txBody>
      </p:sp>
      <p:sp>
        <p:nvSpPr>
          <p:cNvPr id="5" name="Slide Number Placeholder 4"/>
          <p:cNvSpPr>
            <a:spLocks noGrp="1"/>
          </p:cNvSpPr>
          <p:nvPr>
            <p:ph type="sldNum" sz="quarter" idx="12"/>
          </p:nvPr>
        </p:nvSpPr>
        <p:spPr>
          <a:xfrm>
            <a:off x="369278" y="6324600"/>
            <a:ext cx="392722" cy="288925"/>
          </a:xfrm>
        </p:spPr>
        <p:txBody>
          <a:bodyPr/>
          <a:lstStyle/>
          <a:p>
            <a:fld id="{6C8AFD1F-156A-4887-9047-C09A35FCC40E}" type="slidenum">
              <a:rPr lang="en-US" smtClean="0"/>
              <a:t>21</a:t>
            </a:fld>
            <a:endParaRPr lang="en-US" dirty="0"/>
          </a:p>
        </p:txBody>
      </p:sp>
    </p:spTree>
    <p:extLst>
      <p:ext uri="{BB962C8B-B14F-4D97-AF65-F5344CB8AC3E}">
        <p14:creationId xmlns:p14="http://schemas.microsoft.com/office/powerpoint/2010/main" val="3820612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382000" cy="1066800"/>
          </a:xfrm>
        </p:spPr>
        <p:txBody>
          <a:bodyPr>
            <a:normAutofit/>
          </a:bodyPr>
          <a:lstStyle/>
          <a:p>
            <a:r>
              <a:rPr lang="en-US" b="1" dirty="0" smtClean="0">
                <a:solidFill>
                  <a:srgbClr val="7030A0"/>
                </a:solidFill>
              </a:rPr>
              <a:t>Fate of Health Care Now in Senate</a:t>
            </a:r>
            <a:endParaRPr lang="en-US" b="1" dirty="0">
              <a:solidFill>
                <a:srgbClr val="7030A0"/>
              </a:solidFill>
            </a:endParaRPr>
          </a:p>
        </p:txBody>
      </p:sp>
      <p:sp>
        <p:nvSpPr>
          <p:cNvPr id="3" name="Content Placeholder 2"/>
          <p:cNvSpPr>
            <a:spLocks noGrp="1"/>
          </p:cNvSpPr>
          <p:nvPr>
            <p:ph idx="1"/>
          </p:nvPr>
        </p:nvSpPr>
        <p:spPr>
          <a:xfrm>
            <a:off x="533400" y="2012949"/>
            <a:ext cx="8229600" cy="4525963"/>
          </a:xfrm>
        </p:spPr>
        <p:txBody>
          <a:bodyPr>
            <a:normAutofit lnSpcReduction="10000"/>
          </a:bodyPr>
          <a:lstStyle/>
          <a:p>
            <a:r>
              <a:rPr lang="en-US" dirty="0" smtClean="0"/>
              <a:t>TN’s Senators Lamar Alexander &amp; Bob Corker will be critical to efforts to block passage. </a:t>
            </a:r>
          </a:p>
          <a:p>
            <a:r>
              <a:rPr lang="en-US" dirty="0" smtClean="0">
                <a:hlinkClick r:id="rId3"/>
              </a:rPr>
              <a:t>Senate plans to fashion bill in secret, without holding hearings, </a:t>
            </a:r>
            <a:r>
              <a:rPr lang="en-US" dirty="0" smtClean="0"/>
              <a:t>or </a:t>
            </a:r>
            <a:r>
              <a:rPr lang="en-US" dirty="0" smtClean="0">
                <a:hlinkClick r:id="rId4"/>
              </a:rPr>
              <a:t>getting meaningful input from knowledgeable stakeholders</a:t>
            </a:r>
            <a:r>
              <a:rPr lang="en-US" dirty="0" smtClean="0"/>
              <a:t>. </a:t>
            </a:r>
          </a:p>
          <a:p>
            <a:r>
              <a:rPr lang="en-US" dirty="0" smtClean="0"/>
              <a:t>We must act NOW to persuade Sens. Alexander &amp; Corker to lead responsibly. </a:t>
            </a:r>
            <a:r>
              <a:rPr lang="en-US" b="1" dirty="0" smtClean="0"/>
              <a:t>CRITICAL ASK: do not allow Senate vote without holding public committee hearings. </a:t>
            </a:r>
            <a:endParaRPr lang="en-US" b="1" dirty="0"/>
          </a:p>
        </p:txBody>
      </p:sp>
      <p:sp>
        <p:nvSpPr>
          <p:cNvPr id="4" name="Slide Number Placeholder 3"/>
          <p:cNvSpPr>
            <a:spLocks noGrp="1"/>
          </p:cNvSpPr>
          <p:nvPr>
            <p:ph type="sldNum" sz="quarter" idx="12"/>
          </p:nvPr>
        </p:nvSpPr>
        <p:spPr/>
        <p:txBody>
          <a:bodyPr/>
          <a:lstStyle/>
          <a:p>
            <a:fld id="{6C8AFD1F-156A-4887-9047-C09A35FCC40E}" type="slidenum">
              <a:rPr lang="en-US" smtClean="0"/>
              <a:t>22</a:t>
            </a:fld>
            <a:endParaRPr lang="en-US"/>
          </a:p>
        </p:txBody>
      </p:sp>
    </p:spTree>
    <p:extLst>
      <p:ext uri="{BB962C8B-B14F-4D97-AF65-F5344CB8AC3E}">
        <p14:creationId xmlns:p14="http://schemas.microsoft.com/office/powerpoint/2010/main" val="1974068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Senator Alexander</a:t>
            </a:r>
          </a:p>
        </p:txBody>
      </p:sp>
      <p:sp>
        <p:nvSpPr>
          <p:cNvPr id="3" name="Content Placeholder 2"/>
          <p:cNvSpPr>
            <a:spLocks noGrp="1"/>
          </p:cNvSpPr>
          <p:nvPr>
            <p:ph idx="1"/>
          </p:nvPr>
        </p:nvSpPr>
        <p:spPr>
          <a:xfrm>
            <a:off x="457200" y="1600200"/>
            <a:ext cx="4191000" cy="4953000"/>
          </a:xfrm>
        </p:spPr>
        <p:txBody>
          <a:bodyPr>
            <a:normAutofit fontScale="92500"/>
          </a:bodyPr>
          <a:lstStyle/>
          <a:p>
            <a:r>
              <a:rPr lang="en-US" dirty="0"/>
              <a:t>Heads important Health, Education, Labor &amp; Pensions (HELP) Committee</a:t>
            </a:r>
          </a:p>
          <a:p>
            <a:r>
              <a:rPr lang="en-US" dirty="0" smtClean="0">
                <a:hlinkClick r:id="rId3"/>
              </a:rPr>
              <a:t>Endorsed </a:t>
            </a:r>
            <a:r>
              <a:rPr lang="en-US" dirty="0">
                <a:hlinkClick r:id="rId3"/>
              </a:rPr>
              <a:t>AHCA and said it could go to Senate floor without committee hearings. </a:t>
            </a:r>
            <a:endParaRPr lang="en-US" dirty="0"/>
          </a:p>
          <a:p>
            <a:r>
              <a:rPr lang="en-US" dirty="0"/>
              <a:t>Advocates for Medicaid spending cuts</a:t>
            </a:r>
            <a:r>
              <a:rPr lang="en-US" dirty="0" smtClean="0"/>
              <a:t>.</a:t>
            </a:r>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9200" y="1633591"/>
            <a:ext cx="3057525" cy="40767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331069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Senator Corker</a:t>
            </a:r>
          </a:p>
        </p:txBody>
      </p:sp>
      <p:sp>
        <p:nvSpPr>
          <p:cNvPr id="3" name="Content Placeholder 2"/>
          <p:cNvSpPr>
            <a:spLocks noGrp="1"/>
          </p:cNvSpPr>
          <p:nvPr>
            <p:ph idx="1"/>
          </p:nvPr>
        </p:nvSpPr>
        <p:spPr>
          <a:xfrm>
            <a:off x="457200" y="1600200"/>
            <a:ext cx="4114800" cy="4525963"/>
          </a:xfrm>
        </p:spPr>
        <p:txBody>
          <a:bodyPr/>
          <a:lstStyle/>
          <a:p>
            <a:r>
              <a:rPr lang="en-US" dirty="0"/>
              <a:t>Has pressed in the past for Medicaid cuts but was more moderate on the AHCA. </a:t>
            </a:r>
          </a:p>
          <a:p>
            <a:r>
              <a:rPr lang="en-US" dirty="0"/>
              <a:t>Generally follows Sen. Alexander’s lead on health matters.</a:t>
            </a:r>
          </a:p>
        </p:txBody>
      </p:sp>
      <p:pic>
        <p:nvPicPr>
          <p:cNvPr id="4" name="Picture 3"/>
          <p:cNvPicPr>
            <a:picLocks noChangeAspect="1"/>
          </p:cNvPicPr>
          <p:nvPr/>
        </p:nvPicPr>
        <p:blipFill>
          <a:blip r:embed="rId2"/>
          <a:stretch>
            <a:fillRect/>
          </a:stretch>
        </p:blipFill>
        <p:spPr>
          <a:xfrm>
            <a:off x="5181600" y="1752600"/>
            <a:ext cx="3352800" cy="4247891"/>
          </a:xfrm>
          <a:prstGeom prst="rect">
            <a:avLst/>
          </a:prstGeom>
        </p:spPr>
      </p:pic>
    </p:spTree>
    <p:extLst>
      <p:ext uri="{BB962C8B-B14F-4D97-AF65-F5344CB8AC3E}">
        <p14:creationId xmlns:p14="http://schemas.microsoft.com/office/powerpoint/2010/main" val="358674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74713"/>
            <a:ext cx="8458200" cy="1041400"/>
          </a:xfrm>
        </p:spPr>
        <p:txBody>
          <a:bodyPr>
            <a:normAutofit/>
          </a:bodyPr>
          <a:lstStyle/>
          <a:p>
            <a:r>
              <a:rPr lang="en-US" b="1" dirty="0" smtClean="0">
                <a:solidFill>
                  <a:srgbClr val="7030A0"/>
                </a:solidFill>
              </a:rPr>
              <a:t>Actions to stop the AHCA in Senate</a:t>
            </a:r>
            <a:endParaRPr lang="en-US" b="1" dirty="0">
              <a:solidFill>
                <a:srgbClr val="7030A0"/>
              </a:solidFill>
            </a:endParaRPr>
          </a:p>
        </p:txBody>
      </p:sp>
      <p:sp>
        <p:nvSpPr>
          <p:cNvPr id="3" name="Content Placeholder 2"/>
          <p:cNvSpPr>
            <a:spLocks noGrp="1"/>
          </p:cNvSpPr>
          <p:nvPr>
            <p:ph idx="1"/>
          </p:nvPr>
        </p:nvSpPr>
        <p:spPr>
          <a:xfrm>
            <a:off x="487680" y="2063750"/>
            <a:ext cx="8229600" cy="4144963"/>
          </a:xfrm>
        </p:spPr>
        <p:txBody>
          <a:bodyPr>
            <a:normAutofit fontScale="92500"/>
          </a:bodyPr>
          <a:lstStyle/>
          <a:p>
            <a:r>
              <a:rPr lang="en-US" dirty="0" smtClean="0"/>
              <a:t>Calls to both Senators voicing opposition and asking for public committee hearings. </a:t>
            </a:r>
          </a:p>
          <a:p>
            <a:r>
              <a:rPr lang="en-US" dirty="0" smtClean="0"/>
              <a:t>Ask for in-person meeting with Senators or staff. </a:t>
            </a:r>
          </a:p>
          <a:p>
            <a:r>
              <a:rPr lang="en-US" dirty="0" smtClean="0"/>
              <a:t>Letters to their in-state offices</a:t>
            </a:r>
          </a:p>
          <a:p>
            <a:r>
              <a:rPr lang="en-US" dirty="0" smtClean="0"/>
              <a:t>Letters to the editor (we can help)</a:t>
            </a:r>
          </a:p>
          <a:p>
            <a:r>
              <a:rPr lang="en-US" dirty="0" smtClean="0"/>
              <a:t>Op-eds in the newspaper (we can help). </a:t>
            </a:r>
          </a:p>
          <a:p>
            <a:r>
              <a:rPr lang="en-US" dirty="0" smtClean="0"/>
              <a:t>Educate and engage your neighbors, church, etc. </a:t>
            </a:r>
          </a:p>
        </p:txBody>
      </p:sp>
      <p:sp>
        <p:nvSpPr>
          <p:cNvPr id="4" name="Slide Number Placeholder 3"/>
          <p:cNvSpPr>
            <a:spLocks noGrp="1"/>
          </p:cNvSpPr>
          <p:nvPr>
            <p:ph type="sldNum" sz="quarter" idx="12"/>
          </p:nvPr>
        </p:nvSpPr>
        <p:spPr/>
        <p:txBody>
          <a:bodyPr/>
          <a:lstStyle/>
          <a:p>
            <a:fld id="{6C8AFD1F-156A-4887-9047-C09A35FCC40E}" type="slidenum">
              <a:rPr lang="en-US" smtClean="0"/>
              <a:t>25</a:t>
            </a:fld>
            <a:endParaRPr lang="en-US"/>
          </a:p>
        </p:txBody>
      </p:sp>
    </p:spTree>
    <p:extLst>
      <p:ext uri="{BB962C8B-B14F-4D97-AF65-F5344CB8AC3E}">
        <p14:creationId xmlns:p14="http://schemas.microsoft.com/office/powerpoint/2010/main" val="3263855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7030A0"/>
                </a:solidFill>
              </a:rPr>
              <a:t>Contact </a:t>
            </a:r>
            <a:r>
              <a:rPr lang="en-US" b="1" u="sng" dirty="0">
                <a:solidFill>
                  <a:srgbClr val="7030A0"/>
                </a:solidFill>
              </a:rPr>
              <a:t>BOTH</a:t>
            </a:r>
            <a:r>
              <a:rPr lang="en-US" b="1" dirty="0">
                <a:solidFill>
                  <a:srgbClr val="7030A0"/>
                </a:solidFill>
              </a:rPr>
              <a:t> Senators</a:t>
            </a:r>
          </a:p>
        </p:txBody>
      </p:sp>
      <p:graphicFrame>
        <p:nvGraphicFramePr>
          <p:cNvPr id="7" name="Table 6"/>
          <p:cNvGraphicFramePr>
            <a:graphicFrameLocks noGrp="1"/>
          </p:cNvGraphicFramePr>
          <p:nvPr>
            <p:extLst/>
          </p:nvPr>
        </p:nvGraphicFramePr>
        <p:xfrm>
          <a:off x="1676400" y="1417638"/>
          <a:ext cx="5791200" cy="5211766"/>
        </p:xfrm>
        <a:graphic>
          <a:graphicData uri="http://schemas.openxmlformats.org/drawingml/2006/table">
            <a:tbl>
              <a:tblPr firstRow="1" firstCol="1" bandRow="1">
                <a:tableStyleId>{5C22544A-7EE6-4342-B048-85BDC9FD1C3A}</a:tableStyleId>
              </a:tblPr>
              <a:tblGrid>
                <a:gridCol w="1026713">
                  <a:extLst>
                    <a:ext uri="{9D8B030D-6E8A-4147-A177-3AD203B41FA5}">
                      <a16:colId xmlns="" xmlns:a16="http://schemas.microsoft.com/office/drawing/2014/main" val="957277721"/>
                    </a:ext>
                  </a:extLst>
                </a:gridCol>
                <a:gridCol w="2476191">
                  <a:extLst>
                    <a:ext uri="{9D8B030D-6E8A-4147-A177-3AD203B41FA5}">
                      <a16:colId xmlns="" xmlns:a16="http://schemas.microsoft.com/office/drawing/2014/main" val="634381365"/>
                    </a:ext>
                  </a:extLst>
                </a:gridCol>
                <a:gridCol w="2288296">
                  <a:extLst>
                    <a:ext uri="{9D8B030D-6E8A-4147-A177-3AD203B41FA5}">
                      <a16:colId xmlns="" xmlns:a16="http://schemas.microsoft.com/office/drawing/2014/main" val="232942908"/>
                    </a:ext>
                  </a:extLst>
                </a:gridCol>
              </a:tblGrid>
              <a:tr h="193029">
                <a:tc>
                  <a:txBody>
                    <a:bodyPr/>
                    <a:lstStyle/>
                    <a:p>
                      <a:pPr marL="0" marR="0" algn="l">
                        <a:spcBef>
                          <a:spcPts val="0"/>
                        </a:spcBef>
                        <a:spcAft>
                          <a:spcPts val="0"/>
                        </a:spcAft>
                      </a:pPr>
                      <a:r>
                        <a:rPr lang="en-US" sz="1100">
                          <a:effectLst/>
                        </a:rPr>
                        <a:t>City</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tc>
                  <a:txBody>
                    <a:bodyPr/>
                    <a:lstStyle/>
                    <a:p>
                      <a:pPr marL="0" marR="0">
                        <a:spcBef>
                          <a:spcPts val="0"/>
                        </a:spcBef>
                        <a:spcAft>
                          <a:spcPts val="0"/>
                        </a:spcAft>
                      </a:pPr>
                      <a:r>
                        <a:rPr lang="en-US" sz="1100">
                          <a:effectLst/>
                        </a:rPr>
                        <a:t>Senator Lamar Alexander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tc>
                  <a:txBody>
                    <a:bodyPr/>
                    <a:lstStyle/>
                    <a:p>
                      <a:pPr marL="0" marR="0">
                        <a:spcBef>
                          <a:spcPts val="0"/>
                        </a:spcBef>
                        <a:spcAft>
                          <a:spcPts val="0"/>
                        </a:spcAft>
                      </a:pPr>
                      <a:r>
                        <a:rPr lang="en-US" sz="1100">
                          <a:effectLst/>
                        </a:rPr>
                        <a:t>Senator Bob Corker</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extLst>
                  <a:ext uri="{0D108BD9-81ED-4DB2-BD59-A6C34878D82A}">
                    <a16:rowId xmlns="" xmlns:a16="http://schemas.microsoft.com/office/drawing/2014/main" val="59921805"/>
                  </a:ext>
                </a:extLst>
              </a:tr>
              <a:tr h="772113">
                <a:tc>
                  <a:txBody>
                    <a:bodyPr/>
                    <a:lstStyle/>
                    <a:p>
                      <a:pPr marL="0" marR="0" algn="r">
                        <a:spcBef>
                          <a:spcPts val="0"/>
                        </a:spcBef>
                        <a:spcAft>
                          <a:spcPts val="0"/>
                        </a:spcAft>
                      </a:pPr>
                      <a:r>
                        <a:rPr lang="en-US" sz="1100">
                          <a:effectLst/>
                        </a:rPr>
                        <a:t>Chattanooga</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tc>
                  <a:txBody>
                    <a:bodyPr/>
                    <a:lstStyle/>
                    <a:p>
                      <a:pPr marL="0" marR="0">
                        <a:spcBef>
                          <a:spcPts val="0"/>
                        </a:spcBef>
                        <a:spcAft>
                          <a:spcPts val="0"/>
                        </a:spcAft>
                      </a:pPr>
                      <a:r>
                        <a:rPr lang="en-US" sz="1100">
                          <a:effectLst/>
                        </a:rPr>
                        <a:t>Joel E. Soloman Federal Building</a:t>
                      </a:r>
                    </a:p>
                    <a:p>
                      <a:pPr marL="0" marR="0">
                        <a:spcBef>
                          <a:spcPts val="0"/>
                        </a:spcBef>
                        <a:spcAft>
                          <a:spcPts val="0"/>
                        </a:spcAft>
                      </a:pPr>
                      <a:r>
                        <a:rPr lang="en-US" sz="1100">
                          <a:effectLst/>
                        </a:rPr>
                        <a:t>900 Georgia Avenue, #260</a:t>
                      </a:r>
                    </a:p>
                    <a:p>
                      <a:pPr marL="0" marR="0">
                        <a:spcBef>
                          <a:spcPts val="0"/>
                        </a:spcBef>
                        <a:spcAft>
                          <a:spcPts val="0"/>
                        </a:spcAft>
                      </a:pPr>
                      <a:r>
                        <a:rPr lang="en-US" sz="1100">
                          <a:effectLst/>
                        </a:rPr>
                        <a:t>Chattanooga, TN 37402</a:t>
                      </a:r>
                    </a:p>
                    <a:p>
                      <a:pPr marL="0" marR="0">
                        <a:spcBef>
                          <a:spcPts val="0"/>
                        </a:spcBef>
                        <a:spcAft>
                          <a:spcPts val="0"/>
                        </a:spcAft>
                      </a:pPr>
                      <a:r>
                        <a:rPr lang="en-US" sz="1100">
                          <a:effectLst/>
                        </a:rPr>
                        <a:t>Phone: (423) 752-5337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tc>
                  <a:txBody>
                    <a:bodyPr/>
                    <a:lstStyle/>
                    <a:p>
                      <a:pPr marL="0" marR="0">
                        <a:spcBef>
                          <a:spcPts val="0"/>
                        </a:spcBef>
                        <a:spcAft>
                          <a:spcPts val="0"/>
                        </a:spcAft>
                      </a:pPr>
                      <a:r>
                        <a:rPr lang="en-US" sz="1100">
                          <a:effectLst/>
                        </a:rPr>
                        <a:t>10 West MLK Blvd., 6th Floor</a:t>
                      </a:r>
                      <a:br>
                        <a:rPr lang="en-US" sz="1100">
                          <a:effectLst/>
                        </a:rPr>
                      </a:br>
                      <a:r>
                        <a:rPr lang="en-US" sz="1100">
                          <a:effectLst/>
                        </a:rPr>
                        <a:t>Chattanooga, TN 37402 </a:t>
                      </a:r>
                      <a:br>
                        <a:rPr lang="en-US" sz="1100">
                          <a:effectLst/>
                        </a:rPr>
                      </a:br>
                      <a:r>
                        <a:rPr lang="en-US" sz="1100">
                          <a:effectLst/>
                        </a:rPr>
                        <a:t>Phone: (423) 756-2757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extLst>
                  <a:ext uri="{0D108BD9-81ED-4DB2-BD59-A6C34878D82A}">
                    <a16:rowId xmlns="" xmlns:a16="http://schemas.microsoft.com/office/drawing/2014/main" val="448761568"/>
                  </a:ext>
                </a:extLst>
              </a:tr>
              <a:tr h="772113">
                <a:tc>
                  <a:txBody>
                    <a:bodyPr/>
                    <a:lstStyle/>
                    <a:p>
                      <a:pPr marL="0" marR="0" algn="r">
                        <a:spcBef>
                          <a:spcPts val="0"/>
                        </a:spcBef>
                        <a:spcAft>
                          <a:spcPts val="0"/>
                        </a:spcAft>
                      </a:pPr>
                      <a:r>
                        <a:rPr lang="en-US" sz="1100">
                          <a:effectLst/>
                        </a:rPr>
                        <a:t>Jackson</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tc>
                  <a:txBody>
                    <a:bodyPr/>
                    <a:lstStyle/>
                    <a:p>
                      <a:pPr marL="0" marR="0">
                        <a:spcBef>
                          <a:spcPts val="0"/>
                        </a:spcBef>
                        <a:spcAft>
                          <a:spcPts val="0"/>
                        </a:spcAft>
                      </a:pPr>
                      <a:r>
                        <a:rPr lang="en-US" sz="1100">
                          <a:effectLst/>
                        </a:rPr>
                        <a:t>111 Murray Guard Drive, Suite D</a:t>
                      </a:r>
                    </a:p>
                    <a:p>
                      <a:pPr marL="0" marR="0">
                        <a:spcBef>
                          <a:spcPts val="0"/>
                        </a:spcBef>
                        <a:spcAft>
                          <a:spcPts val="0"/>
                        </a:spcAft>
                      </a:pPr>
                      <a:r>
                        <a:rPr lang="en-US" sz="1100">
                          <a:effectLst/>
                        </a:rPr>
                        <a:t>Jackson, TN 38305</a:t>
                      </a:r>
                    </a:p>
                    <a:p>
                      <a:pPr marL="0" marR="0">
                        <a:spcBef>
                          <a:spcPts val="0"/>
                        </a:spcBef>
                        <a:spcAft>
                          <a:spcPts val="0"/>
                        </a:spcAft>
                      </a:pPr>
                      <a:r>
                        <a:rPr lang="en-US" sz="1100">
                          <a:effectLst/>
                        </a:rPr>
                        <a:t>Phone: (731) 664-0289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tc>
                  <a:txBody>
                    <a:bodyPr/>
                    <a:lstStyle/>
                    <a:p>
                      <a:pPr marL="0" marR="0">
                        <a:spcBef>
                          <a:spcPts val="0"/>
                        </a:spcBef>
                        <a:spcAft>
                          <a:spcPts val="0"/>
                        </a:spcAft>
                      </a:pPr>
                      <a:r>
                        <a:rPr lang="en-US" sz="1100">
                          <a:effectLst/>
                        </a:rPr>
                        <a:t>91 Stonebridge Boulevard</a:t>
                      </a:r>
                      <a:br>
                        <a:rPr lang="en-US" sz="1100">
                          <a:effectLst/>
                        </a:rPr>
                      </a:br>
                      <a:r>
                        <a:rPr lang="en-US" sz="1100">
                          <a:effectLst/>
                        </a:rPr>
                        <a:t>Suite 103</a:t>
                      </a:r>
                      <a:br>
                        <a:rPr lang="en-US" sz="1100">
                          <a:effectLst/>
                        </a:rPr>
                      </a:br>
                      <a:r>
                        <a:rPr lang="en-US" sz="1100">
                          <a:effectLst/>
                        </a:rPr>
                        <a:t>Jackson, TN 38305 </a:t>
                      </a:r>
                      <a:br>
                        <a:rPr lang="en-US" sz="1100">
                          <a:effectLst/>
                        </a:rPr>
                      </a:br>
                      <a:r>
                        <a:rPr lang="en-US" sz="1100">
                          <a:effectLst/>
                        </a:rPr>
                        <a:t>Phone: (731) 664-2294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extLst>
                  <a:ext uri="{0D108BD9-81ED-4DB2-BD59-A6C34878D82A}">
                    <a16:rowId xmlns="" xmlns:a16="http://schemas.microsoft.com/office/drawing/2014/main" val="1118061516"/>
                  </a:ext>
                </a:extLst>
              </a:tr>
              <a:tr h="965142">
                <a:tc>
                  <a:txBody>
                    <a:bodyPr/>
                    <a:lstStyle/>
                    <a:p>
                      <a:pPr marL="0" marR="0" algn="r">
                        <a:spcBef>
                          <a:spcPts val="0"/>
                        </a:spcBef>
                        <a:spcAft>
                          <a:spcPts val="0"/>
                        </a:spcAft>
                      </a:pPr>
                      <a:r>
                        <a:rPr lang="en-US" sz="1100">
                          <a:effectLst/>
                        </a:rPr>
                        <a:t>Knoxville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tc>
                  <a:txBody>
                    <a:bodyPr/>
                    <a:lstStyle/>
                    <a:p>
                      <a:pPr marL="0" marR="0">
                        <a:spcBef>
                          <a:spcPts val="0"/>
                        </a:spcBef>
                        <a:spcAft>
                          <a:spcPts val="0"/>
                        </a:spcAft>
                      </a:pPr>
                      <a:r>
                        <a:rPr lang="en-US" sz="1100">
                          <a:effectLst/>
                        </a:rPr>
                        <a:t>Howard H. Baker, Jr.,</a:t>
                      </a:r>
                    </a:p>
                    <a:p>
                      <a:pPr marL="0" marR="0">
                        <a:spcBef>
                          <a:spcPts val="0"/>
                        </a:spcBef>
                        <a:spcAft>
                          <a:spcPts val="0"/>
                        </a:spcAft>
                      </a:pPr>
                      <a:r>
                        <a:rPr lang="en-US" sz="1100">
                          <a:effectLst/>
                        </a:rPr>
                        <a:t>U.S. Courthouse</a:t>
                      </a:r>
                    </a:p>
                    <a:p>
                      <a:pPr marL="0" marR="0">
                        <a:spcBef>
                          <a:spcPts val="0"/>
                        </a:spcBef>
                        <a:spcAft>
                          <a:spcPts val="0"/>
                        </a:spcAft>
                      </a:pPr>
                      <a:r>
                        <a:rPr lang="en-US" sz="1100">
                          <a:effectLst/>
                        </a:rPr>
                        <a:t>800 Market Street, #112</a:t>
                      </a:r>
                    </a:p>
                    <a:p>
                      <a:pPr marL="0" marR="0">
                        <a:spcBef>
                          <a:spcPts val="0"/>
                        </a:spcBef>
                        <a:spcAft>
                          <a:spcPts val="0"/>
                        </a:spcAft>
                      </a:pPr>
                      <a:r>
                        <a:rPr lang="en-US" sz="1100">
                          <a:effectLst/>
                        </a:rPr>
                        <a:t>Knoxville, TN 37902</a:t>
                      </a:r>
                    </a:p>
                    <a:p>
                      <a:pPr marL="0" marR="0">
                        <a:spcBef>
                          <a:spcPts val="0"/>
                        </a:spcBef>
                        <a:spcAft>
                          <a:spcPts val="0"/>
                        </a:spcAft>
                      </a:pPr>
                      <a:r>
                        <a:rPr lang="en-US" sz="1100">
                          <a:effectLst/>
                        </a:rPr>
                        <a:t>Phone: (865) 545-4253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tc>
                  <a:txBody>
                    <a:bodyPr/>
                    <a:lstStyle/>
                    <a:p>
                      <a:pPr marL="0" marR="0">
                        <a:spcBef>
                          <a:spcPts val="0"/>
                        </a:spcBef>
                        <a:spcAft>
                          <a:spcPts val="0"/>
                        </a:spcAft>
                      </a:pPr>
                      <a:r>
                        <a:rPr lang="en-US" sz="1100">
                          <a:effectLst/>
                        </a:rPr>
                        <a:t>800 Market Street, Suite 121</a:t>
                      </a:r>
                    </a:p>
                    <a:p>
                      <a:pPr marL="0" marR="0">
                        <a:spcBef>
                          <a:spcPts val="0"/>
                        </a:spcBef>
                        <a:spcAft>
                          <a:spcPts val="0"/>
                        </a:spcAft>
                      </a:pPr>
                      <a:r>
                        <a:rPr lang="en-US" sz="1100">
                          <a:effectLst/>
                        </a:rPr>
                        <a:t>Knoxville, TN 37902 </a:t>
                      </a:r>
                    </a:p>
                    <a:p>
                      <a:pPr marL="0" marR="0">
                        <a:spcBef>
                          <a:spcPts val="0"/>
                        </a:spcBef>
                        <a:spcAft>
                          <a:spcPts val="0"/>
                        </a:spcAft>
                      </a:pPr>
                      <a:r>
                        <a:rPr lang="en-US" sz="1100">
                          <a:effectLst/>
                        </a:rPr>
                        <a:t>Phone: (865) 637-4180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extLst>
                  <a:ext uri="{0D108BD9-81ED-4DB2-BD59-A6C34878D82A}">
                    <a16:rowId xmlns="" xmlns:a16="http://schemas.microsoft.com/office/drawing/2014/main" val="3091178078"/>
                  </a:ext>
                </a:extLst>
              </a:tr>
              <a:tr h="965142">
                <a:tc>
                  <a:txBody>
                    <a:bodyPr/>
                    <a:lstStyle/>
                    <a:p>
                      <a:pPr marL="0" marR="0" algn="r">
                        <a:spcBef>
                          <a:spcPts val="0"/>
                        </a:spcBef>
                        <a:spcAft>
                          <a:spcPts val="0"/>
                        </a:spcAft>
                      </a:pPr>
                      <a:r>
                        <a:rPr lang="en-US" sz="1100">
                          <a:effectLst/>
                        </a:rPr>
                        <a:t>Memphis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tc>
                  <a:txBody>
                    <a:bodyPr/>
                    <a:lstStyle/>
                    <a:p>
                      <a:pPr marL="0" marR="0">
                        <a:spcBef>
                          <a:spcPts val="0"/>
                        </a:spcBef>
                        <a:spcAft>
                          <a:spcPts val="0"/>
                        </a:spcAft>
                      </a:pPr>
                      <a:r>
                        <a:rPr lang="en-US" sz="1100">
                          <a:effectLst/>
                        </a:rPr>
                        <a:t>Clifford Davis-Odell Horton Federal Building</a:t>
                      </a:r>
                    </a:p>
                    <a:p>
                      <a:pPr marL="0" marR="0">
                        <a:spcBef>
                          <a:spcPts val="0"/>
                        </a:spcBef>
                        <a:spcAft>
                          <a:spcPts val="0"/>
                        </a:spcAft>
                      </a:pPr>
                      <a:r>
                        <a:rPr lang="en-US" sz="1100">
                          <a:effectLst/>
                        </a:rPr>
                        <a:t>167 North Main Street, #1068</a:t>
                      </a:r>
                    </a:p>
                    <a:p>
                      <a:pPr marL="0" marR="0">
                        <a:spcBef>
                          <a:spcPts val="0"/>
                        </a:spcBef>
                        <a:spcAft>
                          <a:spcPts val="0"/>
                        </a:spcAft>
                      </a:pPr>
                      <a:r>
                        <a:rPr lang="en-US" sz="1100">
                          <a:effectLst/>
                        </a:rPr>
                        <a:t>Memphis, TN 38103</a:t>
                      </a:r>
                    </a:p>
                    <a:p>
                      <a:pPr marL="0" marR="0">
                        <a:spcBef>
                          <a:spcPts val="0"/>
                        </a:spcBef>
                        <a:spcAft>
                          <a:spcPts val="0"/>
                        </a:spcAft>
                      </a:pPr>
                      <a:r>
                        <a:rPr lang="en-US" sz="1100">
                          <a:effectLst/>
                        </a:rPr>
                        <a:t>Phone: (901) 544-4224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tc>
                  <a:txBody>
                    <a:bodyPr/>
                    <a:lstStyle/>
                    <a:p>
                      <a:pPr marL="0" marR="0">
                        <a:spcBef>
                          <a:spcPts val="0"/>
                        </a:spcBef>
                        <a:spcAft>
                          <a:spcPts val="0"/>
                        </a:spcAft>
                      </a:pPr>
                      <a:r>
                        <a:rPr lang="en-US" sz="1100">
                          <a:effectLst/>
                        </a:rPr>
                        <a:t>100 Peabody Place, Suite 1125</a:t>
                      </a:r>
                      <a:br>
                        <a:rPr lang="en-US" sz="1100">
                          <a:effectLst/>
                        </a:rPr>
                      </a:br>
                      <a:r>
                        <a:rPr lang="en-US" sz="1100">
                          <a:effectLst/>
                        </a:rPr>
                        <a:t>Memphis, TN 38103 </a:t>
                      </a:r>
                      <a:br>
                        <a:rPr lang="en-US" sz="1100">
                          <a:effectLst/>
                        </a:rPr>
                      </a:br>
                      <a:r>
                        <a:rPr lang="en-US" sz="1100">
                          <a:effectLst/>
                        </a:rPr>
                        <a:t>Phone: (901) 683-1910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extLst>
                  <a:ext uri="{0D108BD9-81ED-4DB2-BD59-A6C34878D82A}">
                    <a16:rowId xmlns="" xmlns:a16="http://schemas.microsoft.com/office/drawing/2014/main" val="2360278075"/>
                  </a:ext>
                </a:extLst>
              </a:tr>
              <a:tr h="579085">
                <a:tc>
                  <a:txBody>
                    <a:bodyPr/>
                    <a:lstStyle/>
                    <a:p>
                      <a:pPr marL="0" marR="0" algn="r">
                        <a:spcBef>
                          <a:spcPts val="0"/>
                        </a:spcBef>
                        <a:spcAft>
                          <a:spcPts val="0"/>
                        </a:spcAft>
                      </a:pPr>
                      <a:r>
                        <a:rPr lang="en-US" sz="1100">
                          <a:effectLst/>
                        </a:rPr>
                        <a:t>Nashville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tc>
                  <a:txBody>
                    <a:bodyPr/>
                    <a:lstStyle/>
                    <a:p>
                      <a:pPr marL="0" marR="0">
                        <a:spcBef>
                          <a:spcPts val="0"/>
                        </a:spcBef>
                        <a:spcAft>
                          <a:spcPts val="0"/>
                        </a:spcAft>
                      </a:pPr>
                      <a:r>
                        <a:rPr lang="en-US" sz="1100">
                          <a:effectLst/>
                        </a:rPr>
                        <a:t>3322 West End Avenue, #120</a:t>
                      </a:r>
                    </a:p>
                    <a:p>
                      <a:pPr marL="0" marR="0">
                        <a:spcBef>
                          <a:spcPts val="0"/>
                        </a:spcBef>
                        <a:spcAft>
                          <a:spcPts val="0"/>
                        </a:spcAft>
                      </a:pPr>
                      <a:r>
                        <a:rPr lang="en-US" sz="1100">
                          <a:effectLst/>
                        </a:rPr>
                        <a:t>Nashville, TN 37203</a:t>
                      </a:r>
                    </a:p>
                    <a:p>
                      <a:pPr marL="0" marR="0">
                        <a:spcBef>
                          <a:spcPts val="0"/>
                        </a:spcBef>
                        <a:spcAft>
                          <a:spcPts val="0"/>
                        </a:spcAft>
                      </a:pPr>
                      <a:r>
                        <a:rPr lang="en-US" sz="1100">
                          <a:effectLst/>
                        </a:rPr>
                        <a:t>Phone: (615) 736-5129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tc>
                  <a:txBody>
                    <a:bodyPr/>
                    <a:lstStyle/>
                    <a:p>
                      <a:pPr marL="0" marR="0">
                        <a:spcBef>
                          <a:spcPts val="0"/>
                        </a:spcBef>
                        <a:spcAft>
                          <a:spcPts val="0"/>
                        </a:spcAft>
                      </a:pPr>
                      <a:r>
                        <a:rPr lang="en-US" sz="1100">
                          <a:effectLst/>
                        </a:rPr>
                        <a:t>3322 West End Ave., Suite 610</a:t>
                      </a:r>
                    </a:p>
                    <a:p>
                      <a:pPr marL="0" marR="0">
                        <a:spcBef>
                          <a:spcPts val="0"/>
                        </a:spcBef>
                        <a:spcAft>
                          <a:spcPts val="0"/>
                        </a:spcAft>
                      </a:pPr>
                      <a:r>
                        <a:rPr lang="en-US" sz="1100">
                          <a:effectLst/>
                        </a:rPr>
                        <a:t>Nashville, TN 37203 </a:t>
                      </a:r>
                    </a:p>
                    <a:p>
                      <a:pPr marL="0" marR="0">
                        <a:spcBef>
                          <a:spcPts val="0"/>
                        </a:spcBef>
                        <a:spcAft>
                          <a:spcPts val="0"/>
                        </a:spcAft>
                      </a:pPr>
                      <a:r>
                        <a:rPr lang="en-US" sz="1100">
                          <a:effectLst/>
                        </a:rPr>
                        <a:t>Phone: (615) 279-8125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extLst>
                  <a:ext uri="{0D108BD9-81ED-4DB2-BD59-A6C34878D82A}">
                    <a16:rowId xmlns="" xmlns:a16="http://schemas.microsoft.com/office/drawing/2014/main" val="1589573386"/>
                  </a:ext>
                </a:extLst>
              </a:tr>
              <a:tr h="965142">
                <a:tc>
                  <a:txBody>
                    <a:bodyPr/>
                    <a:lstStyle/>
                    <a:p>
                      <a:pPr marL="0" marR="0" algn="r">
                        <a:spcBef>
                          <a:spcPts val="0"/>
                        </a:spcBef>
                        <a:spcAft>
                          <a:spcPts val="0"/>
                        </a:spcAft>
                      </a:pPr>
                      <a:r>
                        <a:rPr lang="en-US" sz="1100">
                          <a:effectLst/>
                        </a:rPr>
                        <a:t>Tri-Cities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tc>
                  <a:txBody>
                    <a:bodyPr/>
                    <a:lstStyle/>
                    <a:p>
                      <a:pPr marL="0" marR="0">
                        <a:spcBef>
                          <a:spcPts val="0"/>
                        </a:spcBef>
                        <a:spcAft>
                          <a:spcPts val="0"/>
                        </a:spcAft>
                      </a:pPr>
                      <a:r>
                        <a:rPr lang="en-US" sz="1100">
                          <a:effectLst/>
                        </a:rPr>
                        <a:t>Tri-Cities Regional Airport</a:t>
                      </a:r>
                    </a:p>
                    <a:p>
                      <a:pPr marL="0" marR="0">
                        <a:spcBef>
                          <a:spcPts val="0"/>
                        </a:spcBef>
                        <a:spcAft>
                          <a:spcPts val="0"/>
                        </a:spcAft>
                      </a:pPr>
                      <a:r>
                        <a:rPr lang="en-US" sz="1100">
                          <a:effectLst/>
                        </a:rPr>
                        <a:t>2525 Highway 75</a:t>
                      </a:r>
                    </a:p>
                    <a:p>
                      <a:pPr marL="0" marR="0">
                        <a:spcBef>
                          <a:spcPts val="0"/>
                        </a:spcBef>
                        <a:spcAft>
                          <a:spcPts val="0"/>
                        </a:spcAft>
                      </a:pPr>
                      <a:r>
                        <a:rPr lang="en-US" sz="1100">
                          <a:effectLst/>
                        </a:rPr>
                        <a:t>Suite 101</a:t>
                      </a:r>
                    </a:p>
                    <a:p>
                      <a:pPr marL="0" marR="0">
                        <a:spcBef>
                          <a:spcPts val="0"/>
                        </a:spcBef>
                        <a:spcAft>
                          <a:spcPts val="0"/>
                        </a:spcAft>
                      </a:pPr>
                      <a:r>
                        <a:rPr lang="en-US" sz="1100">
                          <a:effectLst/>
                        </a:rPr>
                        <a:t>Blountville, TN 37617</a:t>
                      </a:r>
                    </a:p>
                    <a:p>
                      <a:pPr marL="0" marR="0">
                        <a:spcBef>
                          <a:spcPts val="0"/>
                        </a:spcBef>
                        <a:spcAft>
                          <a:spcPts val="0"/>
                        </a:spcAft>
                      </a:pPr>
                      <a:r>
                        <a:rPr lang="en-US" sz="1100">
                          <a:effectLst/>
                        </a:rPr>
                        <a:t>Phone: (423) 325-6240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tc>
                  <a:txBody>
                    <a:bodyPr/>
                    <a:lstStyle/>
                    <a:p>
                      <a:pPr marL="0" marR="0">
                        <a:spcBef>
                          <a:spcPts val="0"/>
                        </a:spcBef>
                        <a:spcAft>
                          <a:spcPts val="0"/>
                        </a:spcAft>
                      </a:pPr>
                      <a:r>
                        <a:rPr lang="en-US" sz="1100" dirty="0">
                          <a:effectLst/>
                        </a:rPr>
                        <a:t>1105 East Jackson Boulevard</a:t>
                      </a:r>
                    </a:p>
                    <a:p>
                      <a:pPr marL="0" marR="0">
                        <a:spcBef>
                          <a:spcPts val="0"/>
                        </a:spcBef>
                        <a:spcAft>
                          <a:spcPts val="0"/>
                        </a:spcAft>
                      </a:pPr>
                      <a:r>
                        <a:rPr lang="en-US" sz="1100" dirty="0">
                          <a:effectLst/>
                        </a:rPr>
                        <a:t>Suite 4</a:t>
                      </a:r>
                    </a:p>
                    <a:p>
                      <a:pPr marL="0" marR="0">
                        <a:spcBef>
                          <a:spcPts val="0"/>
                        </a:spcBef>
                        <a:spcAft>
                          <a:spcPts val="0"/>
                        </a:spcAft>
                      </a:pPr>
                      <a:r>
                        <a:rPr lang="en-US" sz="1100" dirty="0">
                          <a:effectLst/>
                        </a:rPr>
                        <a:t>Jonesborough, TN 37659 </a:t>
                      </a:r>
                    </a:p>
                    <a:p>
                      <a:pPr marL="0" marR="0">
                        <a:spcBef>
                          <a:spcPts val="0"/>
                        </a:spcBef>
                        <a:spcAft>
                          <a:spcPts val="0"/>
                        </a:spcAft>
                      </a:pPr>
                      <a:r>
                        <a:rPr lang="en-US" sz="1100" dirty="0">
                          <a:effectLst/>
                        </a:rPr>
                        <a:t>Phone: (423) 753-2263</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861" marR="62861" marT="0" marB="0"/>
                </a:tc>
                <a:extLst>
                  <a:ext uri="{0D108BD9-81ED-4DB2-BD59-A6C34878D82A}">
                    <a16:rowId xmlns="" xmlns:a16="http://schemas.microsoft.com/office/drawing/2014/main" val="2121714634"/>
                  </a:ext>
                </a:extLst>
              </a:tr>
            </a:tbl>
          </a:graphicData>
        </a:graphic>
      </p:graphicFrame>
      <p:sp>
        <p:nvSpPr>
          <p:cNvPr id="3" name="Slide Number Placeholder 2"/>
          <p:cNvSpPr>
            <a:spLocks noGrp="1"/>
          </p:cNvSpPr>
          <p:nvPr>
            <p:ph type="sldNum" sz="quarter" idx="12"/>
          </p:nvPr>
        </p:nvSpPr>
        <p:spPr>
          <a:xfrm>
            <a:off x="-1447800" y="6298438"/>
            <a:ext cx="2133600" cy="365125"/>
          </a:xfrm>
        </p:spPr>
        <p:txBody>
          <a:bodyPr/>
          <a:lstStyle/>
          <a:p>
            <a:fld id="{6C8AFD1F-156A-4887-9047-C09A35FCC40E}" type="slidenum">
              <a:rPr lang="en-US" smtClean="0"/>
              <a:t>26</a:t>
            </a:fld>
            <a:endParaRPr lang="en-US" dirty="0"/>
          </a:p>
        </p:txBody>
      </p:sp>
    </p:spTree>
    <p:extLst>
      <p:ext uri="{BB962C8B-B14F-4D97-AF65-F5344CB8AC3E}">
        <p14:creationId xmlns:p14="http://schemas.microsoft.com/office/powerpoint/2010/main" val="3941694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The </a:t>
            </a:r>
            <a:r>
              <a:rPr lang="en-US" b="1" dirty="0" smtClean="0">
                <a:solidFill>
                  <a:srgbClr val="7030A0"/>
                </a:solidFill>
              </a:rPr>
              <a:t>Message for Senators</a:t>
            </a:r>
            <a:endParaRPr lang="en-US" b="1" dirty="0">
              <a:solidFill>
                <a:srgbClr val="7030A0"/>
              </a:solidFill>
            </a:endParaRPr>
          </a:p>
        </p:txBody>
      </p:sp>
      <p:sp>
        <p:nvSpPr>
          <p:cNvPr id="3" name="Content Placeholder 2"/>
          <p:cNvSpPr>
            <a:spLocks noGrp="1"/>
          </p:cNvSpPr>
          <p:nvPr>
            <p:ph idx="1"/>
          </p:nvPr>
        </p:nvSpPr>
        <p:spPr>
          <a:xfrm>
            <a:off x="152400" y="1586864"/>
            <a:ext cx="7924800" cy="4661536"/>
          </a:xfrm>
        </p:spPr>
        <p:txBody>
          <a:bodyPr>
            <a:normAutofit/>
          </a:bodyPr>
          <a:lstStyle/>
          <a:p>
            <a:r>
              <a:rPr lang="en-US" sz="4000" dirty="0" smtClean="0"/>
              <a:t>Ask </a:t>
            </a:r>
            <a:r>
              <a:rPr lang="en-US" sz="4000" dirty="0"/>
              <a:t>them to “</a:t>
            </a:r>
            <a:r>
              <a:rPr lang="en-US" sz="4000" u="sng" dirty="0"/>
              <a:t>repair</a:t>
            </a:r>
            <a:r>
              <a:rPr lang="en-US" sz="4000" dirty="0"/>
              <a:t>” the ACA </a:t>
            </a:r>
            <a:r>
              <a:rPr lang="en-US" sz="4000" dirty="0" smtClean="0"/>
              <a:t>&amp; </a:t>
            </a:r>
            <a:r>
              <a:rPr lang="en-US" sz="4000" u="sng" dirty="0"/>
              <a:t>protect</a:t>
            </a:r>
            <a:r>
              <a:rPr lang="en-US" sz="4000" dirty="0"/>
              <a:t> Medicaid</a:t>
            </a:r>
            <a:r>
              <a:rPr lang="en-US" sz="4000" dirty="0" smtClean="0"/>
              <a:t>.</a:t>
            </a:r>
          </a:p>
          <a:p>
            <a:r>
              <a:rPr lang="en-US" sz="4000" b="1" dirty="0"/>
              <a:t>CRITICAL ASK: do not allow Senate vote without holding public committee hearings</a:t>
            </a:r>
            <a:r>
              <a:rPr lang="en-US" sz="4000" b="1" dirty="0" smtClean="0"/>
              <a:t>.</a:t>
            </a:r>
          </a:p>
          <a:p>
            <a:r>
              <a:rPr lang="en-US" sz="4000" dirty="0" smtClean="0"/>
              <a:t>It would be irresponsible to rush without considering impact on TN.</a:t>
            </a:r>
            <a:r>
              <a:rPr lang="en-US" sz="4000" b="1" dirty="0" smtClean="0"/>
              <a:t> </a:t>
            </a:r>
            <a:endParaRPr lang="en-US" sz="4000" b="1" dirty="0"/>
          </a:p>
          <a:p>
            <a:endParaRPr lang="en-US" sz="4000" dirty="0"/>
          </a:p>
        </p:txBody>
      </p:sp>
      <p:sp>
        <p:nvSpPr>
          <p:cNvPr id="4" name="Slide Number Placeholder 3"/>
          <p:cNvSpPr>
            <a:spLocks noGrp="1"/>
          </p:cNvSpPr>
          <p:nvPr>
            <p:ph type="sldNum" sz="quarter" idx="12"/>
          </p:nvPr>
        </p:nvSpPr>
        <p:spPr/>
        <p:txBody>
          <a:bodyPr/>
          <a:lstStyle/>
          <a:p>
            <a:fld id="{6C8AFD1F-156A-4887-9047-C09A35FCC40E}" type="slidenum">
              <a:rPr lang="en-US" smtClean="0"/>
              <a:t>27</a:t>
            </a:fld>
            <a:endParaRPr lang="en-US"/>
          </a:p>
        </p:txBody>
      </p:sp>
    </p:spTree>
    <p:extLst>
      <p:ext uri="{BB962C8B-B14F-4D97-AF65-F5344CB8AC3E}">
        <p14:creationId xmlns:p14="http://schemas.microsoft.com/office/powerpoint/2010/main" val="882367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The </a:t>
            </a:r>
            <a:r>
              <a:rPr lang="en-US" b="1" dirty="0" smtClean="0">
                <a:solidFill>
                  <a:srgbClr val="7030A0"/>
                </a:solidFill>
              </a:rPr>
              <a:t>Message for Senators</a:t>
            </a:r>
            <a:endParaRPr lang="en-US" b="1" dirty="0">
              <a:solidFill>
                <a:srgbClr val="7030A0"/>
              </a:solidFill>
            </a:endParaRPr>
          </a:p>
        </p:txBody>
      </p:sp>
      <p:sp>
        <p:nvSpPr>
          <p:cNvPr id="3" name="Content Placeholder 2"/>
          <p:cNvSpPr>
            <a:spLocks noGrp="1"/>
          </p:cNvSpPr>
          <p:nvPr>
            <p:ph idx="1"/>
          </p:nvPr>
        </p:nvSpPr>
        <p:spPr>
          <a:xfrm>
            <a:off x="381000" y="1808956"/>
            <a:ext cx="7086600" cy="4876959"/>
          </a:xfrm>
        </p:spPr>
        <p:txBody>
          <a:bodyPr/>
          <a:lstStyle/>
          <a:p>
            <a:pPr marL="0" indent="0">
              <a:buNone/>
            </a:pPr>
            <a:r>
              <a:rPr lang="en-US" dirty="0" smtClean="0"/>
              <a:t>Honor President </a:t>
            </a:r>
            <a:r>
              <a:rPr lang="en-US" dirty="0"/>
              <a:t>Trump’s </a:t>
            </a:r>
            <a:r>
              <a:rPr lang="en-US" dirty="0" smtClean="0"/>
              <a:t>pledge:</a:t>
            </a:r>
            <a:endParaRPr lang="en-US" dirty="0"/>
          </a:p>
        </p:txBody>
      </p:sp>
      <p:sp>
        <p:nvSpPr>
          <p:cNvPr id="4" name="Slide Number Placeholder 3"/>
          <p:cNvSpPr>
            <a:spLocks noGrp="1"/>
          </p:cNvSpPr>
          <p:nvPr>
            <p:ph type="sldNum" sz="quarter" idx="12"/>
          </p:nvPr>
        </p:nvSpPr>
        <p:spPr/>
        <p:txBody>
          <a:bodyPr/>
          <a:lstStyle/>
          <a:p>
            <a:fld id="{6C8AFD1F-156A-4887-9047-C09A35FCC40E}" type="slidenum">
              <a:rPr lang="en-US" smtClean="0"/>
              <a:t>28</a:t>
            </a:fld>
            <a:endParaRPr lang="en-US"/>
          </a:p>
        </p:txBody>
      </p:sp>
      <p:pic>
        <p:nvPicPr>
          <p:cNvPr id="5"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698167"/>
            <a:ext cx="6934200" cy="3855985"/>
          </a:xfrm>
          <a:prstGeom prst="rect">
            <a:avLst/>
          </a:prstGeom>
        </p:spPr>
      </p:pic>
    </p:spTree>
    <p:extLst>
      <p:ext uri="{BB962C8B-B14F-4D97-AF65-F5344CB8AC3E}">
        <p14:creationId xmlns:p14="http://schemas.microsoft.com/office/powerpoint/2010/main" val="2536952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295400" y="6324600"/>
            <a:ext cx="2133600" cy="365125"/>
          </a:xfrm>
        </p:spPr>
        <p:txBody>
          <a:bodyPr/>
          <a:lstStyle/>
          <a:p>
            <a:fld id="{6C8AFD1F-156A-4887-9047-C09A35FCC40E}" type="slidenum">
              <a:rPr lang="en-US" smtClean="0"/>
              <a:t>29</a:t>
            </a:fld>
            <a:endParaRPr lang="en-US"/>
          </a:p>
        </p:txBody>
      </p:sp>
      <p:sp>
        <p:nvSpPr>
          <p:cNvPr id="6" name="Title 1"/>
          <p:cNvSpPr txBox="1">
            <a:spLocks/>
          </p:cNvSpPr>
          <p:nvPr/>
        </p:nvSpPr>
        <p:spPr>
          <a:xfrm>
            <a:off x="457200" y="762000"/>
            <a:ext cx="8229600" cy="464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8000" b="1" dirty="0">
                <a:solidFill>
                  <a:srgbClr val="7030A0"/>
                </a:solidFill>
              </a:rPr>
              <a:t>Questions?</a:t>
            </a:r>
          </a:p>
        </p:txBody>
      </p:sp>
    </p:spTree>
    <p:extLst>
      <p:ext uri="{BB962C8B-B14F-4D97-AF65-F5344CB8AC3E}">
        <p14:creationId xmlns:p14="http://schemas.microsoft.com/office/powerpoint/2010/main" val="4287288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1525587"/>
          </a:xfrm>
        </p:spPr>
        <p:txBody>
          <a:bodyPr>
            <a:normAutofit/>
          </a:bodyPr>
          <a:lstStyle/>
          <a:p>
            <a:r>
              <a:rPr lang="en-US" b="1" dirty="0" smtClean="0">
                <a:solidFill>
                  <a:srgbClr val="7030A0"/>
                </a:solidFill>
              </a:rPr>
              <a:t>The Threat to Your Mission:</a:t>
            </a:r>
            <a:br>
              <a:rPr lang="en-US" b="1" dirty="0" smtClean="0">
                <a:solidFill>
                  <a:srgbClr val="7030A0"/>
                </a:solidFill>
              </a:rPr>
            </a:br>
            <a:r>
              <a:rPr lang="en-US" b="1" dirty="0" smtClean="0">
                <a:solidFill>
                  <a:srgbClr val="7030A0"/>
                </a:solidFill>
              </a:rPr>
              <a:t>Overwhelming Need, Fewer Resources</a:t>
            </a:r>
            <a:endParaRPr lang="en-US" b="1" dirty="0">
              <a:solidFill>
                <a:srgbClr val="7030A0"/>
              </a:solidFill>
            </a:endParaRPr>
          </a:p>
        </p:txBody>
      </p:sp>
      <p:sp>
        <p:nvSpPr>
          <p:cNvPr id="3" name="Content Placeholder 2"/>
          <p:cNvSpPr>
            <a:spLocks noGrp="1"/>
          </p:cNvSpPr>
          <p:nvPr>
            <p:ph idx="1"/>
          </p:nvPr>
        </p:nvSpPr>
        <p:spPr>
          <a:xfrm>
            <a:off x="609600" y="2470149"/>
            <a:ext cx="8229600" cy="4068763"/>
          </a:xfrm>
        </p:spPr>
        <p:txBody>
          <a:bodyPr>
            <a:normAutofit fontScale="92500" lnSpcReduction="10000"/>
          </a:bodyPr>
          <a:lstStyle/>
          <a:p>
            <a:r>
              <a:rPr lang="en-US" dirty="0" smtClean="0"/>
              <a:t>You will be overwhelmed by increased demand from newly </a:t>
            </a:r>
            <a:r>
              <a:rPr lang="en-US" i="1" dirty="0" smtClean="0"/>
              <a:t>un</a:t>
            </a:r>
            <a:r>
              <a:rPr lang="en-US" dirty="0" smtClean="0"/>
              <a:t>insured and </a:t>
            </a:r>
            <a:r>
              <a:rPr lang="en-US" i="1" dirty="0" smtClean="0"/>
              <a:t>under</a:t>
            </a:r>
            <a:r>
              <a:rPr lang="en-US" dirty="0" smtClean="0"/>
              <a:t>insured patients.</a:t>
            </a:r>
          </a:p>
          <a:p>
            <a:r>
              <a:rPr lang="en-US" dirty="0" smtClean="0"/>
              <a:t>The hospitals, specialists and other resources to whom you refer patients will have less capacity to help. Rural areas’ situation will be especially dire.</a:t>
            </a:r>
            <a:endParaRPr lang="en-US" dirty="0"/>
          </a:p>
          <a:p>
            <a:r>
              <a:rPr lang="en-US" dirty="0"/>
              <a:t>A strong </a:t>
            </a:r>
            <a:r>
              <a:rPr lang="en-US" dirty="0" smtClean="0"/>
              <a:t>reaction to House version is needed to </a:t>
            </a:r>
            <a:r>
              <a:rPr lang="en-US" dirty="0"/>
              <a:t>send </a:t>
            </a:r>
            <a:r>
              <a:rPr lang="en-US" dirty="0" smtClean="0"/>
              <a:t>message </a:t>
            </a:r>
            <a:r>
              <a:rPr lang="en-US" dirty="0"/>
              <a:t>to Senators Alexander and Corker, who </a:t>
            </a:r>
            <a:r>
              <a:rPr lang="en-US" dirty="0" smtClean="0"/>
              <a:t>could be </a:t>
            </a:r>
            <a:r>
              <a:rPr lang="en-US" dirty="0"/>
              <a:t>decisive in the Senate. </a:t>
            </a:r>
            <a:br>
              <a:rPr lang="en-US" dirty="0"/>
            </a:br>
            <a:endParaRPr lang="en-US" dirty="0"/>
          </a:p>
        </p:txBody>
      </p:sp>
      <p:sp>
        <p:nvSpPr>
          <p:cNvPr id="4" name="Slide Number Placeholder 3"/>
          <p:cNvSpPr>
            <a:spLocks noGrp="1"/>
          </p:cNvSpPr>
          <p:nvPr>
            <p:ph type="sldNum" sz="quarter" idx="12"/>
          </p:nvPr>
        </p:nvSpPr>
        <p:spPr/>
        <p:txBody>
          <a:bodyPr/>
          <a:lstStyle/>
          <a:p>
            <a:fld id="{6C8AFD1F-156A-4887-9047-C09A35FCC40E}" type="slidenum">
              <a:rPr lang="en-US" smtClean="0"/>
              <a:t>3</a:t>
            </a:fld>
            <a:endParaRPr lang="en-US"/>
          </a:p>
        </p:txBody>
      </p:sp>
    </p:spTree>
    <p:extLst>
      <p:ext uri="{BB962C8B-B14F-4D97-AF65-F5344CB8AC3E}">
        <p14:creationId xmlns:p14="http://schemas.microsoft.com/office/powerpoint/2010/main" val="1845085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278" y="1001016"/>
            <a:ext cx="8622322" cy="5171184"/>
          </a:xfrm>
          <a:solidFill>
            <a:srgbClr val="7030A0"/>
          </a:solidFill>
        </p:spPr>
        <p:txBody>
          <a:bodyPr>
            <a:normAutofit/>
          </a:bodyPr>
          <a:lstStyle/>
          <a:p>
            <a:r>
              <a:rPr lang="en-US" dirty="0" smtClean="0">
                <a:solidFill>
                  <a:srgbClr val="FFFFFF"/>
                </a:solidFill>
              </a:rPr>
              <a:t>Context</a:t>
            </a:r>
            <a:endParaRPr lang="en-US" dirty="0">
              <a:solidFill>
                <a:srgbClr val="FFFFFF"/>
              </a:solidFill>
            </a:endParaRPr>
          </a:p>
        </p:txBody>
      </p:sp>
      <p:sp>
        <p:nvSpPr>
          <p:cNvPr id="5" name="Slide Number Placeholder 4"/>
          <p:cNvSpPr>
            <a:spLocks noGrp="1"/>
          </p:cNvSpPr>
          <p:nvPr>
            <p:ph type="sldNum" sz="quarter" idx="12"/>
          </p:nvPr>
        </p:nvSpPr>
        <p:spPr>
          <a:xfrm>
            <a:off x="369278" y="6324600"/>
            <a:ext cx="392722" cy="288925"/>
          </a:xfrm>
        </p:spPr>
        <p:txBody>
          <a:bodyPr/>
          <a:lstStyle/>
          <a:p>
            <a:fld id="{6C8AFD1F-156A-4887-9047-C09A35FCC40E}" type="slidenum">
              <a:rPr lang="en-US" smtClean="0"/>
              <a:t>4</a:t>
            </a:fld>
            <a:endParaRPr lang="en-US" dirty="0"/>
          </a:p>
        </p:txBody>
      </p:sp>
    </p:spTree>
    <p:extLst>
      <p:ext uri="{BB962C8B-B14F-4D97-AF65-F5344CB8AC3E}">
        <p14:creationId xmlns:p14="http://schemas.microsoft.com/office/powerpoint/2010/main" val="3309029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7030A0"/>
                </a:solidFill>
              </a:rPr>
              <a:t>Goals of Speaker Ryan &amp; Pres. Trump</a:t>
            </a:r>
          </a:p>
        </p:txBody>
      </p:sp>
      <p:sp>
        <p:nvSpPr>
          <p:cNvPr id="3" name="Content Placeholder 2"/>
          <p:cNvSpPr>
            <a:spLocks noGrp="1"/>
          </p:cNvSpPr>
          <p:nvPr>
            <p:ph idx="1"/>
          </p:nvPr>
        </p:nvSpPr>
        <p:spPr/>
        <p:txBody>
          <a:bodyPr>
            <a:noAutofit/>
          </a:bodyPr>
          <a:lstStyle/>
          <a:p>
            <a:pPr lvl="1"/>
            <a:r>
              <a:rPr lang="en-US" sz="3600" dirty="0"/>
              <a:t>Wealth transfers, via tax reform, from lower &amp; moderate to higher income &amp; corporations</a:t>
            </a:r>
          </a:p>
          <a:p>
            <a:pPr lvl="1"/>
            <a:r>
              <a:rPr lang="en-US" sz="3600" dirty="0"/>
              <a:t>Disinvestment in health &gt;&gt;&gt; Investment in military</a:t>
            </a:r>
          </a:p>
          <a:p>
            <a:pPr lvl="1"/>
            <a:r>
              <a:rPr lang="en-US" sz="3600" dirty="0"/>
              <a:t> [Federal deficit reduction] – Important for Ryan, not so important for Trump. </a:t>
            </a:r>
          </a:p>
        </p:txBody>
      </p:sp>
      <p:sp>
        <p:nvSpPr>
          <p:cNvPr id="4" name="Slide Number Placeholder 3"/>
          <p:cNvSpPr>
            <a:spLocks noGrp="1"/>
          </p:cNvSpPr>
          <p:nvPr>
            <p:ph type="sldNum" sz="quarter" idx="12"/>
          </p:nvPr>
        </p:nvSpPr>
        <p:spPr/>
        <p:txBody>
          <a:bodyPr/>
          <a:lstStyle/>
          <a:p>
            <a:fld id="{6C8AFD1F-156A-4887-9047-C09A35FCC40E}" type="slidenum">
              <a:rPr lang="en-US" smtClean="0"/>
              <a:t>5</a:t>
            </a:fld>
            <a:endParaRPr lang="en-US"/>
          </a:p>
        </p:txBody>
      </p:sp>
    </p:spTree>
    <p:extLst>
      <p:ext uri="{BB962C8B-B14F-4D97-AF65-F5344CB8AC3E}">
        <p14:creationId xmlns:p14="http://schemas.microsoft.com/office/powerpoint/2010/main" val="274720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7030A0"/>
                </a:solidFill>
              </a:rPr>
              <a:t>Goals of Speaker Ryan &amp; Pres. Trump</a:t>
            </a:r>
            <a:endParaRPr lang="en-US" dirty="0"/>
          </a:p>
        </p:txBody>
      </p:sp>
      <p:sp>
        <p:nvSpPr>
          <p:cNvPr id="3" name="Content Placeholder 2"/>
          <p:cNvSpPr>
            <a:spLocks noGrp="1"/>
          </p:cNvSpPr>
          <p:nvPr>
            <p:ph idx="1"/>
          </p:nvPr>
        </p:nvSpPr>
        <p:spPr/>
        <p:txBody>
          <a:bodyPr>
            <a:normAutofit/>
          </a:bodyPr>
          <a:lstStyle/>
          <a:p>
            <a:r>
              <a:rPr lang="en-US" sz="3600" dirty="0"/>
              <a:t>End of ACA, resulting in 24M more uninsured.</a:t>
            </a:r>
          </a:p>
          <a:p>
            <a:r>
              <a:rPr lang="en-US" sz="3600" dirty="0" smtClean="0"/>
              <a:t>Elimination </a:t>
            </a:r>
            <a:r>
              <a:rPr lang="en-US" sz="3600" dirty="0"/>
              <a:t>of the ACA’s consumer protections, civil rights requirements and insurance company regulations. </a:t>
            </a:r>
            <a:endParaRPr lang="en-US" sz="3600" dirty="0" smtClean="0"/>
          </a:p>
          <a:p>
            <a:r>
              <a:rPr lang="en-US" sz="3600" b="1" dirty="0" smtClean="0"/>
              <a:t>The Grand Prize</a:t>
            </a:r>
            <a:r>
              <a:rPr lang="en-US" sz="3600" dirty="0" smtClean="0"/>
              <a:t>: Nearly </a:t>
            </a:r>
            <a:r>
              <a:rPr lang="en-US" sz="3600" dirty="0"/>
              <a:t>$1 Trillion in Medicaid </a:t>
            </a:r>
            <a:r>
              <a:rPr lang="en-US" sz="3600" dirty="0" smtClean="0"/>
              <a:t>cuts </a:t>
            </a:r>
            <a:r>
              <a:rPr lang="en-US" sz="3600" dirty="0"/>
              <a:t>over next decade.</a:t>
            </a:r>
          </a:p>
          <a:p>
            <a:endParaRPr lang="en-US" sz="3600" dirty="0"/>
          </a:p>
        </p:txBody>
      </p:sp>
      <p:sp>
        <p:nvSpPr>
          <p:cNvPr id="4" name="Slide Number Placeholder 3"/>
          <p:cNvSpPr>
            <a:spLocks noGrp="1"/>
          </p:cNvSpPr>
          <p:nvPr>
            <p:ph type="sldNum" sz="quarter" idx="12"/>
          </p:nvPr>
        </p:nvSpPr>
        <p:spPr/>
        <p:txBody>
          <a:bodyPr/>
          <a:lstStyle/>
          <a:p>
            <a:fld id="{6C8AFD1F-156A-4887-9047-C09A35FCC40E}" type="slidenum">
              <a:rPr lang="en-US" smtClean="0"/>
              <a:t>6</a:t>
            </a:fld>
            <a:endParaRPr lang="en-US"/>
          </a:p>
        </p:txBody>
      </p:sp>
    </p:spTree>
    <p:extLst>
      <p:ext uri="{BB962C8B-B14F-4D97-AF65-F5344CB8AC3E}">
        <p14:creationId xmlns:p14="http://schemas.microsoft.com/office/powerpoint/2010/main" val="2202397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1066800"/>
          </a:xfrm>
        </p:spPr>
        <p:txBody>
          <a:bodyPr>
            <a:normAutofit fontScale="90000"/>
          </a:bodyPr>
          <a:lstStyle/>
          <a:p>
            <a:r>
              <a:rPr lang="en-US" b="1" dirty="0" smtClean="0">
                <a:solidFill>
                  <a:srgbClr val="7030A0"/>
                </a:solidFill>
              </a:rPr>
              <a:t>ACA Repeal: a Trojan Horse to destroy Medicaid</a:t>
            </a:r>
            <a:endParaRPr lang="en-US" b="1" dirty="0">
              <a:solidFill>
                <a:srgbClr val="7030A0"/>
              </a:solidFill>
            </a:endParaRPr>
          </a:p>
        </p:txBody>
      </p:sp>
      <p:sp>
        <p:nvSpPr>
          <p:cNvPr id="3" name="Content Placeholder 2"/>
          <p:cNvSpPr>
            <a:spLocks noGrp="1"/>
          </p:cNvSpPr>
          <p:nvPr>
            <p:ph idx="1"/>
          </p:nvPr>
        </p:nvSpPr>
        <p:spPr>
          <a:xfrm>
            <a:off x="609600" y="2012949"/>
            <a:ext cx="8229600" cy="4525963"/>
          </a:xfrm>
        </p:spPr>
        <p:txBody>
          <a:bodyPr>
            <a:normAutofit lnSpcReduction="10000"/>
          </a:bodyPr>
          <a:lstStyle/>
          <a:p>
            <a:r>
              <a:rPr lang="en-US" dirty="0" smtClean="0"/>
              <a:t>Medicaid </a:t>
            </a:r>
            <a:r>
              <a:rPr lang="en-US" dirty="0"/>
              <a:t>is more efficient and lower cost than other third party payers. But it is still growing due to health care inflation and is seen by the Right as a culprit fueling the federal deficit.</a:t>
            </a:r>
          </a:p>
          <a:p>
            <a:r>
              <a:rPr lang="en-US" dirty="0" smtClean="0"/>
              <a:t>As nation’s largest entitlement program benefiting the </a:t>
            </a:r>
            <a:r>
              <a:rPr lang="en-US" dirty="0"/>
              <a:t>poor, dismantling Medicaid has been </a:t>
            </a:r>
            <a:r>
              <a:rPr lang="en-US" dirty="0" smtClean="0"/>
              <a:t>Holy </a:t>
            </a:r>
            <a:r>
              <a:rPr lang="en-US" dirty="0"/>
              <a:t>Grail for the Right since Reagan era. </a:t>
            </a:r>
          </a:p>
          <a:p>
            <a:r>
              <a:rPr lang="en-US" dirty="0"/>
              <a:t>Medicaid reform is </a:t>
            </a:r>
            <a:r>
              <a:rPr lang="en-US" dirty="0" smtClean="0"/>
              <a:t>GOP’s </a:t>
            </a:r>
            <a:r>
              <a:rPr lang="en-US" dirty="0"/>
              <a:t>single most important budget objective.</a:t>
            </a:r>
          </a:p>
        </p:txBody>
      </p:sp>
      <p:sp>
        <p:nvSpPr>
          <p:cNvPr id="4" name="Slide Number Placeholder 3"/>
          <p:cNvSpPr>
            <a:spLocks noGrp="1"/>
          </p:cNvSpPr>
          <p:nvPr>
            <p:ph type="sldNum" sz="quarter" idx="12"/>
          </p:nvPr>
        </p:nvSpPr>
        <p:spPr/>
        <p:txBody>
          <a:bodyPr/>
          <a:lstStyle/>
          <a:p>
            <a:fld id="{6C8AFD1F-156A-4887-9047-C09A35FCC40E}" type="slidenum">
              <a:rPr lang="en-US" smtClean="0"/>
              <a:t>7</a:t>
            </a:fld>
            <a:endParaRPr lang="en-US"/>
          </a:p>
        </p:txBody>
      </p:sp>
    </p:spTree>
    <p:extLst>
      <p:ext uri="{BB962C8B-B14F-4D97-AF65-F5344CB8AC3E}">
        <p14:creationId xmlns:p14="http://schemas.microsoft.com/office/powerpoint/2010/main" val="4119061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278" y="1001016"/>
            <a:ext cx="8622322" cy="5171184"/>
          </a:xfrm>
          <a:solidFill>
            <a:srgbClr val="7030A0"/>
          </a:solidFill>
        </p:spPr>
        <p:txBody>
          <a:bodyPr>
            <a:normAutofit/>
          </a:bodyPr>
          <a:lstStyle/>
          <a:p>
            <a:r>
              <a:rPr lang="en-US" dirty="0">
                <a:solidFill>
                  <a:srgbClr val="FFFFFF"/>
                </a:solidFill>
              </a:rPr>
              <a:t>Present political status</a:t>
            </a:r>
          </a:p>
        </p:txBody>
      </p:sp>
      <p:sp>
        <p:nvSpPr>
          <p:cNvPr id="5" name="Slide Number Placeholder 4"/>
          <p:cNvSpPr>
            <a:spLocks noGrp="1"/>
          </p:cNvSpPr>
          <p:nvPr>
            <p:ph type="sldNum" sz="quarter" idx="12"/>
          </p:nvPr>
        </p:nvSpPr>
        <p:spPr>
          <a:xfrm>
            <a:off x="369278" y="6324600"/>
            <a:ext cx="392722" cy="288925"/>
          </a:xfrm>
        </p:spPr>
        <p:txBody>
          <a:bodyPr/>
          <a:lstStyle/>
          <a:p>
            <a:fld id="{6C8AFD1F-156A-4887-9047-C09A35FCC40E}" type="slidenum">
              <a:rPr lang="en-US" smtClean="0"/>
              <a:t>8</a:t>
            </a:fld>
            <a:endParaRPr lang="en-US" dirty="0"/>
          </a:p>
        </p:txBody>
      </p:sp>
    </p:spTree>
    <p:extLst>
      <p:ext uri="{BB962C8B-B14F-4D97-AF65-F5344CB8AC3E}">
        <p14:creationId xmlns:p14="http://schemas.microsoft.com/office/powerpoint/2010/main" val="3016419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Drama in the House</a:t>
            </a:r>
            <a:endParaRPr lang="en-US" b="1" dirty="0">
              <a:solidFill>
                <a:srgbClr val="7030A0"/>
              </a:solidFill>
            </a:endParaRPr>
          </a:p>
        </p:txBody>
      </p:sp>
      <p:sp>
        <p:nvSpPr>
          <p:cNvPr id="3" name="Content Placeholder 2"/>
          <p:cNvSpPr>
            <a:spLocks noGrp="1"/>
          </p:cNvSpPr>
          <p:nvPr>
            <p:ph idx="1"/>
          </p:nvPr>
        </p:nvSpPr>
        <p:spPr/>
        <p:txBody>
          <a:bodyPr>
            <a:normAutofit lnSpcReduction="10000"/>
          </a:bodyPr>
          <a:lstStyle/>
          <a:p>
            <a:r>
              <a:rPr lang="en-US" dirty="0" smtClean="0"/>
              <a:t>GOP pledged Congress would pass ACA repeal and submit it to President Trump for him to sign on his first day in office, January 20.</a:t>
            </a:r>
          </a:p>
          <a:p>
            <a:r>
              <a:rPr lang="en-US" dirty="0" smtClean="0"/>
              <a:t>Campaign demanding “no repeal without replace” was successful, forced Speaker Ryan to offer replacement as part of repeal bill.</a:t>
            </a:r>
          </a:p>
          <a:p>
            <a:r>
              <a:rPr lang="en-US" dirty="0" smtClean="0"/>
              <a:t>The </a:t>
            </a:r>
            <a:r>
              <a:rPr lang="en-US" dirty="0"/>
              <a:t>American Health Care Act (AHCA), </a:t>
            </a:r>
            <a:r>
              <a:rPr lang="en-US" dirty="0" smtClean="0"/>
              <a:t>sponsored by TN Congresswoman Diane Black, guts ACA </a:t>
            </a:r>
            <a:r>
              <a:rPr lang="en-US" dirty="0"/>
              <a:t>and </a:t>
            </a:r>
            <a:r>
              <a:rPr lang="en-US" dirty="0" smtClean="0"/>
              <a:t>caps </a:t>
            </a:r>
            <a:r>
              <a:rPr lang="en-US" dirty="0"/>
              <a:t>federal </a:t>
            </a:r>
            <a:r>
              <a:rPr lang="en-US" dirty="0" smtClean="0"/>
              <a:t>Medicaid funding.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6C8AFD1F-156A-4887-9047-C09A35FCC40E}" type="slidenum">
              <a:rPr lang="en-US" smtClean="0"/>
              <a:t>9</a:t>
            </a:fld>
            <a:endParaRPr lang="en-US"/>
          </a:p>
        </p:txBody>
      </p:sp>
    </p:spTree>
    <p:extLst>
      <p:ext uri="{BB962C8B-B14F-4D97-AF65-F5344CB8AC3E}">
        <p14:creationId xmlns:p14="http://schemas.microsoft.com/office/powerpoint/2010/main" val="4139845112"/>
      </p:ext>
    </p:extLst>
  </p:cSld>
  <p:clrMapOvr>
    <a:masterClrMapping/>
  </p:clrMapOvr>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4283</TotalTime>
  <Words>1659</Words>
  <Application>Microsoft Office PowerPoint</Application>
  <PresentationFormat>On-screen Show (4:3)</PresentationFormat>
  <Paragraphs>194</Paragraphs>
  <Slides>29</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 New Roman</vt:lpstr>
      <vt:lpstr>Office Theme</vt:lpstr>
      <vt:lpstr> The American Health Care Act:  Shoving Health Care Over the Cliff</vt:lpstr>
      <vt:lpstr>The Most Radical Change in American Health Policy in a Half Century</vt:lpstr>
      <vt:lpstr>The Threat to Your Mission: Overwhelming Need, Fewer Resources</vt:lpstr>
      <vt:lpstr>Context</vt:lpstr>
      <vt:lpstr>Goals of Speaker Ryan &amp; Pres. Trump</vt:lpstr>
      <vt:lpstr>Goals of Speaker Ryan &amp; Pres. Trump</vt:lpstr>
      <vt:lpstr>ACA Repeal: a Trojan Horse to destroy Medicaid</vt:lpstr>
      <vt:lpstr>Present political status</vt:lpstr>
      <vt:lpstr>Drama in the House</vt:lpstr>
      <vt:lpstr>Drama in the House – Round One</vt:lpstr>
      <vt:lpstr>Drama in the House – Round Two</vt:lpstr>
      <vt:lpstr>What the AHCA means for TN</vt:lpstr>
      <vt:lpstr>AHCA’s Threats to Health Care</vt:lpstr>
      <vt:lpstr>What does this mean for Tennessee?</vt:lpstr>
      <vt:lpstr>Medicaid cuts affect TN’s Healthcare Infrastructure</vt:lpstr>
      <vt:lpstr>AHCA Devastates Rural Communities</vt:lpstr>
      <vt:lpstr>Medicaid cuts affect TN’s  WHOLE State Budget</vt:lpstr>
      <vt:lpstr>Pre-Existing Conditions</vt:lpstr>
      <vt:lpstr>Essential Health Benefits</vt:lpstr>
      <vt:lpstr>Big Issue – Medicaid – Is Overlooked</vt:lpstr>
      <vt:lpstr>Tennessee Now Takes Center Stage</vt:lpstr>
      <vt:lpstr>Fate of Health Care Now in Senate</vt:lpstr>
      <vt:lpstr>Senator Alexander</vt:lpstr>
      <vt:lpstr>Senator Corker</vt:lpstr>
      <vt:lpstr>Actions to stop the AHCA in Senate</vt:lpstr>
      <vt:lpstr>Contact BOTH Senators</vt:lpstr>
      <vt:lpstr>The Message for Senators</vt:lpstr>
      <vt:lpstr>The Message for Senators</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orzechowski</dc:creator>
  <cp:lastModifiedBy>Gordon Bonnyman</cp:lastModifiedBy>
  <cp:revision>159</cp:revision>
  <cp:lastPrinted>2017-05-01T14:01:19Z</cp:lastPrinted>
  <dcterms:created xsi:type="dcterms:W3CDTF">2013-10-03T14:18:54Z</dcterms:created>
  <dcterms:modified xsi:type="dcterms:W3CDTF">2017-05-08T13:28:10Z</dcterms:modified>
</cp:coreProperties>
</file>