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2" r:id="rId3"/>
    <p:sldMasterId id="2147483692" r:id="rId4"/>
    <p:sldMasterId id="2147483702" r:id="rId5"/>
    <p:sldMasterId id="2147483712" r:id="rId6"/>
    <p:sldMasterId id="2147483722" r:id="rId7"/>
    <p:sldMasterId id="2147483732" r:id="rId8"/>
  </p:sldMasterIdLst>
  <p:notesMasterIdLst>
    <p:notesMasterId r:id="rId33"/>
  </p:notesMasterIdLst>
  <p:sldIdLst>
    <p:sldId id="269" r:id="rId9"/>
    <p:sldId id="270" r:id="rId10"/>
    <p:sldId id="271" r:id="rId11"/>
    <p:sldId id="272" r:id="rId12"/>
    <p:sldId id="274" r:id="rId13"/>
    <p:sldId id="278" r:id="rId14"/>
    <p:sldId id="275" r:id="rId15"/>
    <p:sldId id="260" r:id="rId16"/>
    <p:sldId id="259" r:id="rId17"/>
    <p:sldId id="262" r:id="rId18"/>
    <p:sldId id="257" r:id="rId19"/>
    <p:sldId id="279" r:id="rId20"/>
    <p:sldId id="280" r:id="rId21"/>
    <p:sldId id="281" r:id="rId22"/>
    <p:sldId id="282" r:id="rId23"/>
    <p:sldId id="283" r:id="rId24"/>
    <p:sldId id="284" r:id="rId25"/>
    <p:sldId id="266" r:id="rId26"/>
    <p:sldId id="267" r:id="rId27"/>
    <p:sldId id="264" r:id="rId28"/>
    <p:sldId id="265" r:id="rId29"/>
    <p:sldId id="263" r:id="rId30"/>
    <p:sldId id="273"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1"/>
  </p:normalViewPr>
  <p:slideViewPr>
    <p:cSldViewPr snapToGrid="0" snapToObjects="1">
      <p:cViewPr>
        <p:scale>
          <a:sx n="81" d="100"/>
          <a:sy n="81" d="100"/>
        </p:scale>
        <p:origin x="-105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26266-D06B-0C40-BB0A-9AF0084BD576}" type="datetimeFigureOut">
              <a:rPr lang="en-US" smtClean="0"/>
              <a:t>5/8/2017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63201-8E78-9445-8DA5-0C0854BDE8F4}" type="slidenum">
              <a:rPr lang="en-US" smtClean="0"/>
              <a:t>‹#›</a:t>
            </a:fld>
            <a:endParaRPr lang="en-US" dirty="0"/>
          </a:p>
        </p:txBody>
      </p:sp>
    </p:spTree>
    <p:extLst>
      <p:ext uri="{BB962C8B-B14F-4D97-AF65-F5344CB8AC3E}">
        <p14:creationId xmlns:p14="http://schemas.microsoft.com/office/powerpoint/2010/main" val="126972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AB07DA-4F68-4970-B824-965441F26593}" type="slidenum">
              <a:rPr lang="en-US" smtClean="0"/>
              <a:t>2</a:t>
            </a:fld>
            <a:endParaRPr lang="en-US" dirty="0"/>
          </a:p>
        </p:txBody>
      </p:sp>
    </p:spTree>
    <p:extLst>
      <p:ext uri="{BB962C8B-B14F-4D97-AF65-F5344CB8AC3E}">
        <p14:creationId xmlns:p14="http://schemas.microsoft.com/office/powerpoint/2010/main" val="3914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cs typeface="Arial" panose="020B0604020202020204" pitchFamily="34" charset="0"/>
              </a:rPr>
              <a:t>What types of growth opportunities exist for your staff within your organization?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Arial" panose="020B0604020202020204" pitchFamily="34" charset="0"/>
              </a:rPr>
              <a:t>Experience ≠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Arial" panose="020B0604020202020204" pitchFamily="34" charset="0"/>
              </a:rPr>
              <a:t>“Target Rich” environment – challenges, diverse people, mistakes, surprises, high stakes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50AB07DA-4F68-4970-B824-965441F2659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0459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b="1" kern="1200" dirty="0" smtClean="0">
                <a:solidFill>
                  <a:srgbClr val="FF0000"/>
                </a:solidFill>
                <a:effectLst/>
                <a:latin typeface="+mn-lt"/>
                <a:ea typeface="+mn-ea"/>
                <a:cs typeface="+mn-cs"/>
              </a:rPr>
              <a:t>In what ways can staff experience a sense of belonging</a:t>
            </a:r>
            <a:r>
              <a:rPr lang="en-US" sz="1200" b="1" kern="1200" baseline="0" dirty="0" smtClean="0">
                <a:solidFill>
                  <a:srgbClr val="FF0000"/>
                </a:solidFill>
                <a:effectLst/>
                <a:latin typeface="+mn-lt"/>
                <a:ea typeface="+mn-ea"/>
                <a:cs typeface="+mn-cs"/>
              </a:rPr>
              <a:t> at your organization</a:t>
            </a:r>
            <a:r>
              <a:rPr lang="en-US" sz="1200" b="1" kern="1200" dirty="0" smtClean="0">
                <a:solidFill>
                  <a:srgbClr val="FF0000"/>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http://casefoundation.org/wp-content/uploads/2014/11/MillennialImpactReport-2013.pdf</a:t>
            </a:r>
          </a:p>
          <a:p>
            <a:r>
              <a:rPr lang="en-US" sz="1200" kern="1200" dirty="0" smtClean="0">
                <a:solidFill>
                  <a:schemeClr val="tx1"/>
                </a:solidFill>
                <a:effectLst/>
                <a:latin typeface="+mn-lt"/>
                <a:ea typeface="+mn-ea"/>
                <a:cs typeface="+mn-cs"/>
              </a:rPr>
              <a:t>Case foundation found </a:t>
            </a:r>
            <a:r>
              <a:rPr lang="en-US" sz="1200" b="0" kern="1200" dirty="0" smtClean="0">
                <a:solidFill>
                  <a:schemeClr val="tx1"/>
                </a:solidFill>
                <a:effectLst/>
                <a:latin typeface="+mn-lt"/>
                <a:ea typeface="+mn-ea"/>
                <a:cs typeface="+mn-cs"/>
              </a:rPr>
              <a:t>it’s especially helpful when organizations craft marketing messages that highlight the peer involvement— for example, “Join 20 other people like you at Clean-Up Day this Saturday.”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C11F32-67E2-9E4B-A2BE-D3F5D16552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825199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Work is a developmental experience, if we choose to make it so.</a:t>
            </a:r>
          </a:p>
          <a:p>
            <a:r>
              <a:rPr lang="en-US" sz="1200" kern="1200" dirty="0" smtClean="0">
                <a:solidFill>
                  <a:schemeClr val="tx1"/>
                </a:solidFill>
                <a:effectLst/>
                <a:latin typeface="+mn-lt"/>
                <a:ea typeface="+mn-ea"/>
                <a:cs typeface="+mn-cs"/>
              </a:rPr>
              <a:t>We grow when we are challenged, when issues that are important to us are at stake, when we deal with other people, when we confront our mistakes, push our limits and contend with the unexpected.  Through out all these experiences, we can choose the path of growth…or not.  Choosing the path of growth means, avoiding the human tendency to judge others and their behavior and instead look at our own actions, our attitudes and skills.  When we look at our approach to the situation – the point is not to judge it as good or bad, but to figuring out other options, and how we can try a different approach next time.  Instead of interrupting others who are speaking, we can wait.  Instead of being bothered by others interrupting us, we can enjoy their enthusiasm, or tell them we want to finish. Choosing the path of growth means we take experiences we don’t enjoy and examine ways we can become more conscious of our behavior, and the thinking that leads us to that behavior.  That we practice new ways of thinking, even when they feel uncomfortable or awkward.  I think its better for us, for our contributions in the world, for our families and our communities when we choose to grow from our experiences and make work a developmental experience.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C11F32-67E2-9E4B-A2BE-D3F5D16552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82519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you learn what you needed</a:t>
            </a:r>
            <a:r>
              <a:rPr lang="en-US" baseline="0" dirty="0" smtClean="0"/>
              <a:t> to do as a leader?</a:t>
            </a:r>
            <a:endParaRPr lang="en-US" dirty="0" smtClean="0"/>
          </a:p>
          <a:p>
            <a:r>
              <a:rPr lang="en-US" dirty="0" smtClean="0"/>
              <a:t>How many of you have a process or approach for your own development?</a:t>
            </a:r>
          </a:p>
          <a:p>
            <a:endParaRPr lang="en-US" dirty="0" smtClean="0"/>
          </a:p>
          <a:p>
            <a:r>
              <a:rPr lang="en-US" dirty="0" smtClean="0"/>
              <a:t>What is a leader? Brainstorm as a group. The list that originates</a:t>
            </a:r>
            <a:r>
              <a:rPr lang="en-US" baseline="0" dirty="0" smtClean="0"/>
              <a:t> is generally wide-ranging and feels very daunting. You can’t learn a list like this in just a day or two days – it has to be integrated into your every day for it to trickledown, work, etc. </a:t>
            </a:r>
            <a:endParaRPr lang="en-US" dirty="0"/>
          </a:p>
        </p:txBody>
      </p:sp>
      <p:sp>
        <p:nvSpPr>
          <p:cNvPr id="4" name="Slide Number Placeholder 3"/>
          <p:cNvSpPr>
            <a:spLocks noGrp="1"/>
          </p:cNvSpPr>
          <p:nvPr>
            <p:ph type="sldNum" sz="quarter" idx="10"/>
          </p:nvPr>
        </p:nvSpPr>
        <p:spPr/>
        <p:txBody>
          <a:bodyPr/>
          <a:lstStyle/>
          <a:p>
            <a:fld id="{2FA66D54-59DB-8E4E-8B3B-B7D928499CC5}" type="slidenum">
              <a:rPr lang="en-US" smtClean="0"/>
              <a:t>8</a:t>
            </a:fld>
            <a:endParaRPr lang="en-US" dirty="0"/>
          </a:p>
        </p:txBody>
      </p:sp>
    </p:spTree>
    <p:extLst>
      <p:ext uri="{BB962C8B-B14F-4D97-AF65-F5344CB8AC3E}">
        <p14:creationId xmlns:p14="http://schemas.microsoft.com/office/powerpoint/2010/main" val="1182411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 OUT NOTES</a:t>
            </a:r>
            <a:endParaRPr lang="en-US" dirty="0"/>
          </a:p>
        </p:txBody>
      </p:sp>
      <p:sp>
        <p:nvSpPr>
          <p:cNvPr id="4" name="Slide Number Placeholder 3"/>
          <p:cNvSpPr>
            <a:spLocks noGrp="1"/>
          </p:cNvSpPr>
          <p:nvPr>
            <p:ph type="sldNum" sz="quarter" idx="10"/>
          </p:nvPr>
        </p:nvSpPr>
        <p:spPr/>
        <p:txBody>
          <a:bodyPr/>
          <a:lstStyle/>
          <a:p>
            <a:fld id="{2FA66D54-59DB-8E4E-8B3B-B7D928499CC5}" type="slidenum">
              <a:rPr lang="en-US" smtClean="0"/>
              <a:t>10</a:t>
            </a:fld>
            <a:endParaRPr lang="en-US" dirty="0"/>
          </a:p>
        </p:txBody>
      </p:sp>
    </p:spTree>
    <p:extLst>
      <p:ext uri="{BB962C8B-B14F-4D97-AF65-F5344CB8AC3E}">
        <p14:creationId xmlns:p14="http://schemas.microsoft.com/office/powerpoint/2010/main" val="270162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Are</a:t>
            </a:r>
            <a:r>
              <a:rPr lang="en-US" baseline="0" dirty="0" smtClean="0"/>
              <a:t> there any of these masteries that you don’t use in your work?</a:t>
            </a:r>
          </a:p>
          <a:p>
            <a:r>
              <a:rPr lang="en-US" baseline="0" dirty="0" smtClean="0"/>
              <a:t>You need all of these. All of your leaders, at every level, use these masteries – to different degrees, at different times, in different ways. </a:t>
            </a:r>
          </a:p>
          <a:p>
            <a:r>
              <a:rPr lang="en-US" baseline="0" dirty="0" smtClean="0"/>
              <a:t>For example, a person new to their role as manager or director or CEO may be focused on the “do” dimension more than the others. With experience they shift to more time delegating, developing, designing. Also, as a person is promoted into positions of greater responsibility, the proportion of time expected in each dimension shifts to the right.</a:t>
            </a:r>
          </a:p>
          <a:p>
            <a:endParaRPr lang="en-US" baseline="0" dirty="0" smtClean="0"/>
          </a:p>
          <a:p>
            <a:r>
              <a:rPr lang="en-US" baseline="0" dirty="0" smtClean="0"/>
              <a:t>Let’s look at one of your challenges listed. What is the “doing” part? The “delegating?” The “developing?” The “designing?” What masteries do you need to effectively handle this challenge?</a:t>
            </a:r>
          </a:p>
          <a:p>
            <a:endParaRPr lang="en-US" baseline="0" dirty="0" smtClean="0"/>
          </a:p>
          <a:p>
            <a:r>
              <a:rPr lang="en-US" baseline="0" dirty="0" smtClean="0"/>
              <a:t>What happens if you over-focus on one of these dimensions over another?</a:t>
            </a:r>
          </a:p>
        </p:txBody>
      </p:sp>
      <p:sp>
        <p:nvSpPr>
          <p:cNvPr id="4" name="Slide Number Placeholder 3"/>
          <p:cNvSpPr>
            <a:spLocks noGrp="1"/>
          </p:cNvSpPr>
          <p:nvPr>
            <p:ph type="sldNum" sz="quarter" idx="10"/>
          </p:nvPr>
        </p:nvSpPr>
        <p:spPr/>
        <p:txBody>
          <a:bodyPr/>
          <a:lstStyle/>
          <a:p>
            <a:fld id="{2FA66D54-59DB-8E4E-8B3B-B7D928499CC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37136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4"/>
            <a:ext cx="2133600" cy="365125"/>
          </a:xfrm>
          <a:prstGeom prst="rect">
            <a:avLst/>
          </a:prstGeom>
        </p:spPr>
        <p:txBody>
          <a:bodyPr/>
          <a:lstStyle/>
          <a:p>
            <a:pPr defTabSz="457189"/>
            <a:fld id="{1F657392-8B8B-7249-83B1-5A5440B89D7E}" type="datetime1">
              <a:rPr lang="en-US" smtClean="0">
                <a:solidFill>
                  <a:prstClr val="black"/>
                </a:solidFill>
              </a:rPr>
              <a:pPr defTabSz="457189"/>
              <a:t>5/8/2017</a:t>
            </a:fld>
            <a:endParaRPr lang="en-US" dirty="0">
              <a:solidFill>
                <a:prstClr val="black"/>
              </a:solidFill>
            </a:endParaRP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4"/>
            <a:ext cx="2133600" cy="365125"/>
          </a:xfrm>
          <a:prstGeom prst="rect">
            <a:avLst/>
          </a:prstGeom>
        </p:spPr>
        <p:txBody>
          <a:bodyPr/>
          <a:lstStyle/>
          <a:p>
            <a:pPr defTabSz="457189"/>
            <a:fld id="{3A7FBCA0-98C7-824D-860A-044BE318AC70}" type="datetime1">
              <a:rPr lang="en-US" smtClean="0">
                <a:solidFill>
                  <a:prstClr val="black"/>
                </a:solidFill>
              </a:rPr>
              <a:pPr defTabSz="457189"/>
              <a:t>5/8/2017</a:t>
            </a:fld>
            <a:endParaRPr lang="en-US" dirty="0">
              <a:solidFill>
                <a:prstClr val="black"/>
              </a:solidFill>
            </a:endParaRP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4"/>
            <a:ext cx="2133600" cy="365125"/>
          </a:xfrm>
          <a:prstGeom prst="rect">
            <a:avLst/>
          </a:prstGeom>
        </p:spPr>
        <p:txBody>
          <a:bodyPr/>
          <a:lstStyle/>
          <a:p>
            <a:pPr defTabSz="457189"/>
            <a:fld id="{ED5AB9BD-E124-C44A-9E7E-5A1CF62AC093}" type="datetime1">
              <a:rPr lang="en-US" smtClean="0">
                <a:solidFill>
                  <a:prstClr val="black"/>
                </a:solidFill>
              </a:rPr>
              <a:pPr defTabSz="457189"/>
              <a:t>5/8/2017</a:t>
            </a:fld>
            <a:endParaRPr lang="en-US" dirty="0">
              <a:solidFill>
                <a:prstClr val="black"/>
              </a:solidFill>
            </a:endParaRP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803572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87630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10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555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826525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0763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2843335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217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4"/>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4"/>
            <a:ext cx="2133600" cy="365125"/>
          </a:xfrm>
          <a:prstGeom prst="rect">
            <a:avLst/>
          </a:prstGeom>
        </p:spPr>
        <p:txBody>
          <a:bodyPr/>
          <a:lstStyle/>
          <a:p>
            <a:pPr defTabSz="457189"/>
            <a:fld id="{96F9D791-C060-8D4C-AC1D-94560F3D7CE0}" type="datetime1">
              <a:rPr lang="en-US" smtClean="0">
                <a:solidFill>
                  <a:prstClr val="black"/>
                </a:solidFill>
              </a:rPr>
              <a:pPr defTabSz="457189"/>
              <a:t>5/8/2017</a:t>
            </a:fld>
            <a:endParaRPr lang="en-US" dirty="0">
              <a:solidFill>
                <a:prstClr val="black"/>
              </a:solidFill>
            </a:endParaRP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2508979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209971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49443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79049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7148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01690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9872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9268960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84386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418428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pPr defTabSz="457189"/>
            <a:fld id="{F123C60E-6297-254D-B766-1DB9D81CC042}" type="datetime1">
              <a:rPr lang="en-US" smtClean="0">
                <a:solidFill>
                  <a:prstClr val="black"/>
                </a:solidFill>
              </a:rPr>
              <a:pPr defTabSz="457189"/>
              <a:t>5/8/2017</a:t>
            </a:fld>
            <a:endParaRPr lang="en-US" dirty="0">
              <a:solidFill>
                <a:prstClr val="black"/>
              </a:solidFill>
            </a:endParaRP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366572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9774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044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80386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248822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5325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5553099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05030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183159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20465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4"/>
            <a:ext cx="2133600" cy="365125"/>
          </a:xfrm>
          <a:prstGeom prst="rect">
            <a:avLst/>
          </a:prstGeom>
        </p:spPr>
        <p:txBody>
          <a:bodyPr/>
          <a:lstStyle/>
          <a:p>
            <a:pPr defTabSz="457189"/>
            <a:fld id="{790DFC6D-4853-E44D-8CD3-E5763D44342C}" type="datetime1">
              <a:rPr lang="en-US" smtClean="0">
                <a:solidFill>
                  <a:prstClr val="black"/>
                </a:solidFill>
              </a:rPr>
              <a:pPr defTabSz="457189"/>
              <a:t>5/8/2017</a:t>
            </a:fld>
            <a:endParaRPr lang="en-US" dirty="0">
              <a:solidFill>
                <a:prstClr val="black"/>
              </a:solidFill>
            </a:endParaRPr>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182923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9604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47027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512279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42578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14577276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86639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1042432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26142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9122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4"/>
            <a:ext cx="2133600" cy="365125"/>
          </a:xfrm>
          <a:prstGeom prst="rect">
            <a:avLst/>
          </a:prstGeom>
        </p:spPr>
        <p:txBody>
          <a:bodyPr/>
          <a:lstStyle/>
          <a:p>
            <a:pPr defTabSz="457189"/>
            <a:fld id="{1AEAEBAB-D26C-3141-8BA5-128B2336F5A1}" type="datetime1">
              <a:rPr lang="en-US" smtClean="0">
                <a:solidFill>
                  <a:prstClr val="black"/>
                </a:solidFill>
              </a:rPr>
              <a:pPr defTabSz="457189"/>
              <a:t>5/8/2017</a:t>
            </a:fld>
            <a:endParaRPr lang="en-US" dirty="0">
              <a:solidFill>
                <a:prstClr val="black"/>
              </a:solidFill>
            </a:endParaRPr>
          </a:p>
        </p:txBody>
      </p:sp>
      <p:sp>
        <p:nvSpPr>
          <p:cNvPr id="8" name="Footer Placeholder 7"/>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82145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09060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3926167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8581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20402420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39337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9474339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2558446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954213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806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4"/>
            <a:ext cx="2133600" cy="365125"/>
          </a:xfrm>
          <a:prstGeom prst="rect">
            <a:avLst/>
          </a:prstGeom>
        </p:spPr>
        <p:txBody>
          <a:bodyPr/>
          <a:lstStyle/>
          <a:p>
            <a:pPr defTabSz="457189"/>
            <a:fld id="{45DA680D-4049-8F49-8225-3C3B7050BE05}" type="datetime1">
              <a:rPr lang="en-US" smtClean="0">
                <a:solidFill>
                  <a:prstClr val="black"/>
                </a:solidFill>
              </a:rPr>
              <a:pPr defTabSz="457189"/>
              <a:t>5/8/2017</a:t>
            </a:fld>
            <a:endParaRPr lang="en-US" dirty="0">
              <a:solidFill>
                <a:prstClr val="black"/>
              </a:solidFill>
            </a:endParaRPr>
          </a:p>
        </p:txBody>
      </p:sp>
      <p:sp>
        <p:nvSpPr>
          <p:cNvPr id="4" name="Footer Placeholder 3"/>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57656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09735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6545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8592110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44171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17452202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5023805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886933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83524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021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pPr defTabSz="457189"/>
            <a:fld id="{14443EBF-A0BE-C749-B576-0712727E4631}" type="datetime1">
              <a:rPr lang="en-US" smtClean="0">
                <a:solidFill>
                  <a:prstClr val="black"/>
                </a:solidFill>
              </a:rPr>
              <a:pPr defTabSz="457189"/>
              <a:t>5/8/2017</a:t>
            </a:fld>
            <a:endParaRPr lang="en-US" dirty="0">
              <a:solidFill>
                <a:prstClr val="black"/>
              </a:solidFill>
            </a:endParaRPr>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87340763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93518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704850"/>
          </a:xfrm>
          <a:prstGeom prst="rect">
            <a:avLst/>
          </a:prstGeom>
        </p:spPr>
        <p:txBody>
          <a:bodyPr anchor="b"/>
          <a:lstStyle>
            <a:lvl1pPr algn="l">
              <a:defRPr sz="2000" b="1">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Box 7"/>
          <p:cNvSpPr txBox="1"/>
          <p:nvPr userDrawn="1"/>
        </p:nvSpPr>
        <p:spPr>
          <a:xfrm>
            <a:off x="838200" y="228600"/>
            <a:ext cx="7467600" cy="685800"/>
          </a:xfrm>
          <a:prstGeom prst="rect">
            <a:avLst/>
          </a:prstGeom>
          <a:noFill/>
        </p:spPr>
        <p:txBody>
          <a:bodyPr wrap="square" rtlCol="0">
            <a:noAutofit/>
          </a:bodyPr>
          <a:lstStyle/>
          <a:p>
            <a:pPr algn="ctr" eaLnBrk="0" fontAlgn="base" hangingPunct="0">
              <a:spcBef>
                <a:spcPct val="0"/>
              </a:spcBef>
              <a:spcAft>
                <a:spcPct val="0"/>
              </a:spcAft>
            </a:pPr>
            <a:r>
              <a:rPr lang="en-US" sz="4000" b="1" dirty="0" smtClean="0">
                <a:solidFill>
                  <a:prstClr val="white"/>
                </a:solidFill>
                <a:latin typeface="Arial" charset="0"/>
              </a:rPr>
              <a:t>Title</a:t>
            </a:r>
            <a:endParaRPr lang="en-US" sz="4000" b="1" dirty="0">
              <a:solidFill>
                <a:prstClr val="white"/>
              </a:solidFill>
              <a:latin typeface="Arial" charset="0"/>
            </a:endParaRPr>
          </a:p>
        </p:txBody>
      </p:sp>
    </p:spTree>
    <p:extLst>
      <p:ext uri="{BB962C8B-B14F-4D97-AF65-F5344CB8AC3E}">
        <p14:creationId xmlns:p14="http://schemas.microsoft.com/office/powerpoint/2010/main" val="21380021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828800" y="1295400"/>
            <a:ext cx="5486400" cy="3733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925276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796337" cy="762000"/>
          </a:xfrm>
          <a:prstGeom prst="rect">
            <a:avLst/>
          </a:prstGeom>
        </p:spPr>
        <p:txBody>
          <a:bodyPr/>
          <a:lstStyle>
            <a:lvl1pPr>
              <a:defRPr sz="4000" b="1">
                <a:solidFill>
                  <a:schemeClr val="bg1"/>
                </a:solidFill>
              </a:defRPr>
            </a:lvl1pPr>
          </a:lstStyle>
          <a:p>
            <a:r>
              <a:rPr lang="en-US" smtClean="0"/>
              <a:t>Click to edit Master title style</a:t>
            </a:r>
            <a:endParaRPr lang="en-US" dirty="0"/>
          </a:p>
        </p:txBody>
      </p:sp>
      <p:sp>
        <p:nvSpPr>
          <p:cNvPr id="3" name="SmartArt Placeholder 2"/>
          <p:cNvSpPr>
            <a:spLocks noGrp="1"/>
          </p:cNvSpPr>
          <p:nvPr>
            <p:ph type="dgm" idx="1"/>
          </p:nvPr>
        </p:nvSpPr>
        <p:spPr>
          <a:xfrm>
            <a:off x="609600" y="1600200"/>
            <a:ext cx="7924800" cy="4419600"/>
          </a:xfrm>
          <a:prstGeom prst="rect">
            <a:avLst/>
          </a:prstGeo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229860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pPr defTabSz="457189"/>
            <a:fld id="{AB74B306-3170-C54E-B91A-F0525FD4647A}" type="datetime1">
              <a:rPr lang="en-US" smtClean="0">
                <a:solidFill>
                  <a:prstClr val="black"/>
                </a:solidFill>
              </a:rPr>
              <a:pPr defTabSz="457189"/>
              <a:t>5/8/2017</a:t>
            </a:fld>
            <a:endParaRPr lang="en-US" dirty="0">
              <a:solidFill>
                <a:prstClr val="black"/>
              </a:solidFill>
            </a:endParaRPr>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pPr defTabSz="457189"/>
            <a:fld id="{E3105C44-9314-9942-8514-5261B3365C9C}" type="datetime1">
              <a:rPr lang="en-US" smtClean="0">
                <a:solidFill>
                  <a:prstClr val="black"/>
                </a:solidFill>
              </a:rPr>
              <a:pPr defTabSz="457189"/>
              <a:t>5/8/2017</a:t>
            </a:fld>
            <a:endParaRPr lang="en-US" dirty="0">
              <a:solidFill>
                <a:prstClr val="black"/>
              </a:solidFill>
            </a:endParaRPr>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pPr defTabSz="457189"/>
            <a:r>
              <a:rPr lang="en-US" dirty="0" smtClean="0">
                <a:solidFill>
                  <a:prstClr val="black"/>
                </a:solidFill>
              </a:rPr>
              <a:t>Discover Your Adversity Advantage</a:t>
            </a:r>
            <a:endParaRPr lang="en-US" dirty="0">
              <a:solidFill>
                <a:prstClr val="black"/>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pPr defTabSz="457189"/>
            <a:fld id="{561D7340-B404-4FB7-83F5-735ED9720B5C}" type="slidenum">
              <a:rPr lang="en-US" smtClean="0">
                <a:solidFill>
                  <a:prstClr val="black"/>
                </a:solidFill>
              </a:rPr>
              <a:pPr defTabSz="457189"/>
              <a:t>‹#›</a:t>
            </a:fld>
            <a:endParaRPr lang="en-US" dirty="0">
              <a:solidFill>
                <a:prstClr val="black"/>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jpe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image" Target="../media/image2.jpe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jpe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2.jpe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1.jpe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image" Target="../media/image2.jpeg"/><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jpeg"/><Relationship Id="rId5" Type="http://schemas.openxmlformats.org/officeDocument/2006/relationships/slideLayout" Target="../slideLayouts/slideLayout52.xml"/><Relationship Id="rId10" Type="http://schemas.openxmlformats.org/officeDocument/2006/relationships/theme" Target="../theme/theme6.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image" Target="../media/image2.jpe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jpeg"/><Relationship Id="rId5" Type="http://schemas.openxmlformats.org/officeDocument/2006/relationships/slideLayout" Target="../slideLayouts/slideLayout61.xml"/><Relationship Id="rId10" Type="http://schemas.openxmlformats.org/officeDocument/2006/relationships/theme" Target="../theme/theme7.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image" Target="../media/image2.jpeg"/><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image" Target="../media/image1.jpeg"/><Relationship Id="rId5" Type="http://schemas.openxmlformats.org/officeDocument/2006/relationships/slideLayout" Target="../slideLayouts/slideLayout70.xml"/><Relationship Id="rId10" Type="http://schemas.openxmlformats.org/officeDocument/2006/relationships/theme" Target="../theme/theme8.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4"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189"/>
            <a:r>
              <a:rPr lang="en-US" sz="1800" b="1" spc="300" dirty="0">
                <a:solidFill>
                  <a:prstClr val="white"/>
                </a:solidFill>
                <a:latin typeface="Times New Roman" pitchFamily="18" charset="0"/>
                <a:cs typeface="Times New Roman" pitchFamily="18" charset="0"/>
              </a:rPr>
              <a:t>www.IntegratedWork.com</a:t>
            </a:r>
          </a:p>
        </p:txBody>
      </p:sp>
    </p:spTree>
    <p:extLst>
      <p:ext uri="{BB962C8B-B14F-4D97-AF65-F5344CB8AC3E}">
        <p14:creationId xmlns:p14="http://schemas.microsoft.com/office/powerpoint/2010/main" val="1064674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38787105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389726986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124549644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33530878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13777359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67665696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jpg"/>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1" y="0"/>
            <a:ext cx="9144001" cy="1066800"/>
          </a:xfrm>
          <a:prstGeom prst="rect">
            <a:avLst/>
          </a:prstGeom>
        </p:spPr>
      </p:pic>
      <p:pic>
        <p:nvPicPr>
          <p:cNvPr id="8" name="Picture 7" descr="banner.jpg"/>
          <p:cNvPicPr>
            <a:picLocks noChangeAspect="1"/>
          </p:cNvPicPr>
          <p:nvPr/>
        </p:nvPicPr>
        <p:blipFill>
          <a:blip r:embed="rId12" cstate="print">
            <a:extLst>
              <a:ext uri="{28A0092B-C50C-407E-A947-70E740481C1C}">
                <a14:useLocalDpi xmlns:a14="http://schemas.microsoft.com/office/drawing/2010/main"/>
              </a:ext>
            </a:extLst>
          </a:blip>
          <a:srcRect/>
          <a:stretch>
            <a:fillRect/>
          </a:stretch>
        </p:blipFill>
        <p:spPr>
          <a:xfrm>
            <a:off x="0" y="6324600"/>
            <a:ext cx="9144000" cy="533400"/>
          </a:xfrm>
          <a:prstGeom prst="rect">
            <a:avLst/>
          </a:prstGeom>
        </p:spPr>
      </p:pic>
      <p:sp>
        <p:nvSpPr>
          <p:cNvPr id="9" name="TextBox 8"/>
          <p:cNvSpPr txBox="1"/>
          <p:nvPr/>
        </p:nvSpPr>
        <p:spPr>
          <a:xfrm>
            <a:off x="0" y="6400800"/>
            <a:ext cx="9144000" cy="369332"/>
          </a:xfrm>
          <a:prstGeom prst="rect">
            <a:avLst/>
          </a:prstGeom>
          <a:noFill/>
        </p:spPr>
        <p:txBody>
          <a:bodyPr wrap="square" rtlCol="0">
            <a:spAutoFit/>
          </a:bodyPr>
          <a:lstStyle/>
          <a:p>
            <a:pPr algn="ctr" defTabSz="457200"/>
            <a:r>
              <a:rPr lang="en-US" b="1" spc="300" dirty="0" smtClean="0">
                <a:solidFill>
                  <a:prstClr val="white"/>
                </a:solidFill>
                <a:cs typeface="Times New Roman" pitchFamily="18" charset="0"/>
              </a:rPr>
              <a:t>www.IntegratedWork.com</a:t>
            </a:r>
            <a:endParaRPr lang="en-US" b="1" spc="300" dirty="0">
              <a:solidFill>
                <a:prstClr val="white"/>
              </a:solidFill>
              <a:cs typeface="Times New Roman" pitchFamily="18" charset="0"/>
            </a:endParaRPr>
          </a:p>
        </p:txBody>
      </p:sp>
    </p:spTree>
    <p:extLst>
      <p:ext uri="{BB962C8B-B14F-4D97-AF65-F5344CB8AC3E}">
        <p14:creationId xmlns:p14="http://schemas.microsoft.com/office/powerpoint/2010/main" val="219898754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76200" y="1676400"/>
            <a:ext cx="90678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400" b="1" dirty="0">
              <a:solidFill>
                <a:prstClr val="black"/>
              </a:solidFill>
              <a:cs typeface="Arial" charset="0"/>
            </a:endParaRPr>
          </a:p>
          <a:p>
            <a:pPr algn="ctr"/>
            <a:r>
              <a:rPr lang="en-US" sz="3200" b="1" dirty="0" smtClean="0">
                <a:solidFill>
                  <a:prstClr val="black"/>
                </a:solidFill>
                <a:cs typeface="Arial" charset="0"/>
              </a:rPr>
              <a:t>Developing and Supporting </a:t>
            </a:r>
          </a:p>
          <a:p>
            <a:pPr algn="ctr"/>
            <a:r>
              <a:rPr lang="en-US" sz="3200" b="1" dirty="0" smtClean="0">
                <a:solidFill>
                  <a:prstClr val="black"/>
                </a:solidFill>
                <a:cs typeface="Arial" charset="0"/>
              </a:rPr>
              <a:t>Charitable Care Organization </a:t>
            </a:r>
          </a:p>
          <a:p>
            <a:pPr algn="ctr"/>
            <a:r>
              <a:rPr lang="en-US" sz="3200" b="1" dirty="0" smtClean="0">
                <a:solidFill>
                  <a:prstClr val="black"/>
                </a:solidFill>
                <a:cs typeface="Arial" charset="0"/>
              </a:rPr>
              <a:t>Staff and Volunteers</a:t>
            </a:r>
          </a:p>
          <a:p>
            <a:pPr algn="ctr"/>
            <a:endParaRPr lang="en-US" altLang="en-US" sz="3200" b="1" dirty="0">
              <a:solidFill>
                <a:prstClr val="black"/>
              </a:solidFill>
              <a:cs typeface="Arial" charset="0"/>
            </a:endParaRPr>
          </a:p>
          <a:p>
            <a:pPr algn="ctr"/>
            <a:r>
              <a:rPr lang="en-US" altLang="en-US" sz="2800" b="1" dirty="0" smtClean="0">
                <a:solidFill>
                  <a:prstClr val="black"/>
                </a:solidFill>
                <a:cs typeface="Arial" charset="0"/>
              </a:rPr>
              <a:t>May 8, 2017</a:t>
            </a:r>
          </a:p>
          <a:p>
            <a:pPr algn="ctr"/>
            <a:endParaRPr lang="en-US" altLang="en-US" sz="2800" b="1" dirty="0">
              <a:solidFill>
                <a:prstClr val="black"/>
              </a:solidFill>
              <a:cs typeface="Arial" charset="0"/>
            </a:endParaRPr>
          </a:p>
          <a:p>
            <a:pPr algn="ctr"/>
            <a:r>
              <a:rPr lang="en-US" altLang="en-US" sz="2400" b="1" dirty="0" smtClean="0">
                <a:solidFill>
                  <a:prstClr val="black"/>
                </a:solidFill>
                <a:cs typeface="Arial" charset="0"/>
              </a:rPr>
              <a:t>Presented at</a:t>
            </a:r>
          </a:p>
          <a:p>
            <a:pPr algn="ctr"/>
            <a:r>
              <a:rPr lang="en-US" altLang="en-US" sz="2800" b="1" dirty="0" smtClean="0">
                <a:solidFill>
                  <a:prstClr val="black"/>
                </a:solidFill>
                <a:cs typeface="Arial" charset="0"/>
              </a:rPr>
              <a:t>Tennessee Charitable Care Network’s </a:t>
            </a:r>
          </a:p>
          <a:p>
            <a:pPr algn="ctr"/>
            <a:r>
              <a:rPr lang="en-US" altLang="en-US" sz="2800" b="1" dirty="0" smtClean="0">
                <a:solidFill>
                  <a:prstClr val="black"/>
                </a:solidFill>
                <a:cs typeface="Arial" charset="0"/>
              </a:rPr>
              <a:t>Spring Symposiu</a:t>
            </a:r>
            <a:r>
              <a:rPr lang="en-US" altLang="en-US" sz="2800" b="1" dirty="0">
                <a:solidFill>
                  <a:prstClr val="black"/>
                </a:solidFill>
                <a:cs typeface="Arial" charset="0"/>
              </a:rPr>
              <a:t>m</a:t>
            </a:r>
            <a:endParaRPr lang="en-US" altLang="en-US" sz="3200" b="1" dirty="0">
              <a:solidFill>
                <a:prstClr val="black"/>
              </a:solidFill>
              <a:cs typeface="Arial" charset="0"/>
            </a:endParaRPr>
          </a:p>
          <a:p>
            <a:endParaRPr lang="en-US" altLang="en-US" sz="3200" dirty="0">
              <a:solidFill>
                <a:srgbClr val="008000"/>
              </a:solidFill>
              <a:cs typeface="Arial" charset="0"/>
            </a:endParaRPr>
          </a:p>
          <a:p>
            <a:pPr algn="ctr"/>
            <a:endParaRPr lang="en-US" altLang="en-US" sz="2000" b="1" dirty="0">
              <a:solidFill>
                <a:srgbClr val="0365FF"/>
              </a:solidFill>
              <a:cs typeface="Arial" charset="0"/>
            </a:endParaRPr>
          </a:p>
        </p:txBody>
      </p:sp>
      <p:sp>
        <p:nvSpPr>
          <p:cNvPr id="2" name="Title 1"/>
          <p:cNvSpPr>
            <a:spLocks noGrp="1"/>
          </p:cNvSpPr>
          <p:nvPr>
            <p:ph type="title"/>
          </p:nvPr>
        </p:nvSpPr>
        <p:spPr>
          <a:xfrm>
            <a:off x="76200" y="76200"/>
            <a:ext cx="8610600" cy="1341438"/>
          </a:xfrm>
        </p:spPr>
        <p:txBody>
          <a:bodyPr/>
          <a:lstStyle/>
          <a:p>
            <a:pPr algn="l"/>
            <a:r>
              <a:rPr lang="en-US" b="1" dirty="0" smtClean="0">
                <a:solidFill>
                  <a:schemeClr val="bg1"/>
                </a:solidFill>
              </a:rPr>
              <a:t>Integrated Work Strategies</a:t>
            </a:r>
            <a:endParaRPr lang="en-US" b="1" dirty="0">
              <a:solidFill>
                <a:schemeClr val="bg1"/>
              </a:solidFill>
            </a:endParaRPr>
          </a:p>
        </p:txBody>
      </p:sp>
    </p:spTree>
    <p:extLst>
      <p:ext uri="{BB962C8B-B14F-4D97-AF65-F5344CB8AC3E}">
        <p14:creationId xmlns:p14="http://schemas.microsoft.com/office/powerpoint/2010/main" val="560325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251275"/>
            <a:ext cx="8055774" cy="4807326"/>
          </a:xfrm>
        </p:spPr>
        <p:txBody>
          <a:bodyPr/>
          <a:lstStyle/>
          <a:p>
            <a:pPr>
              <a:spcBef>
                <a:spcPts val="1968"/>
              </a:spcBef>
            </a:pPr>
            <a:r>
              <a:rPr lang="en-US" dirty="0" smtClean="0">
                <a:latin typeface="Times"/>
                <a:cs typeface="Times"/>
              </a:rPr>
              <a:t>A framework to assess, monitor and improve leadership skills</a:t>
            </a:r>
          </a:p>
          <a:p>
            <a:pPr>
              <a:spcBef>
                <a:spcPts val="1968"/>
              </a:spcBef>
            </a:pPr>
            <a:r>
              <a:rPr lang="en-US" dirty="0" smtClean="0">
                <a:latin typeface="Times"/>
                <a:cs typeface="Times"/>
              </a:rPr>
              <a:t>A practical, action-oriented approach to leadership development</a:t>
            </a:r>
          </a:p>
          <a:p>
            <a:pPr>
              <a:spcBef>
                <a:spcPts val="1968"/>
              </a:spcBef>
            </a:pPr>
            <a:r>
              <a:rPr lang="en-US" dirty="0" smtClean="0">
                <a:latin typeface="Times"/>
                <a:cs typeface="Times"/>
              </a:rPr>
              <a:t>A guide for leaders to focus on what is most productive at the moment</a:t>
            </a:r>
          </a:p>
          <a:p>
            <a:pPr>
              <a:spcBef>
                <a:spcPts val="1968"/>
              </a:spcBef>
            </a:pPr>
            <a:r>
              <a:rPr lang="en-US" dirty="0" smtClean="0">
                <a:latin typeface="Times"/>
                <a:cs typeface="Times"/>
              </a:rPr>
              <a:t>A structure for growing leaders within your organization</a:t>
            </a:r>
          </a:p>
          <a:p>
            <a:endParaRPr lang="en-US" dirty="0" smtClean="0">
              <a:latin typeface="Times"/>
              <a:cs typeface="Times"/>
            </a:endParaRPr>
          </a:p>
          <a:p>
            <a:endParaRPr lang="en-US" dirty="0" smtClean="0">
              <a:latin typeface="Times"/>
              <a:cs typeface="Times"/>
            </a:endParaRPr>
          </a:p>
          <a:p>
            <a:pPr marL="0" indent="0">
              <a:buNone/>
            </a:pPr>
            <a:endParaRPr lang="en-US" dirty="0" smtClean="0">
              <a:latin typeface="Times"/>
              <a:cs typeface="Times"/>
            </a:endParaRPr>
          </a:p>
          <a:p>
            <a:endParaRPr lang="en-US" dirty="0">
              <a:latin typeface="Times"/>
              <a:cs typeface="Times"/>
            </a:endParaRPr>
          </a:p>
        </p:txBody>
      </p:sp>
      <p:sp>
        <p:nvSpPr>
          <p:cNvPr id="5" name="Title 1"/>
          <p:cNvSpPr>
            <a:spLocks noGrp="1"/>
          </p:cNvSpPr>
          <p:nvPr>
            <p:ph type="title"/>
          </p:nvPr>
        </p:nvSpPr>
        <p:spPr>
          <a:xfrm>
            <a:off x="0" y="0"/>
            <a:ext cx="8686800" cy="1277732"/>
          </a:xfrm>
        </p:spPr>
        <p:txBody>
          <a:bodyPr/>
          <a:lstStyle/>
          <a:p>
            <a:pPr algn="l"/>
            <a:r>
              <a:rPr lang="en-US" sz="3600" b="1" dirty="0" smtClean="0">
                <a:solidFill>
                  <a:schemeClr val="bg1"/>
                </a:solidFill>
                <a:latin typeface="Arial"/>
                <a:cs typeface="Arial"/>
              </a:rPr>
              <a:t>The 4D Model™ </a:t>
            </a:r>
            <a:endParaRPr lang="en-US" sz="3600" b="1" dirty="0">
              <a:solidFill>
                <a:schemeClr val="bg1"/>
              </a:solidFill>
              <a:latin typeface="Arial"/>
              <a:cs typeface="Arial"/>
            </a:endParaRPr>
          </a:p>
        </p:txBody>
      </p:sp>
    </p:spTree>
    <p:extLst>
      <p:ext uri="{BB962C8B-B14F-4D97-AF65-F5344CB8AC3E}">
        <p14:creationId xmlns:p14="http://schemas.microsoft.com/office/powerpoint/2010/main" val="176405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00"/>
            <a:ext cx="8686800" cy="1143000"/>
          </a:xfrm>
        </p:spPr>
        <p:txBody>
          <a:bodyPr/>
          <a:lstStyle/>
          <a:p>
            <a:pPr algn="l"/>
            <a:r>
              <a:rPr lang="en-US" sz="3600" b="1" dirty="0">
                <a:solidFill>
                  <a:srgbClr val="FFFFFF"/>
                </a:solidFill>
                <a:latin typeface="Arial"/>
                <a:cs typeface="Arial"/>
              </a:rPr>
              <a:t>4D – Areas of Mastery</a:t>
            </a:r>
          </a:p>
        </p:txBody>
      </p:sp>
      <p:sp>
        <p:nvSpPr>
          <p:cNvPr id="3" name="Rectangle 2"/>
          <p:cNvSpPr/>
          <p:nvPr/>
        </p:nvSpPr>
        <p:spPr>
          <a:xfrm>
            <a:off x="2529163" y="1336432"/>
            <a:ext cx="2066380" cy="4765549"/>
          </a:xfrm>
          <a:prstGeom prst="rect">
            <a:avLst/>
          </a:prstGeom>
          <a:gradFill flip="none" rotWithShape="1">
            <a:gsLst>
              <a:gs pos="0">
                <a:srgbClr val="5C8636"/>
              </a:gs>
              <a:gs pos="50000">
                <a:srgbClr val="FFFFFF"/>
              </a:gs>
            </a:gsLst>
            <a:path path="circle">
              <a:fillToRect r="100000" b="100000"/>
            </a:path>
            <a:tileRect l="-100000" t="-100000"/>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b="1" dirty="0">
              <a:solidFill>
                <a:srgbClr val="000000"/>
              </a:solidFill>
            </a:endParaRPr>
          </a:p>
          <a:p>
            <a:pPr algn="ctr" defTabSz="457189"/>
            <a:endParaRPr lang="en-US" b="1" dirty="0">
              <a:solidFill>
                <a:srgbClr val="000000"/>
              </a:solidFill>
            </a:endParaRPr>
          </a:p>
          <a:p>
            <a:pPr algn="ctr" defTabSz="457189"/>
            <a:r>
              <a:rPr lang="en-US" b="1" dirty="0">
                <a:solidFill>
                  <a:srgbClr val="000000"/>
                </a:solidFill>
              </a:rPr>
              <a:t>DELEGATE</a:t>
            </a:r>
          </a:p>
          <a:p>
            <a:pPr algn="ctr" defTabSz="457189"/>
            <a:endParaRPr lang="en-US" dirty="0">
              <a:solidFill>
                <a:srgbClr val="000000"/>
              </a:solidFill>
            </a:endParaRPr>
          </a:p>
          <a:p>
            <a:pPr defTabSz="457189"/>
            <a:r>
              <a:rPr lang="en-US" dirty="0">
                <a:solidFill>
                  <a:srgbClr val="000000"/>
                </a:solidFill>
              </a:rPr>
              <a:t>Identify Scope</a:t>
            </a:r>
          </a:p>
          <a:p>
            <a:pPr defTabSz="457189">
              <a:spcBef>
                <a:spcPts val="600"/>
              </a:spcBef>
            </a:pPr>
            <a:r>
              <a:rPr lang="en-US" dirty="0">
                <a:solidFill>
                  <a:srgbClr val="000000"/>
                </a:solidFill>
              </a:rPr>
              <a:t>Match Tasks to</a:t>
            </a:r>
            <a:br>
              <a:rPr lang="en-US" dirty="0">
                <a:solidFill>
                  <a:srgbClr val="000000"/>
                </a:solidFill>
              </a:rPr>
            </a:br>
            <a:r>
              <a:rPr lang="en-US" dirty="0">
                <a:solidFill>
                  <a:srgbClr val="000000"/>
                </a:solidFill>
              </a:rPr>
              <a:t>   Skills</a:t>
            </a:r>
          </a:p>
          <a:p>
            <a:pPr defTabSz="457189">
              <a:spcBef>
                <a:spcPts val="600"/>
              </a:spcBef>
            </a:pPr>
            <a:r>
              <a:rPr lang="en-US" dirty="0">
                <a:solidFill>
                  <a:srgbClr val="000000"/>
                </a:solidFill>
              </a:rPr>
              <a:t>Communicate</a:t>
            </a:r>
            <a:br>
              <a:rPr lang="en-US" dirty="0">
                <a:solidFill>
                  <a:srgbClr val="000000"/>
                </a:solidFill>
              </a:rPr>
            </a:br>
            <a:r>
              <a:rPr lang="en-US" dirty="0">
                <a:solidFill>
                  <a:srgbClr val="000000"/>
                </a:solidFill>
              </a:rPr>
              <a:t>   Expectations</a:t>
            </a:r>
          </a:p>
          <a:p>
            <a:pPr defTabSz="457189">
              <a:spcBef>
                <a:spcPts val="600"/>
              </a:spcBef>
            </a:pPr>
            <a:r>
              <a:rPr lang="en-US" dirty="0">
                <a:solidFill>
                  <a:srgbClr val="000000"/>
                </a:solidFill>
              </a:rPr>
              <a:t>Coordinate Work</a:t>
            </a:r>
          </a:p>
          <a:p>
            <a:pPr defTabSz="457189">
              <a:spcBef>
                <a:spcPts val="600"/>
              </a:spcBef>
            </a:pPr>
            <a:r>
              <a:rPr lang="en-US" dirty="0">
                <a:solidFill>
                  <a:srgbClr val="000000"/>
                </a:solidFill>
              </a:rPr>
              <a:t>Track Progress</a:t>
            </a:r>
          </a:p>
          <a:p>
            <a:pPr defTabSz="457189">
              <a:spcBef>
                <a:spcPts val="600"/>
              </a:spcBef>
            </a:pPr>
            <a:r>
              <a:rPr lang="en-US" dirty="0">
                <a:solidFill>
                  <a:srgbClr val="000000"/>
                </a:solidFill>
              </a:rPr>
              <a:t>Offer Support</a:t>
            </a:r>
          </a:p>
          <a:p>
            <a:pPr defTabSz="457189">
              <a:spcBef>
                <a:spcPts val="600"/>
              </a:spcBef>
            </a:pPr>
            <a:r>
              <a:rPr lang="en-US" dirty="0">
                <a:solidFill>
                  <a:srgbClr val="000000"/>
                </a:solidFill>
              </a:rPr>
              <a:t>Ensure Quality</a:t>
            </a:r>
          </a:p>
          <a:p>
            <a:pPr defTabSz="457189">
              <a:spcBef>
                <a:spcPts val="600"/>
              </a:spcBef>
            </a:pPr>
            <a:r>
              <a:rPr lang="en-US" dirty="0">
                <a:solidFill>
                  <a:srgbClr val="000000"/>
                </a:solidFill>
              </a:rPr>
              <a:t>Follow Up</a:t>
            </a: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p:txBody>
      </p:sp>
      <p:sp>
        <p:nvSpPr>
          <p:cNvPr id="4" name="Rectangle 3"/>
          <p:cNvSpPr/>
          <p:nvPr/>
        </p:nvSpPr>
        <p:spPr>
          <a:xfrm>
            <a:off x="4595544" y="1336432"/>
            <a:ext cx="2087904" cy="4765549"/>
          </a:xfrm>
          <a:prstGeom prst="rect">
            <a:avLst/>
          </a:prstGeom>
          <a:gradFill flip="none" rotWithShape="1">
            <a:gsLst>
              <a:gs pos="0">
                <a:srgbClr val="5C8636"/>
              </a:gs>
              <a:gs pos="50000">
                <a:srgbClr val="FFFFFF"/>
              </a:gs>
            </a:gsLst>
            <a:path path="circle">
              <a:fillToRect r="100000" b="100000"/>
            </a:path>
            <a:tileRect l="-100000" t="-100000"/>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b="1" dirty="0">
              <a:solidFill>
                <a:srgbClr val="000000"/>
              </a:solidFill>
            </a:endParaRPr>
          </a:p>
          <a:p>
            <a:pPr algn="ctr" defTabSz="457189"/>
            <a:endParaRPr lang="en-US" b="1" dirty="0">
              <a:solidFill>
                <a:srgbClr val="000000"/>
              </a:solidFill>
            </a:endParaRPr>
          </a:p>
          <a:p>
            <a:pPr algn="ctr" defTabSz="457189"/>
            <a:r>
              <a:rPr lang="en-US" b="1" dirty="0">
                <a:solidFill>
                  <a:srgbClr val="000000"/>
                </a:solidFill>
              </a:rPr>
              <a:t>DEVELOP</a:t>
            </a:r>
          </a:p>
          <a:p>
            <a:pPr algn="ctr" defTabSz="457189"/>
            <a:endParaRPr lang="en-US" dirty="0">
              <a:solidFill>
                <a:srgbClr val="000000"/>
              </a:solidFill>
            </a:endParaRPr>
          </a:p>
          <a:p>
            <a:pPr marL="114297" defTabSz="457189"/>
            <a:r>
              <a:rPr lang="en-US" dirty="0">
                <a:solidFill>
                  <a:srgbClr val="000000"/>
                </a:solidFill>
              </a:rPr>
              <a:t>Listen</a:t>
            </a:r>
          </a:p>
          <a:p>
            <a:pPr marL="114297" defTabSz="457189">
              <a:spcBef>
                <a:spcPts val="600"/>
              </a:spcBef>
            </a:pPr>
            <a:r>
              <a:rPr lang="en-US" dirty="0">
                <a:solidFill>
                  <a:srgbClr val="000000"/>
                </a:solidFill>
              </a:rPr>
              <a:t>Assess Potential</a:t>
            </a:r>
          </a:p>
          <a:p>
            <a:pPr marL="114297" defTabSz="457189">
              <a:spcBef>
                <a:spcPts val="600"/>
              </a:spcBef>
            </a:pPr>
            <a:r>
              <a:rPr lang="en-US" dirty="0">
                <a:solidFill>
                  <a:srgbClr val="000000"/>
                </a:solidFill>
              </a:rPr>
              <a:t>Build Alignment</a:t>
            </a:r>
          </a:p>
          <a:p>
            <a:pPr marL="114297" defTabSz="457189">
              <a:spcBef>
                <a:spcPts val="600"/>
              </a:spcBef>
            </a:pPr>
            <a:r>
              <a:rPr lang="en-US" dirty="0">
                <a:solidFill>
                  <a:srgbClr val="000000"/>
                </a:solidFill>
              </a:rPr>
              <a:t>Create</a:t>
            </a:r>
            <a:br>
              <a:rPr lang="en-US" dirty="0">
                <a:solidFill>
                  <a:srgbClr val="000000"/>
                </a:solidFill>
              </a:rPr>
            </a:br>
            <a:r>
              <a:rPr lang="en-US" dirty="0">
                <a:solidFill>
                  <a:srgbClr val="000000"/>
                </a:solidFill>
              </a:rPr>
              <a:t>   Opportunity</a:t>
            </a:r>
          </a:p>
          <a:p>
            <a:pPr marL="114297" defTabSz="457189">
              <a:spcBef>
                <a:spcPts val="600"/>
              </a:spcBef>
            </a:pPr>
            <a:r>
              <a:rPr lang="en-US" dirty="0">
                <a:solidFill>
                  <a:srgbClr val="000000"/>
                </a:solidFill>
              </a:rPr>
              <a:t>Model the Way</a:t>
            </a:r>
          </a:p>
          <a:p>
            <a:pPr marL="114297" defTabSz="457189">
              <a:spcBef>
                <a:spcPts val="600"/>
              </a:spcBef>
            </a:pPr>
            <a:r>
              <a:rPr lang="en-US" dirty="0">
                <a:solidFill>
                  <a:srgbClr val="000000"/>
                </a:solidFill>
              </a:rPr>
              <a:t>Coach for Growth</a:t>
            </a:r>
          </a:p>
          <a:p>
            <a:pPr marL="114297" defTabSz="457189">
              <a:spcBef>
                <a:spcPts val="600"/>
              </a:spcBef>
            </a:pPr>
            <a:r>
              <a:rPr lang="en-US" dirty="0">
                <a:solidFill>
                  <a:srgbClr val="000000"/>
                </a:solidFill>
              </a:rPr>
              <a:t>Give Valuable</a:t>
            </a:r>
            <a:br>
              <a:rPr lang="en-US" dirty="0">
                <a:solidFill>
                  <a:srgbClr val="000000"/>
                </a:solidFill>
              </a:rPr>
            </a:br>
            <a:r>
              <a:rPr lang="en-US" dirty="0">
                <a:solidFill>
                  <a:srgbClr val="000000"/>
                </a:solidFill>
              </a:rPr>
              <a:t>   Feedback</a:t>
            </a:r>
          </a:p>
          <a:p>
            <a:pPr marL="114297" defTabSz="457189">
              <a:spcBef>
                <a:spcPts val="600"/>
              </a:spcBef>
            </a:pPr>
            <a:r>
              <a:rPr lang="en-US" dirty="0">
                <a:solidFill>
                  <a:srgbClr val="000000"/>
                </a:solidFill>
              </a:rPr>
              <a:t>Manage Risk</a:t>
            </a: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p:txBody>
      </p:sp>
      <p:sp>
        <p:nvSpPr>
          <p:cNvPr id="5" name="Rectangle 4"/>
          <p:cNvSpPr/>
          <p:nvPr/>
        </p:nvSpPr>
        <p:spPr>
          <a:xfrm>
            <a:off x="199292" y="1336432"/>
            <a:ext cx="2329873" cy="4765550"/>
          </a:xfrm>
          <a:prstGeom prst="rect">
            <a:avLst/>
          </a:prstGeom>
          <a:gradFill flip="none" rotWithShape="1">
            <a:gsLst>
              <a:gs pos="0">
                <a:srgbClr val="5C8636"/>
              </a:gs>
              <a:gs pos="50000">
                <a:srgbClr val="FFFFFF"/>
              </a:gs>
            </a:gsLst>
            <a:path path="circle">
              <a:fillToRect r="100000" b="100000"/>
            </a:path>
            <a:tileRect l="-100000" t="-100000"/>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b="1" dirty="0">
              <a:solidFill>
                <a:srgbClr val="000000"/>
              </a:solidFill>
            </a:endParaRPr>
          </a:p>
          <a:p>
            <a:pPr algn="ctr" defTabSz="457189"/>
            <a:endParaRPr lang="en-US" b="1" dirty="0">
              <a:solidFill>
                <a:srgbClr val="000000"/>
              </a:solidFill>
            </a:endParaRPr>
          </a:p>
          <a:p>
            <a:pPr algn="ctr" defTabSz="457189"/>
            <a:endParaRPr lang="en-US" b="1" dirty="0">
              <a:solidFill>
                <a:srgbClr val="000000"/>
              </a:solidFill>
            </a:endParaRPr>
          </a:p>
          <a:p>
            <a:pPr algn="ctr" defTabSz="457189"/>
            <a:r>
              <a:rPr lang="en-US" b="1" dirty="0">
                <a:solidFill>
                  <a:srgbClr val="000000"/>
                </a:solidFill>
              </a:rPr>
              <a:t>DO</a:t>
            </a:r>
          </a:p>
          <a:p>
            <a:pPr algn="ctr" defTabSz="457189"/>
            <a:endParaRPr lang="en-US" dirty="0">
              <a:solidFill>
                <a:srgbClr val="000000"/>
              </a:solidFill>
            </a:endParaRPr>
          </a:p>
          <a:p>
            <a:pPr defTabSz="457189"/>
            <a:r>
              <a:rPr lang="en-US" dirty="0">
                <a:solidFill>
                  <a:srgbClr val="000000"/>
                </a:solidFill>
              </a:rPr>
              <a:t>Clarify Role</a:t>
            </a:r>
          </a:p>
          <a:p>
            <a:pPr defTabSz="457189">
              <a:spcBef>
                <a:spcPts val="600"/>
              </a:spcBef>
            </a:pPr>
            <a:r>
              <a:rPr lang="en-US" dirty="0">
                <a:solidFill>
                  <a:srgbClr val="000000"/>
                </a:solidFill>
              </a:rPr>
              <a:t>Understand Goals</a:t>
            </a:r>
          </a:p>
          <a:p>
            <a:pPr defTabSz="457189">
              <a:spcBef>
                <a:spcPts val="600"/>
              </a:spcBef>
            </a:pPr>
            <a:r>
              <a:rPr lang="en-US" dirty="0">
                <a:solidFill>
                  <a:srgbClr val="000000"/>
                </a:solidFill>
              </a:rPr>
              <a:t>Prioritize Work</a:t>
            </a:r>
          </a:p>
          <a:p>
            <a:pPr defTabSz="457189">
              <a:spcBef>
                <a:spcPts val="600"/>
              </a:spcBef>
            </a:pPr>
            <a:r>
              <a:rPr lang="en-US" dirty="0">
                <a:solidFill>
                  <a:srgbClr val="000000"/>
                </a:solidFill>
              </a:rPr>
              <a:t>Organize Tasks/Projects</a:t>
            </a:r>
          </a:p>
          <a:p>
            <a:pPr defTabSz="457189">
              <a:spcBef>
                <a:spcPts val="600"/>
              </a:spcBef>
            </a:pPr>
            <a:r>
              <a:rPr lang="en-US" dirty="0">
                <a:solidFill>
                  <a:srgbClr val="000000"/>
                </a:solidFill>
              </a:rPr>
              <a:t>Monitor Quality</a:t>
            </a:r>
          </a:p>
          <a:p>
            <a:pPr defTabSz="457189">
              <a:spcBef>
                <a:spcPts val="600"/>
              </a:spcBef>
            </a:pPr>
            <a:r>
              <a:rPr lang="en-US" dirty="0">
                <a:solidFill>
                  <a:srgbClr val="000000"/>
                </a:solidFill>
              </a:rPr>
              <a:t>Communicate</a:t>
            </a:r>
            <a:br>
              <a:rPr lang="en-US" dirty="0">
                <a:solidFill>
                  <a:srgbClr val="000000"/>
                </a:solidFill>
              </a:rPr>
            </a:br>
            <a:r>
              <a:rPr lang="en-US" dirty="0">
                <a:solidFill>
                  <a:srgbClr val="000000"/>
                </a:solidFill>
              </a:rPr>
              <a:t>   Progress</a:t>
            </a:r>
          </a:p>
          <a:p>
            <a:pPr defTabSz="457189">
              <a:spcBef>
                <a:spcPts val="600"/>
              </a:spcBef>
            </a:pPr>
            <a:r>
              <a:rPr lang="en-US" dirty="0">
                <a:solidFill>
                  <a:srgbClr val="000000"/>
                </a:solidFill>
              </a:rPr>
              <a:t>Manage Capacity</a:t>
            </a:r>
          </a:p>
          <a:p>
            <a:pPr defTabSz="457189">
              <a:spcBef>
                <a:spcPts val="600"/>
              </a:spcBef>
            </a:pPr>
            <a:r>
              <a:rPr lang="en-US" dirty="0">
                <a:solidFill>
                  <a:srgbClr val="000000"/>
                </a:solidFill>
              </a:rPr>
              <a:t>Reflect &amp; Improve</a:t>
            </a: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algn="ctr" defTabSz="457189"/>
            <a:endParaRPr lang="en-US" dirty="0">
              <a:solidFill>
                <a:srgbClr val="000000"/>
              </a:solidFill>
            </a:endParaRPr>
          </a:p>
        </p:txBody>
      </p:sp>
      <p:sp>
        <p:nvSpPr>
          <p:cNvPr id="21" name="Rectangle 20"/>
          <p:cNvSpPr/>
          <p:nvPr/>
        </p:nvSpPr>
        <p:spPr>
          <a:xfrm>
            <a:off x="6683450" y="1336432"/>
            <a:ext cx="2071963" cy="4765549"/>
          </a:xfrm>
          <a:prstGeom prst="rect">
            <a:avLst/>
          </a:prstGeom>
          <a:gradFill flip="none" rotWithShape="1">
            <a:gsLst>
              <a:gs pos="0">
                <a:srgbClr val="5C8636"/>
              </a:gs>
              <a:gs pos="50000">
                <a:srgbClr val="FFFFFF"/>
              </a:gs>
            </a:gsLst>
            <a:path path="circle">
              <a:fillToRect r="100000" b="100000"/>
            </a:path>
            <a:tileRect l="-100000" t="-100000"/>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7189"/>
            <a:endParaRPr lang="en-US" b="1" dirty="0">
              <a:solidFill>
                <a:srgbClr val="000000"/>
              </a:solidFill>
            </a:endParaRPr>
          </a:p>
          <a:p>
            <a:pPr algn="ctr" defTabSz="457189"/>
            <a:endParaRPr lang="en-US" b="1" dirty="0">
              <a:solidFill>
                <a:srgbClr val="000000"/>
              </a:solidFill>
            </a:endParaRPr>
          </a:p>
          <a:p>
            <a:pPr algn="ctr" defTabSz="457189"/>
            <a:endParaRPr lang="en-US" b="1" dirty="0">
              <a:solidFill>
                <a:srgbClr val="000000"/>
              </a:solidFill>
            </a:endParaRPr>
          </a:p>
          <a:p>
            <a:pPr algn="ctr" defTabSz="457189"/>
            <a:r>
              <a:rPr lang="en-US" b="1" dirty="0">
                <a:solidFill>
                  <a:srgbClr val="000000"/>
                </a:solidFill>
              </a:rPr>
              <a:t>DESIGN</a:t>
            </a:r>
          </a:p>
          <a:p>
            <a:pPr algn="ctr" defTabSz="457189"/>
            <a:endParaRPr lang="en-US" dirty="0">
              <a:solidFill>
                <a:srgbClr val="000000"/>
              </a:solidFill>
            </a:endParaRPr>
          </a:p>
          <a:p>
            <a:pPr marL="119060" indent="-119060" defTabSz="457189"/>
            <a:r>
              <a:rPr lang="en-US" dirty="0">
                <a:solidFill>
                  <a:srgbClr val="000000"/>
                </a:solidFill>
              </a:rPr>
              <a:t>Clarify Vision</a:t>
            </a:r>
          </a:p>
          <a:p>
            <a:pPr marL="119060" indent="-119060" defTabSz="457189">
              <a:spcBef>
                <a:spcPts val="600"/>
              </a:spcBef>
            </a:pPr>
            <a:r>
              <a:rPr lang="en-US" dirty="0">
                <a:solidFill>
                  <a:srgbClr val="000000"/>
                </a:solidFill>
              </a:rPr>
              <a:t>Confront Reality</a:t>
            </a:r>
          </a:p>
          <a:p>
            <a:pPr marL="119060" indent="-119060" defTabSz="457189">
              <a:spcBef>
                <a:spcPts val="600"/>
              </a:spcBef>
            </a:pPr>
            <a:r>
              <a:rPr lang="en-US" dirty="0">
                <a:solidFill>
                  <a:srgbClr val="000000"/>
                </a:solidFill>
              </a:rPr>
              <a:t>Think Strategically</a:t>
            </a:r>
          </a:p>
          <a:p>
            <a:pPr marL="119060" indent="-119060" defTabSz="457189">
              <a:spcBef>
                <a:spcPts val="600"/>
              </a:spcBef>
            </a:pPr>
            <a:r>
              <a:rPr lang="en-US" dirty="0">
                <a:solidFill>
                  <a:srgbClr val="000000"/>
                </a:solidFill>
              </a:rPr>
              <a:t>Drive Culture</a:t>
            </a:r>
          </a:p>
          <a:p>
            <a:pPr defTabSz="457189">
              <a:spcBef>
                <a:spcPts val="600"/>
              </a:spcBef>
            </a:pPr>
            <a:r>
              <a:rPr lang="en-US" dirty="0">
                <a:solidFill>
                  <a:srgbClr val="000000"/>
                </a:solidFill>
              </a:rPr>
              <a:t>Imagine</a:t>
            </a:r>
            <a:br>
              <a:rPr lang="en-US" dirty="0">
                <a:solidFill>
                  <a:srgbClr val="000000"/>
                </a:solidFill>
              </a:rPr>
            </a:br>
            <a:r>
              <a:rPr lang="en-US" dirty="0">
                <a:solidFill>
                  <a:srgbClr val="000000"/>
                </a:solidFill>
              </a:rPr>
              <a:t>   Possibilities</a:t>
            </a:r>
          </a:p>
          <a:p>
            <a:pPr defTabSz="457189">
              <a:spcBef>
                <a:spcPts val="600"/>
              </a:spcBef>
            </a:pPr>
            <a:r>
              <a:rPr lang="en-US" dirty="0">
                <a:solidFill>
                  <a:srgbClr val="000000"/>
                </a:solidFill>
              </a:rPr>
              <a:t>Create Structures/</a:t>
            </a:r>
            <a:br>
              <a:rPr lang="en-US" dirty="0">
                <a:solidFill>
                  <a:srgbClr val="000000"/>
                </a:solidFill>
              </a:rPr>
            </a:br>
            <a:r>
              <a:rPr lang="en-US" dirty="0">
                <a:solidFill>
                  <a:srgbClr val="000000"/>
                </a:solidFill>
              </a:rPr>
              <a:t>   Systems</a:t>
            </a:r>
          </a:p>
          <a:p>
            <a:pPr defTabSz="457189">
              <a:spcBef>
                <a:spcPts val="600"/>
              </a:spcBef>
            </a:pPr>
            <a:r>
              <a:rPr lang="en-US" dirty="0">
                <a:solidFill>
                  <a:srgbClr val="000000"/>
                </a:solidFill>
              </a:rPr>
              <a:t>Anticipate Change</a:t>
            </a:r>
          </a:p>
          <a:p>
            <a:pPr defTabSz="457189">
              <a:spcBef>
                <a:spcPts val="600"/>
              </a:spcBef>
            </a:pPr>
            <a:r>
              <a:rPr lang="en-US" dirty="0">
                <a:solidFill>
                  <a:srgbClr val="000000"/>
                </a:solidFill>
              </a:rPr>
              <a:t>Leverage Everything</a:t>
            </a: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defTabSz="457189"/>
            <a:endParaRPr lang="en-US" dirty="0">
              <a:solidFill>
                <a:srgbClr val="000000"/>
              </a:solidFill>
            </a:endParaRPr>
          </a:p>
          <a:p>
            <a:pPr marL="119060" indent="-119060" defTabSz="457189"/>
            <a:endParaRPr lang="en-US" dirty="0">
              <a:solidFill>
                <a:srgbClr val="000000"/>
              </a:solidFill>
            </a:endParaRPr>
          </a:p>
        </p:txBody>
      </p:sp>
    </p:spTree>
    <p:extLst>
      <p:ext uri="{BB962C8B-B14F-4D97-AF65-F5344CB8AC3E}">
        <p14:creationId xmlns:p14="http://schemas.microsoft.com/office/powerpoint/2010/main" val="1150423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smtClean="0">
                <a:solidFill>
                  <a:schemeClr val="bg1"/>
                </a:solidFill>
              </a:rPr>
              <a:t>Self-Assessment</a:t>
            </a:r>
            <a:endParaRPr lang="en-US" sz="3600" b="1" dirty="0">
              <a:solidFill>
                <a:schemeClr val="bg1"/>
              </a:solidFill>
            </a:endParaRPr>
          </a:p>
        </p:txBody>
      </p:sp>
      <p:sp>
        <p:nvSpPr>
          <p:cNvPr id="4" name="Content Placeholder 3"/>
          <p:cNvSpPr>
            <a:spLocks noGrp="1"/>
          </p:cNvSpPr>
          <p:nvPr>
            <p:ph idx="1"/>
          </p:nvPr>
        </p:nvSpPr>
        <p:spPr>
          <a:xfrm>
            <a:off x="117231" y="1078524"/>
            <a:ext cx="9026769" cy="5047644"/>
          </a:xfrm>
        </p:spPr>
        <p:txBody>
          <a:bodyPr/>
          <a:lstStyle/>
          <a:p>
            <a:pPr marL="0" indent="0">
              <a:buNone/>
            </a:pPr>
            <a:r>
              <a:rPr lang="en-US" sz="2600" dirty="0" smtClean="0"/>
              <a:t>A </a:t>
            </a:r>
            <a:r>
              <a:rPr lang="en-US" sz="2600" dirty="0"/>
              <a:t>person or team that reported directly to you did not complete a project on time and/or with sufficient quality. You</a:t>
            </a:r>
            <a:r>
              <a:rPr lang="en-US" sz="2600" dirty="0" smtClean="0"/>
              <a:t>:</a:t>
            </a:r>
          </a:p>
          <a:p>
            <a:pPr marL="0" indent="0">
              <a:buNone/>
            </a:pPr>
            <a:r>
              <a:rPr lang="en-US" sz="2600" dirty="0" smtClean="0"/>
              <a:t>	a. Took </a:t>
            </a:r>
            <a:r>
              <a:rPr lang="en-US" sz="2600" dirty="0"/>
              <a:t>the project back and did it yourself.</a:t>
            </a:r>
          </a:p>
          <a:p>
            <a:pPr marL="0" indent="0">
              <a:buNone/>
            </a:pPr>
            <a:r>
              <a:rPr lang="en-US" sz="2600" dirty="0" smtClean="0"/>
              <a:t>	b. Told </a:t>
            </a:r>
            <a:r>
              <a:rPr lang="en-US" sz="2600" dirty="0"/>
              <a:t>them what was right and what was wrong, </a:t>
            </a:r>
            <a:r>
              <a:rPr lang="en-US" sz="2600" dirty="0" smtClean="0"/>
              <a:t>	clarified your </a:t>
            </a:r>
            <a:r>
              <a:rPr lang="en-US" sz="2600" dirty="0"/>
              <a:t>expectations, and asked them to redo the </a:t>
            </a:r>
            <a:r>
              <a:rPr lang="en-US" sz="2600" dirty="0" smtClean="0"/>
              <a:t>	work</a:t>
            </a:r>
            <a:r>
              <a:rPr lang="en-US" sz="2600" dirty="0"/>
              <a:t>.</a:t>
            </a:r>
          </a:p>
          <a:p>
            <a:pPr marL="0" indent="0">
              <a:buNone/>
            </a:pPr>
            <a:r>
              <a:rPr lang="en-US" sz="2600" dirty="0" smtClean="0"/>
              <a:t>	c. Sat </a:t>
            </a:r>
            <a:r>
              <a:rPr lang="en-US" sz="2600" dirty="0"/>
              <a:t>down with the individual or group to discover </a:t>
            </a:r>
            <a:r>
              <a:rPr lang="en-US" sz="2600" dirty="0" smtClean="0"/>
              <a:t>	what went </a:t>
            </a:r>
            <a:r>
              <a:rPr lang="en-US" sz="2600" dirty="0"/>
              <a:t>wrong, what they might do differently in the </a:t>
            </a:r>
            <a:r>
              <a:rPr lang="en-US" sz="2600" dirty="0" smtClean="0"/>
              <a:t>	future</a:t>
            </a:r>
            <a:r>
              <a:rPr lang="en-US" sz="2600" dirty="0"/>
              <a:t>, </a:t>
            </a:r>
            <a:r>
              <a:rPr lang="en-US" sz="2600" dirty="0" smtClean="0"/>
              <a:t>and </a:t>
            </a:r>
            <a:r>
              <a:rPr lang="en-US" sz="2600" dirty="0"/>
              <a:t>what training or support they need.</a:t>
            </a:r>
          </a:p>
          <a:p>
            <a:pPr marL="0" indent="0">
              <a:buNone/>
            </a:pPr>
            <a:r>
              <a:rPr lang="en-US" sz="2600" dirty="0" smtClean="0"/>
              <a:t>	d. Reflected </a:t>
            </a:r>
            <a:r>
              <a:rPr lang="en-US" sz="2600" dirty="0"/>
              <a:t>on how to improve the process of </a:t>
            </a:r>
            <a:r>
              <a:rPr lang="en-US" sz="2600" dirty="0" smtClean="0"/>
              <a:t>assigning 	and evaluating </a:t>
            </a:r>
            <a:r>
              <a:rPr lang="en-US" sz="2600" dirty="0"/>
              <a:t>projects in your </a:t>
            </a:r>
            <a:r>
              <a:rPr lang="en-US" sz="2600" dirty="0" smtClean="0"/>
              <a:t>organization, and </a:t>
            </a:r>
            <a:r>
              <a:rPr lang="en-US" sz="2600" dirty="0"/>
              <a:t>created </a:t>
            </a:r>
            <a:r>
              <a:rPr lang="en-US" sz="2600" dirty="0" smtClean="0"/>
              <a:t>	new methods </a:t>
            </a:r>
            <a:r>
              <a:rPr lang="en-US" sz="2600" dirty="0"/>
              <a:t>as a result of this problem.</a:t>
            </a:r>
          </a:p>
          <a:p>
            <a:endParaRPr lang="en-US" dirty="0"/>
          </a:p>
        </p:txBody>
      </p:sp>
    </p:spTree>
    <p:extLst>
      <p:ext uri="{BB962C8B-B14F-4D97-AF65-F5344CB8AC3E}">
        <p14:creationId xmlns:p14="http://schemas.microsoft.com/office/powerpoint/2010/main" val="2980187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a:solidFill>
                  <a:schemeClr val="bg1"/>
                </a:solidFill>
              </a:rPr>
              <a:t>Self-Assessment</a:t>
            </a:r>
            <a:endParaRPr lang="en-US" sz="3600" dirty="0"/>
          </a:p>
        </p:txBody>
      </p:sp>
      <p:sp>
        <p:nvSpPr>
          <p:cNvPr id="4" name="Content Placeholder 3"/>
          <p:cNvSpPr>
            <a:spLocks noGrp="1"/>
          </p:cNvSpPr>
          <p:nvPr>
            <p:ph idx="1"/>
          </p:nvPr>
        </p:nvSpPr>
        <p:spPr>
          <a:xfrm>
            <a:off x="1" y="1078523"/>
            <a:ext cx="9144000" cy="5357445"/>
          </a:xfrm>
        </p:spPr>
        <p:txBody>
          <a:bodyPr/>
          <a:lstStyle/>
          <a:p>
            <a:pPr marL="0" indent="0">
              <a:buNone/>
            </a:pPr>
            <a:r>
              <a:rPr lang="en-US" sz="2200" dirty="0" smtClean="0"/>
              <a:t>You had an incredible amount of work to accomplish, multiple deadlines, and not enough time. This has happened before, and it will probably happen again. You:</a:t>
            </a:r>
          </a:p>
          <a:p>
            <a:pPr marL="0" indent="0">
              <a:buNone/>
            </a:pPr>
            <a:r>
              <a:rPr lang="en-US" sz="2200" dirty="0" smtClean="0"/>
              <a:t>	a. Worked nights, weekends, holidays to get the work done. You 	didn’t 	ask your staff for help because they’re overworked as well.</a:t>
            </a:r>
          </a:p>
          <a:p>
            <a:pPr marL="0" indent="0">
              <a:buNone/>
            </a:pPr>
            <a:r>
              <a:rPr lang="en-US" sz="2200" dirty="0" smtClean="0"/>
              <a:t>	b. Identified those items that could be done by others, and 	assigned some of your tasks and projects to reduce your workload.</a:t>
            </a:r>
          </a:p>
          <a:p>
            <a:pPr marL="0" indent="0">
              <a:buNone/>
            </a:pPr>
            <a:r>
              <a:rPr lang="en-US" sz="2200" dirty="0" smtClean="0"/>
              <a:t>	c. Scheduled conversations with high-potential staff members to 	discuss what support they would need to take on more leadership 	responsibilities.</a:t>
            </a:r>
          </a:p>
          <a:p>
            <a:pPr marL="0" indent="0">
              <a:buNone/>
            </a:pPr>
            <a:r>
              <a:rPr lang="en-US" sz="2200" dirty="0" smtClean="0"/>
              <a:t>	d. Faced the fact that your current role isn’t sustainable the way 	you’ve been managing it. Stepping back from the current workload, 	you considered how to better structure leadership responsibilities 	across the organization.</a:t>
            </a:r>
          </a:p>
          <a:p>
            <a:endParaRPr lang="en-US" sz="2000" dirty="0"/>
          </a:p>
        </p:txBody>
      </p:sp>
    </p:spTree>
    <p:extLst>
      <p:ext uri="{BB962C8B-B14F-4D97-AF65-F5344CB8AC3E}">
        <p14:creationId xmlns:p14="http://schemas.microsoft.com/office/powerpoint/2010/main" val="3569350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a:solidFill>
                  <a:schemeClr val="bg1"/>
                </a:solidFill>
              </a:rPr>
              <a:t>Self-Assessment</a:t>
            </a:r>
            <a:endParaRPr lang="en-US" sz="3600" dirty="0"/>
          </a:p>
        </p:txBody>
      </p:sp>
      <p:sp>
        <p:nvSpPr>
          <p:cNvPr id="4" name="Content Placeholder 3"/>
          <p:cNvSpPr>
            <a:spLocks noGrp="1"/>
          </p:cNvSpPr>
          <p:nvPr>
            <p:ph idx="1"/>
          </p:nvPr>
        </p:nvSpPr>
        <p:spPr>
          <a:xfrm>
            <a:off x="1" y="1078523"/>
            <a:ext cx="9144000" cy="5357445"/>
          </a:xfrm>
        </p:spPr>
        <p:txBody>
          <a:bodyPr/>
          <a:lstStyle/>
          <a:p>
            <a:pPr marL="0" indent="0">
              <a:buNone/>
            </a:pPr>
            <a:r>
              <a:rPr lang="en-US" sz="2400" dirty="0" smtClean="0"/>
              <a:t>Think </a:t>
            </a:r>
            <a:r>
              <a:rPr lang="en-US" sz="2400" dirty="0"/>
              <a:t>through the last strategic planning session your organization conducted. You:</a:t>
            </a:r>
          </a:p>
          <a:p>
            <a:pPr marL="0" indent="0">
              <a:buNone/>
            </a:pPr>
            <a:r>
              <a:rPr lang="en-US" sz="2400" dirty="0" smtClean="0"/>
              <a:t>	a. Personally </a:t>
            </a:r>
            <a:r>
              <a:rPr lang="en-US" sz="2400" dirty="0"/>
              <a:t>organized the event, including writing the agenda </a:t>
            </a:r>
            <a:r>
              <a:rPr lang="en-US" sz="2400" dirty="0" smtClean="0"/>
              <a:t>	and </a:t>
            </a:r>
            <a:r>
              <a:rPr lang="en-US" sz="2400" dirty="0"/>
              <a:t>managing </a:t>
            </a:r>
            <a:r>
              <a:rPr lang="en-US" sz="2400" dirty="0" smtClean="0"/>
              <a:t>	all </a:t>
            </a:r>
            <a:r>
              <a:rPr lang="en-US" sz="2400" dirty="0"/>
              <a:t>the details, such as what was served for lunch.</a:t>
            </a:r>
          </a:p>
          <a:p>
            <a:pPr marL="0" indent="0">
              <a:buNone/>
            </a:pPr>
            <a:r>
              <a:rPr lang="en-US" sz="2400" dirty="0" smtClean="0"/>
              <a:t>	b. Oversaw </a:t>
            </a:r>
            <a:r>
              <a:rPr lang="en-US" sz="2400" dirty="0"/>
              <a:t>preparation by assigning different tasks and ensuring </a:t>
            </a:r>
            <a:r>
              <a:rPr lang="en-US" sz="2400" dirty="0" smtClean="0"/>
              <a:t>	they </a:t>
            </a:r>
            <a:r>
              <a:rPr lang="en-US" sz="2400" dirty="0"/>
              <a:t>were </a:t>
            </a:r>
            <a:r>
              <a:rPr lang="en-US" sz="2400" dirty="0" smtClean="0"/>
              <a:t>well-coordinated</a:t>
            </a:r>
            <a:r>
              <a:rPr lang="en-US" sz="2400" dirty="0"/>
              <a:t>, done on time, and consistent </a:t>
            </a:r>
            <a:r>
              <a:rPr lang="en-US" sz="2400" dirty="0" smtClean="0"/>
              <a:t>	with 	the </a:t>
            </a:r>
            <a:r>
              <a:rPr lang="en-US" sz="2400" dirty="0"/>
              <a:t>overall goals. </a:t>
            </a:r>
          </a:p>
          <a:p>
            <a:pPr marL="0" indent="0">
              <a:buNone/>
            </a:pPr>
            <a:r>
              <a:rPr lang="en-US" sz="2400" dirty="0" smtClean="0"/>
              <a:t>	c. Empowered </a:t>
            </a:r>
            <a:r>
              <a:rPr lang="en-US" sz="2400" dirty="0"/>
              <a:t>a committee to handle the bulk of the </a:t>
            </a:r>
            <a:r>
              <a:rPr lang="en-US" sz="2400" dirty="0" smtClean="0"/>
              <a:t>	preparation</a:t>
            </a:r>
            <a:r>
              <a:rPr lang="en-US" sz="2400" dirty="0"/>
              <a:t>, </a:t>
            </a:r>
            <a:r>
              <a:rPr lang="en-US" sz="2400" dirty="0" smtClean="0"/>
              <a:t>providing </a:t>
            </a:r>
            <a:r>
              <a:rPr lang="en-US" sz="2400" dirty="0" err="1" smtClean="0"/>
              <a:t>ndirection</a:t>
            </a:r>
            <a:r>
              <a:rPr lang="en-US" sz="2400" dirty="0" smtClean="0"/>
              <a:t> </a:t>
            </a:r>
            <a:r>
              <a:rPr lang="en-US" sz="2400" dirty="0"/>
              <a:t>and resources as needed.</a:t>
            </a:r>
          </a:p>
          <a:p>
            <a:pPr marL="0" indent="0">
              <a:buNone/>
            </a:pPr>
            <a:r>
              <a:rPr lang="en-US" sz="2400" dirty="0" smtClean="0"/>
              <a:t>	d. Ensured </a:t>
            </a:r>
            <a:r>
              <a:rPr lang="en-US" sz="2400" dirty="0"/>
              <a:t>the agenda focused on high-level strategic issues and </a:t>
            </a:r>
            <a:r>
              <a:rPr lang="en-US" sz="2400" dirty="0" smtClean="0"/>
              <a:t>	big-picture goals</a:t>
            </a:r>
            <a:r>
              <a:rPr lang="en-US" sz="2400" dirty="0"/>
              <a:t>, and contacted board members to gain input </a:t>
            </a:r>
            <a:r>
              <a:rPr lang="en-US" sz="2400" dirty="0" smtClean="0"/>
              <a:t>	and </a:t>
            </a:r>
            <a:r>
              <a:rPr lang="en-US" sz="2400" dirty="0"/>
              <a:t>garner support for </a:t>
            </a:r>
            <a:r>
              <a:rPr lang="en-US" sz="2400" dirty="0" smtClean="0"/>
              <a:t>your </a:t>
            </a:r>
            <a:r>
              <a:rPr lang="en-US" sz="2400" dirty="0"/>
              <a:t>organizational vision and plans.</a:t>
            </a:r>
          </a:p>
          <a:p>
            <a:endParaRPr lang="en-US" sz="2000" dirty="0"/>
          </a:p>
        </p:txBody>
      </p:sp>
    </p:spTree>
    <p:extLst>
      <p:ext uri="{BB962C8B-B14F-4D97-AF65-F5344CB8AC3E}">
        <p14:creationId xmlns:p14="http://schemas.microsoft.com/office/powerpoint/2010/main" val="238995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a:solidFill>
                  <a:prstClr val="white"/>
                </a:solidFill>
              </a:rPr>
              <a:t>Self-Assessment</a:t>
            </a:r>
            <a:endParaRPr lang="en-US" dirty="0"/>
          </a:p>
        </p:txBody>
      </p:sp>
      <p:sp>
        <p:nvSpPr>
          <p:cNvPr id="4" name="Content Placeholder 3"/>
          <p:cNvSpPr>
            <a:spLocks noGrp="1"/>
          </p:cNvSpPr>
          <p:nvPr>
            <p:ph idx="1"/>
          </p:nvPr>
        </p:nvSpPr>
        <p:spPr>
          <a:xfrm>
            <a:off x="1" y="1078523"/>
            <a:ext cx="9144000" cy="5357445"/>
          </a:xfrm>
        </p:spPr>
        <p:txBody>
          <a:bodyPr/>
          <a:lstStyle/>
          <a:p>
            <a:pPr marL="0" indent="0">
              <a:buNone/>
            </a:pPr>
            <a:r>
              <a:rPr lang="en-US" sz="2400" dirty="0" smtClean="0"/>
              <a:t>If </a:t>
            </a:r>
            <a:r>
              <a:rPr lang="en-US" sz="2400" dirty="0"/>
              <a:t>you were to describe your primary role as CEO over the past year it would be to:</a:t>
            </a:r>
          </a:p>
          <a:p>
            <a:pPr marL="0" indent="0">
              <a:buNone/>
            </a:pPr>
            <a:r>
              <a:rPr lang="en-US" sz="2400" dirty="0" smtClean="0"/>
              <a:t>	a. Make </a:t>
            </a:r>
            <a:r>
              <a:rPr lang="en-US" sz="2400" dirty="0"/>
              <a:t>sure I personally accomplish what is expected of me </a:t>
            </a:r>
            <a:r>
              <a:rPr lang="en-US" sz="2400" dirty="0" smtClean="0"/>
              <a:t>	from </a:t>
            </a:r>
            <a:r>
              <a:rPr lang="en-US" sz="2400" dirty="0"/>
              <a:t>my board.</a:t>
            </a:r>
          </a:p>
          <a:p>
            <a:pPr marL="0" indent="0">
              <a:buNone/>
            </a:pPr>
            <a:r>
              <a:rPr lang="en-US" sz="2400" dirty="0" smtClean="0"/>
              <a:t>	b. Oversee </a:t>
            </a:r>
            <a:r>
              <a:rPr lang="en-US" sz="2400" dirty="0"/>
              <a:t>the work of my leadership team and staff and make </a:t>
            </a:r>
            <a:r>
              <a:rPr lang="en-US" sz="2400" dirty="0" smtClean="0"/>
              <a:t>	sure </a:t>
            </a:r>
            <a:r>
              <a:rPr lang="en-US" sz="2400" dirty="0"/>
              <a:t>they are meeting program and quality expectations.</a:t>
            </a:r>
          </a:p>
          <a:p>
            <a:pPr marL="0" indent="0">
              <a:buNone/>
            </a:pPr>
            <a:r>
              <a:rPr lang="en-US" sz="2400" dirty="0" smtClean="0"/>
              <a:t>	c. Provide </a:t>
            </a:r>
            <a:r>
              <a:rPr lang="en-US" sz="2400" dirty="0"/>
              <a:t>guidance and support to develop a top-notch </a:t>
            </a:r>
            <a:r>
              <a:rPr lang="en-US" sz="2400" dirty="0" smtClean="0"/>
              <a:t>	leadership </a:t>
            </a:r>
            <a:r>
              <a:rPr lang="en-US" sz="2400" dirty="0"/>
              <a:t>team, and ensure there are systems and processes in </a:t>
            </a:r>
            <a:r>
              <a:rPr lang="en-US" sz="2400" dirty="0" smtClean="0"/>
              <a:t>	place </a:t>
            </a:r>
            <a:r>
              <a:rPr lang="en-US" sz="2400" dirty="0"/>
              <a:t>to manage our workforce and our workload.</a:t>
            </a:r>
          </a:p>
          <a:p>
            <a:pPr marL="0" indent="0">
              <a:buNone/>
            </a:pPr>
            <a:r>
              <a:rPr lang="en-US" sz="2400" dirty="0" smtClean="0"/>
              <a:t>	d. Explore </a:t>
            </a:r>
            <a:r>
              <a:rPr lang="en-US" sz="2400" dirty="0"/>
              <a:t>new possibilities for how our organization can </a:t>
            </a:r>
            <a:r>
              <a:rPr lang="en-US" sz="2400" dirty="0" smtClean="0"/>
              <a:t>	succeed</a:t>
            </a:r>
            <a:r>
              <a:rPr lang="en-US" sz="2400" dirty="0"/>
              <a:t>, given the unpredictable environment. Build an </a:t>
            </a:r>
            <a:r>
              <a:rPr lang="en-US" sz="2400" dirty="0" smtClean="0"/>
              <a:t>	understanding </a:t>
            </a:r>
            <a:r>
              <a:rPr lang="en-US" sz="2400" dirty="0"/>
              <a:t>of a bold, new vision for the organization, and any </a:t>
            </a:r>
            <a:r>
              <a:rPr lang="en-US" sz="2400" dirty="0" smtClean="0"/>
              <a:t>	“</a:t>
            </a:r>
            <a:r>
              <a:rPr lang="en-US" sz="2400" dirty="0"/>
              <a:t>retooling” required to get there.</a:t>
            </a:r>
          </a:p>
          <a:p>
            <a:endParaRPr lang="en-US" sz="2000" dirty="0"/>
          </a:p>
        </p:txBody>
      </p:sp>
    </p:spTree>
    <p:extLst>
      <p:ext uri="{BB962C8B-B14F-4D97-AF65-F5344CB8AC3E}">
        <p14:creationId xmlns:p14="http://schemas.microsoft.com/office/powerpoint/2010/main" val="1979976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a:solidFill>
                  <a:prstClr val="white"/>
                </a:solidFill>
              </a:rPr>
              <a:t>Self-Assessment</a:t>
            </a:r>
            <a:endParaRPr lang="en-US" dirty="0"/>
          </a:p>
        </p:txBody>
      </p:sp>
      <p:sp>
        <p:nvSpPr>
          <p:cNvPr id="4" name="Content Placeholder 3"/>
          <p:cNvSpPr>
            <a:spLocks noGrp="1"/>
          </p:cNvSpPr>
          <p:nvPr>
            <p:ph idx="1"/>
          </p:nvPr>
        </p:nvSpPr>
        <p:spPr>
          <a:xfrm>
            <a:off x="1" y="1078523"/>
            <a:ext cx="9144000" cy="5357445"/>
          </a:xfrm>
        </p:spPr>
        <p:txBody>
          <a:bodyPr/>
          <a:lstStyle/>
          <a:p>
            <a:pPr marL="0" indent="0">
              <a:buNone/>
            </a:pPr>
            <a:r>
              <a:rPr lang="en-US" sz="2400" dirty="0" smtClean="0"/>
              <a:t>Your </a:t>
            </a:r>
            <a:r>
              <a:rPr lang="en-US" sz="2400" dirty="0"/>
              <a:t>organization decides to initiate a major project to better serve your community. You:</a:t>
            </a:r>
          </a:p>
          <a:p>
            <a:pPr marL="0" indent="0">
              <a:buNone/>
            </a:pPr>
            <a:r>
              <a:rPr lang="en-US" sz="2400" dirty="0" smtClean="0"/>
              <a:t>	a. Conduct </a:t>
            </a:r>
            <a:r>
              <a:rPr lang="en-US" sz="2400" dirty="0"/>
              <a:t>research on different options and outcomes, </a:t>
            </a:r>
            <a:r>
              <a:rPr lang="en-US" sz="2400" dirty="0" smtClean="0"/>
              <a:t>	determine </a:t>
            </a:r>
            <a:r>
              <a:rPr lang="en-US" sz="2400" dirty="0"/>
              <a:t>on a course of action, and announce it at the next </a:t>
            </a:r>
            <a:r>
              <a:rPr lang="en-US" sz="2400" dirty="0" smtClean="0"/>
              <a:t>	leadership </a:t>
            </a:r>
            <a:r>
              <a:rPr lang="en-US" sz="2400" dirty="0"/>
              <a:t>or all-hands meeting.</a:t>
            </a:r>
          </a:p>
          <a:p>
            <a:pPr marL="0" indent="0">
              <a:buNone/>
            </a:pPr>
            <a:r>
              <a:rPr lang="en-US" sz="2400" dirty="0" smtClean="0"/>
              <a:t>	b. Create </a:t>
            </a:r>
            <a:r>
              <a:rPr lang="en-US" sz="2400" dirty="0"/>
              <a:t>a project plan, assign staff members various </a:t>
            </a:r>
            <a:r>
              <a:rPr lang="en-US" sz="2400" dirty="0" smtClean="0"/>
              <a:t>	responsibilities </a:t>
            </a:r>
            <a:r>
              <a:rPr lang="en-US" sz="2400" dirty="0"/>
              <a:t>on the project, and monitor their progress.</a:t>
            </a:r>
          </a:p>
          <a:p>
            <a:pPr marL="0" indent="0">
              <a:buNone/>
            </a:pPr>
            <a:r>
              <a:rPr lang="en-US" sz="2400" dirty="0" smtClean="0"/>
              <a:t>	c. Assign </a:t>
            </a:r>
            <a:r>
              <a:rPr lang="en-US" sz="2400" dirty="0"/>
              <a:t>a workgroup to research options and report their </a:t>
            </a:r>
            <a:r>
              <a:rPr lang="en-US" sz="2400" dirty="0" smtClean="0"/>
              <a:t>	recommendations</a:t>
            </a:r>
            <a:r>
              <a:rPr lang="en-US" sz="2400" dirty="0"/>
              <a:t>. You provide guidance and support to the </a:t>
            </a:r>
            <a:r>
              <a:rPr lang="en-US" sz="2400" dirty="0" smtClean="0"/>
              <a:t>	workgroup </a:t>
            </a:r>
            <a:r>
              <a:rPr lang="en-US" sz="2400" dirty="0"/>
              <a:t>members.</a:t>
            </a:r>
          </a:p>
          <a:p>
            <a:pPr marL="0" indent="0">
              <a:buNone/>
            </a:pPr>
            <a:r>
              <a:rPr lang="en-US" sz="2400" dirty="0" smtClean="0"/>
              <a:t>	d. Leverage </a:t>
            </a:r>
            <a:r>
              <a:rPr lang="en-US" sz="2400" dirty="0"/>
              <a:t>the new project in terms of your strategic goals, </a:t>
            </a:r>
            <a:r>
              <a:rPr lang="en-US" sz="2400" dirty="0" smtClean="0"/>
              <a:t>	using </a:t>
            </a:r>
            <a:r>
              <a:rPr lang="en-US" sz="2400" dirty="0"/>
              <a:t>it as a catalyst to strengthen your relationship with the </a:t>
            </a:r>
            <a:r>
              <a:rPr lang="en-US" sz="2400" dirty="0" smtClean="0"/>
              <a:t>	community </a:t>
            </a:r>
            <a:r>
              <a:rPr lang="en-US" sz="2400" dirty="0"/>
              <a:t>and several key partners. </a:t>
            </a:r>
          </a:p>
          <a:p>
            <a:endParaRPr lang="en-US" sz="2400" dirty="0"/>
          </a:p>
        </p:txBody>
      </p:sp>
    </p:spTree>
    <p:extLst>
      <p:ext uri="{BB962C8B-B14F-4D97-AF65-F5344CB8AC3E}">
        <p14:creationId xmlns:p14="http://schemas.microsoft.com/office/powerpoint/2010/main" val="30458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7231" y="0"/>
            <a:ext cx="8569569" cy="1078524"/>
          </a:xfrm>
        </p:spPr>
        <p:txBody>
          <a:bodyPr/>
          <a:lstStyle/>
          <a:p>
            <a:pPr algn="l"/>
            <a:r>
              <a:rPr lang="en-US" sz="3600" b="1" dirty="0">
                <a:solidFill>
                  <a:prstClr val="white"/>
                </a:solidFill>
              </a:rPr>
              <a:t>Self-Assessment</a:t>
            </a:r>
            <a:endParaRPr lang="en-US" dirty="0"/>
          </a:p>
        </p:txBody>
      </p:sp>
      <p:sp>
        <p:nvSpPr>
          <p:cNvPr id="4" name="Content Placeholder 3"/>
          <p:cNvSpPr>
            <a:spLocks noGrp="1"/>
          </p:cNvSpPr>
          <p:nvPr>
            <p:ph idx="1"/>
          </p:nvPr>
        </p:nvSpPr>
        <p:spPr>
          <a:xfrm>
            <a:off x="1" y="1078523"/>
            <a:ext cx="9144000" cy="5357445"/>
          </a:xfrm>
        </p:spPr>
        <p:txBody>
          <a:bodyPr/>
          <a:lstStyle/>
          <a:p>
            <a:pPr marL="0" indent="0">
              <a:buNone/>
            </a:pPr>
            <a:r>
              <a:rPr lang="en-US" sz="2200" dirty="0" smtClean="0"/>
              <a:t>If </a:t>
            </a:r>
            <a:r>
              <a:rPr lang="en-US" sz="2200" dirty="0"/>
              <a:t>your staff were willing to describe your leadership “foibles,” they might say:</a:t>
            </a:r>
          </a:p>
          <a:p>
            <a:pPr marL="0" indent="0">
              <a:buNone/>
            </a:pPr>
            <a:r>
              <a:rPr lang="en-US" sz="2200" dirty="0" smtClean="0"/>
              <a:t>	a. You </a:t>
            </a:r>
            <a:r>
              <a:rPr lang="en-US" sz="2200" dirty="0"/>
              <a:t>do too much yourself. You’re overworked and don’t usually ask </a:t>
            </a:r>
            <a:r>
              <a:rPr lang="en-US" sz="2200" dirty="0" smtClean="0"/>
              <a:t>	others </a:t>
            </a:r>
            <a:r>
              <a:rPr lang="en-US" sz="2200" dirty="0"/>
              <a:t>for help, even when you should.</a:t>
            </a:r>
          </a:p>
          <a:p>
            <a:pPr marL="0" indent="0">
              <a:buNone/>
            </a:pPr>
            <a:r>
              <a:rPr lang="en-US" sz="2200" dirty="0" smtClean="0"/>
              <a:t>	b. You </a:t>
            </a:r>
            <a:r>
              <a:rPr lang="en-US" sz="2200" dirty="0"/>
              <a:t>give people tasks and projects but have a tendency to keep </a:t>
            </a:r>
            <a:r>
              <a:rPr lang="en-US" sz="2200" dirty="0" smtClean="0"/>
              <a:t>	most </a:t>
            </a:r>
            <a:r>
              <a:rPr lang="en-US" sz="2200" dirty="0"/>
              <a:t>of the control yourself. When you are rushed or under pressure, </a:t>
            </a:r>
            <a:r>
              <a:rPr lang="en-US" sz="2200" dirty="0" smtClean="0"/>
              <a:t>	you </a:t>
            </a:r>
            <a:r>
              <a:rPr lang="en-US" sz="2200" dirty="0"/>
              <a:t>may not give enough information and then you get frustrated with </a:t>
            </a:r>
            <a:r>
              <a:rPr lang="en-US" sz="2200" dirty="0" smtClean="0"/>
              <a:t>	the </a:t>
            </a:r>
            <a:r>
              <a:rPr lang="en-US" sz="2200" dirty="0"/>
              <a:t>results others produce. </a:t>
            </a:r>
          </a:p>
          <a:p>
            <a:pPr marL="0" indent="0">
              <a:buNone/>
            </a:pPr>
            <a:r>
              <a:rPr lang="en-US" sz="2200" dirty="0" smtClean="0"/>
              <a:t>	c. You </a:t>
            </a:r>
            <a:r>
              <a:rPr lang="en-US" sz="2200" dirty="0"/>
              <a:t>are so focused on making sure employees are happy and </a:t>
            </a:r>
            <a:r>
              <a:rPr lang="en-US" sz="2200" dirty="0" smtClean="0"/>
              <a:t>	engaged</a:t>
            </a:r>
            <a:r>
              <a:rPr lang="en-US" sz="2200" dirty="0"/>
              <a:t>, you sometimes avoid having tough conversations and giving </a:t>
            </a:r>
            <a:r>
              <a:rPr lang="en-US" sz="2200" dirty="0" smtClean="0"/>
              <a:t>	constructive </a:t>
            </a:r>
            <a:r>
              <a:rPr lang="en-US" sz="2200" dirty="0"/>
              <a:t>feedback. </a:t>
            </a:r>
            <a:endParaRPr lang="en-US" sz="2200" dirty="0" smtClean="0"/>
          </a:p>
          <a:p>
            <a:pPr marL="0" indent="0">
              <a:buNone/>
            </a:pPr>
            <a:r>
              <a:rPr lang="en-US" sz="2200" dirty="0" smtClean="0"/>
              <a:t>	d. You </a:t>
            </a:r>
            <a:r>
              <a:rPr lang="en-US" sz="2200" dirty="0"/>
              <a:t>love to imagine the future and talk about “where we could be,” </a:t>
            </a:r>
            <a:r>
              <a:rPr lang="en-US" sz="2200" dirty="0" smtClean="0"/>
              <a:t>	but </a:t>
            </a:r>
            <a:r>
              <a:rPr lang="en-US" sz="2200" dirty="0"/>
              <a:t>sometimes it’s hard for others to tell if you really have the focus to </a:t>
            </a:r>
            <a:r>
              <a:rPr lang="en-US" sz="2200" dirty="0" smtClean="0"/>
              <a:t>	make </a:t>
            </a:r>
            <a:r>
              <a:rPr lang="en-US" sz="2200" dirty="0"/>
              <a:t>these visions a reality. You can lose track of important details for </a:t>
            </a:r>
            <a:r>
              <a:rPr lang="en-US" sz="2200" dirty="0" smtClean="0"/>
              <a:t>	implementing </a:t>
            </a:r>
            <a:r>
              <a:rPr lang="en-US" sz="2200" dirty="0"/>
              <a:t>your ideas, as you are already thinking about where to </a:t>
            </a:r>
            <a:r>
              <a:rPr lang="en-US" sz="2200" dirty="0" smtClean="0"/>
              <a:t>	go </a:t>
            </a:r>
            <a:r>
              <a:rPr lang="en-US" sz="2200" dirty="0"/>
              <a:t>next and what to change.</a:t>
            </a:r>
          </a:p>
          <a:p>
            <a:endParaRPr lang="en-US" sz="2200" dirty="0"/>
          </a:p>
        </p:txBody>
      </p:sp>
    </p:spTree>
    <p:extLst>
      <p:ext uri="{BB962C8B-B14F-4D97-AF65-F5344CB8AC3E}">
        <p14:creationId xmlns:p14="http://schemas.microsoft.com/office/powerpoint/2010/main" val="1214836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35108"/>
            <a:ext cx="8229600" cy="824773"/>
          </a:xfrm>
        </p:spPr>
        <p:txBody>
          <a:bodyPr/>
          <a:lstStyle/>
          <a:p>
            <a:pPr marL="0" indent="0" algn="ctr">
              <a:buNone/>
            </a:pPr>
            <a:r>
              <a:rPr lang="en-US" sz="3400" dirty="0" smtClean="0">
                <a:latin typeface="Times New Roman"/>
                <a:cs typeface="Times New Roman"/>
              </a:rPr>
              <a:t>Strategy: Ask If Anyone Else Could Do This With the Same or Better Results</a:t>
            </a:r>
          </a:p>
        </p:txBody>
      </p:sp>
      <p:sp>
        <p:nvSpPr>
          <p:cNvPr id="5" name="Title 4"/>
          <p:cNvSpPr>
            <a:spLocks noGrp="1"/>
          </p:cNvSpPr>
          <p:nvPr>
            <p:ph type="title"/>
          </p:nvPr>
        </p:nvSpPr>
        <p:spPr>
          <a:xfrm>
            <a:off x="0" y="0"/>
            <a:ext cx="8686800" cy="1417638"/>
          </a:xfrm>
        </p:spPr>
        <p:txBody>
          <a:bodyPr/>
          <a:lstStyle/>
          <a:p>
            <a:pPr algn="l"/>
            <a:r>
              <a:rPr lang="en-US" sz="3600" b="1" dirty="0" smtClean="0">
                <a:solidFill>
                  <a:schemeClr val="bg1"/>
                </a:solidFill>
              </a:rPr>
              <a:t>Do: Clarify Role</a:t>
            </a:r>
            <a:endParaRPr lang="en-US" sz="3600" b="1" dirty="0">
              <a:solidFill>
                <a:schemeClr val="bg1"/>
              </a:solidFill>
            </a:endParaRP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12" y="2842929"/>
            <a:ext cx="3111174" cy="3111174"/>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746" y="2842929"/>
            <a:ext cx="3111174" cy="3111174"/>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263821">
            <a:off x="3190751" y="4076536"/>
            <a:ext cx="2044700" cy="1547857"/>
          </a:xfrm>
          <a:prstGeom prst="rect">
            <a:avLst/>
          </a:prstGeom>
        </p:spPr>
      </p:pic>
      <p:cxnSp>
        <p:nvCxnSpPr>
          <p:cNvPr id="21" name="Straight Connector 20"/>
          <p:cNvCxnSpPr/>
          <p:nvPr/>
        </p:nvCxnSpPr>
        <p:spPr>
          <a:xfrm>
            <a:off x="1413164" y="4096987"/>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13164" y="4372786"/>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3164" y="4620189"/>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13164" y="4850464"/>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13164" y="5097867"/>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2058" y="4096987"/>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058" y="4372786"/>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562058" y="4620189"/>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62058" y="4850464"/>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562058" y="5097867"/>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562058" y="5345270"/>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62058" y="5592673"/>
            <a:ext cx="156055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643072" y="3711930"/>
            <a:ext cx="1074140" cy="369332"/>
          </a:xfrm>
          <a:prstGeom prst="rect">
            <a:avLst/>
          </a:prstGeom>
          <a:noFill/>
        </p:spPr>
        <p:txBody>
          <a:bodyPr wrap="none" rtlCol="0">
            <a:spAutoFit/>
          </a:bodyPr>
          <a:lstStyle/>
          <a:p>
            <a:r>
              <a:rPr lang="en-US" dirty="0" smtClean="0">
                <a:latin typeface="Arial" charset="0"/>
                <a:ea typeface="Arial" charset="0"/>
                <a:cs typeface="Arial" charset="0"/>
              </a:rPr>
              <a:t>Your List</a:t>
            </a:r>
            <a:endParaRPr lang="en-US" dirty="0">
              <a:latin typeface="Arial" charset="0"/>
              <a:ea typeface="Arial" charset="0"/>
              <a:cs typeface="Arial" charset="0"/>
            </a:endParaRPr>
          </a:p>
        </p:txBody>
      </p:sp>
      <p:sp>
        <p:nvSpPr>
          <p:cNvPr id="34" name="TextBox 33"/>
          <p:cNvSpPr txBox="1"/>
          <p:nvPr/>
        </p:nvSpPr>
        <p:spPr>
          <a:xfrm>
            <a:off x="5775511" y="3711930"/>
            <a:ext cx="1133644" cy="369332"/>
          </a:xfrm>
          <a:prstGeom prst="rect">
            <a:avLst/>
          </a:prstGeom>
          <a:noFill/>
        </p:spPr>
        <p:txBody>
          <a:bodyPr wrap="none" rtlCol="0">
            <a:spAutoFit/>
          </a:bodyPr>
          <a:lstStyle/>
          <a:p>
            <a:r>
              <a:rPr lang="en-US" dirty="0" smtClean="0">
                <a:latin typeface="Arial" charset="0"/>
                <a:ea typeface="Arial" charset="0"/>
                <a:cs typeface="Arial" charset="0"/>
              </a:rPr>
              <a:t>Their List</a:t>
            </a:r>
            <a:endParaRPr lang="en-US" dirty="0">
              <a:latin typeface="Arial" charset="0"/>
              <a:ea typeface="Arial" charset="0"/>
              <a:cs typeface="Arial" charset="0"/>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263821">
            <a:off x="3226965" y="4226305"/>
            <a:ext cx="2044700" cy="1547857"/>
          </a:xfrm>
          <a:prstGeom prst="rect">
            <a:avLst/>
          </a:prstGeom>
        </p:spPr>
      </p:pic>
      <p:pic>
        <p:nvPicPr>
          <p:cNvPr id="36" name="Pictur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263821">
            <a:off x="3254667" y="4410971"/>
            <a:ext cx="2044700" cy="1547857"/>
          </a:xfrm>
          <a:prstGeom prst="rect">
            <a:avLst/>
          </a:prstGeom>
        </p:spPr>
      </p:pic>
    </p:spTree>
    <p:extLst>
      <p:ext uri="{BB962C8B-B14F-4D97-AF65-F5344CB8AC3E}">
        <p14:creationId xmlns:p14="http://schemas.microsoft.com/office/powerpoint/2010/main" val="49285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1"/>
            <a:ext cx="9144000" cy="878774"/>
          </a:xfrm>
        </p:spPr>
        <p:txBody>
          <a:bodyPr>
            <a:noAutofit/>
          </a:bodyPr>
          <a:lstStyle/>
          <a:p>
            <a:pPr algn="l"/>
            <a:r>
              <a:rPr lang="en-US" sz="3600" b="1" dirty="0" smtClean="0">
                <a:solidFill>
                  <a:srgbClr val="FFFFFF"/>
                </a:solidFill>
                <a:latin typeface="Arial"/>
                <a:cs typeface="Arial"/>
              </a:rPr>
              <a:t>Delegate: Communicating  Expectations</a:t>
            </a:r>
            <a:endParaRPr lang="en-US" sz="3600" b="1" dirty="0">
              <a:solidFill>
                <a:srgbClr val="FFFFFF"/>
              </a:solidFill>
              <a:latin typeface="Arial"/>
              <a:cs typeface="Arial"/>
            </a:endParaRPr>
          </a:p>
        </p:txBody>
      </p:sp>
      <p:sp>
        <p:nvSpPr>
          <p:cNvPr id="4" name="Content Placeholder 3"/>
          <p:cNvSpPr>
            <a:spLocks noGrp="1"/>
          </p:cNvSpPr>
          <p:nvPr>
            <p:ph idx="1"/>
          </p:nvPr>
        </p:nvSpPr>
        <p:spPr>
          <a:xfrm>
            <a:off x="457200" y="1435108"/>
            <a:ext cx="8229600" cy="824773"/>
          </a:xfrm>
        </p:spPr>
        <p:txBody>
          <a:bodyPr/>
          <a:lstStyle/>
          <a:p>
            <a:pPr marL="0" indent="0" algn="ctr">
              <a:buNone/>
            </a:pPr>
            <a:r>
              <a:rPr lang="en-US" sz="3400" dirty="0" smtClean="0">
                <a:latin typeface="Times New Roman"/>
                <a:cs typeface="Times New Roman"/>
              </a:rPr>
              <a:t>Strategy: Always Give the What and the Why</a:t>
            </a:r>
          </a:p>
        </p:txBody>
      </p:sp>
      <p:sp>
        <p:nvSpPr>
          <p:cNvPr id="2" name="Rectangle 1"/>
          <p:cNvSpPr/>
          <p:nvPr/>
        </p:nvSpPr>
        <p:spPr>
          <a:xfrm>
            <a:off x="599703" y="2259881"/>
            <a:ext cx="3621974" cy="1136462"/>
          </a:xfrm>
          <a:prstGeom prst="rect">
            <a:avLst/>
          </a:prstGeom>
          <a:solidFill>
            <a:schemeClr val="accent3">
              <a:lumMod val="20000"/>
              <a:lumOff val="8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99703" y="3640987"/>
            <a:ext cx="3621974" cy="1136463"/>
          </a:xfrm>
          <a:prstGeom prst="rect">
            <a:avLst/>
          </a:prstGeom>
          <a:solidFill>
            <a:schemeClr val="accent3">
              <a:lumMod val="20000"/>
              <a:lumOff val="8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99703" y="4998344"/>
            <a:ext cx="3621974" cy="1136463"/>
          </a:xfrm>
          <a:prstGeom prst="rect">
            <a:avLst/>
          </a:prstGeom>
          <a:solidFill>
            <a:schemeClr val="accent3">
              <a:lumMod val="20000"/>
              <a:lumOff val="8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46659" y="2585382"/>
            <a:ext cx="3575018" cy="461665"/>
          </a:xfrm>
          <a:prstGeom prst="rect">
            <a:avLst/>
          </a:prstGeom>
          <a:noFill/>
        </p:spPr>
        <p:txBody>
          <a:bodyPr wrap="none" rtlCol="0">
            <a:spAutoFit/>
          </a:bodyPr>
          <a:lstStyle/>
          <a:p>
            <a:r>
              <a:rPr lang="en-US" sz="2400" dirty="0" smtClean="0">
                <a:latin typeface="Arial" charset="0"/>
                <a:ea typeface="Arial" charset="0"/>
                <a:cs typeface="Arial" charset="0"/>
              </a:rPr>
              <a:t>Background and Context</a:t>
            </a:r>
            <a:endParaRPr lang="en-US" sz="2400" dirty="0">
              <a:latin typeface="Arial" charset="0"/>
              <a:ea typeface="Arial" charset="0"/>
              <a:cs typeface="Arial" charset="0"/>
            </a:endParaRPr>
          </a:p>
        </p:txBody>
      </p:sp>
      <p:sp>
        <p:nvSpPr>
          <p:cNvPr id="11" name="TextBox 10"/>
          <p:cNvSpPr txBox="1"/>
          <p:nvPr/>
        </p:nvSpPr>
        <p:spPr>
          <a:xfrm>
            <a:off x="646931" y="3966488"/>
            <a:ext cx="3497368" cy="461665"/>
          </a:xfrm>
          <a:prstGeom prst="rect">
            <a:avLst/>
          </a:prstGeom>
          <a:noFill/>
        </p:spPr>
        <p:txBody>
          <a:bodyPr wrap="none" rtlCol="0">
            <a:spAutoFit/>
          </a:bodyPr>
          <a:lstStyle/>
          <a:p>
            <a:r>
              <a:rPr lang="en-US" sz="2400" dirty="0" smtClean="0">
                <a:latin typeface="Arial" charset="0"/>
                <a:ea typeface="Arial" charset="0"/>
                <a:cs typeface="Arial" charset="0"/>
              </a:rPr>
              <a:t>Scope of Work and Why</a:t>
            </a:r>
            <a:endParaRPr lang="en-US" sz="2400" dirty="0">
              <a:latin typeface="Arial" charset="0"/>
              <a:ea typeface="Arial" charset="0"/>
              <a:cs typeface="Arial" charset="0"/>
            </a:endParaRPr>
          </a:p>
        </p:txBody>
      </p:sp>
      <p:sp>
        <p:nvSpPr>
          <p:cNvPr id="12" name="TextBox 11"/>
          <p:cNvSpPr txBox="1"/>
          <p:nvPr/>
        </p:nvSpPr>
        <p:spPr>
          <a:xfrm>
            <a:off x="1741372" y="5356123"/>
            <a:ext cx="1338636" cy="461665"/>
          </a:xfrm>
          <a:prstGeom prst="rect">
            <a:avLst/>
          </a:prstGeom>
          <a:noFill/>
        </p:spPr>
        <p:txBody>
          <a:bodyPr wrap="none" rtlCol="0">
            <a:spAutoFit/>
          </a:bodyPr>
          <a:lstStyle/>
          <a:p>
            <a:r>
              <a:rPr lang="en-US" sz="2400" dirty="0" smtClean="0">
                <a:latin typeface="Arial" charset="0"/>
                <a:ea typeface="Arial" charset="0"/>
                <a:cs typeface="Arial" charset="0"/>
              </a:rPr>
              <a:t>Timeline</a:t>
            </a:r>
            <a:endParaRPr lang="en-US" sz="2400" dirty="0">
              <a:latin typeface="Arial" charset="0"/>
              <a:ea typeface="Arial" charset="0"/>
              <a:cs typeface="Arial" charset="0"/>
            </a:endParaRPr>
          </a:p>
        </p:txBody>
      </p:sp>
      <p:sp>
        <p:nvSpPr>
          <p:cNvPr id="13" name="TextBox 12"/>
          <p:cNvSpPr txBox="1"/>
          <p:nvPr/>
        </p:nvSpPr>
        <p:spPr>
          <a:xfrm>
            <a:off x="2078861" y="3010834"/>
            <a:ext cx="633507" cy="1015663"/>
          </a:xfrm>
          <a:prstGeom prst="rect">
            <a:avLst/>
          </a:prstGeom>
          <a:noFill/>
        </p:spPr>
        <p:txBody>
          <a:bodyPr wrap="none" rtlCol="0">
            <a:spAutoFit/>
          </a:bodyPr>
          <a:lstStyle/>
          <a:p>
            <a:r>
              <a:rPr lang="en-US" sz="6000" dirty="0" smtClean="0">
                <a:latin typeface="Arial" charset="0"/>
                <a:ea typeface="Arial" charset="0"/>
                <a:cs typeface="Arial" charset="0"/>
              </a:rPr>
              <a:t>+</a:t>
            </a:r>
            <a:endParaRPr lang="en-US" sz="6000" dirty="0">
              <a:latin typeface="Arial" charset="0"/>
              <a:ea typeface="Arial" charset="0"/>
              <a:cs typeface="Arial" charset="0"/>
            </a:endParaRPr>
          </a:p>
        </p:txBody>
      </p:sp>
      <p:sp>
        <p:nvSpPr>
          <p:cNvPr id="15" name="TextBox 14"/>
          <p:cNvSpPr txBox="1"/>
          <p:nvPr/>
        </p:nvSpPr>
        <p:spPr>
          <a:xfrm>
            <a:off x="2078860" y="4380066"/>
            <a:ext cx="633507" cy="1015663"/>
          </a:xfrm>
          <a:prstGeom prst="rect">
            <a:avLst/>
          </a:prstGeom>
          <a:noFill/>
        </p:spPr>
        <p:txBody>
          <a:bodyPr wrap="none" rtlCol="0">
            <a:spAutoFit/>
          </a:bodyPr>
          <a:lstStyle/>
          <a:p>
            <a:r>
              <a:rPr lang="en-US" sz="6000" dirty="0" smtClean="0">
                <a:latin typeface="Arial" charset="0"/>
                <a:ea typeface="Arial" charset="0"/>
                <a:cs typeface="Arial" charset="0"/>
              </a:rPr>
              <a:t>+</a:t>
            </a:r>
            <a:endParaRPr lang="en-US" sz="6000" dirty="0">
              <a:latin typeface="Arial" charset="0"/>
              <a:ea typeface="Arial" charset="0"/>
              <a:cs typeface="Arial" charset="0"/>
            </a:endParaRPr>
          </a:p>
        </p:txBody>
      </p:sp>
      <p:sp>
        <p:nvSpPr>
          <p:cNvPr id="16" name="TextBox 15"/>
          <p:cNvSpPr txBox="1"/>
          <p:nvPr/>
        </p:nvSpPr>
        <p:spPr>
          <a:xfrm>
            <a:off x="4536366" y="3824497"/>
            <a:ext cx="514885" cy="769441"/>
          </a:xfrm>
          <a:prstGeom prst="rect">
            <a:avLst/>
          </a:prstGeom>
          <a:noFill/>
        </p:spPr>
        <p:txBody>
          <a:bodyPr wrap="none" rtlCol="0">
            <a:spAutoFit/>
          </a:bodyPr>
          <a:lstStyle/>
          <a:p>
            <a:r>
              <a:rPr lang="en-US" sz="4400" dirty="0" smtClean="0">
                <a:latin typeface="Arial" charset="0"/>
                <a:ea typeface="Arial" charset="0"/>
                <a:cs typeface="Arial" charset="0"/>
              </a:rPr>
              <a:t>=</a:t>
            </a:r>
            <a:endParaRPr lang="en-US" sz="4400" dirty="0">
              <a:latin typeface="Arial" charset="0"/>
              <a:ea typeface="Arial" charset="0"/>
              <a:cs typeface="Arial" charset="0"/>
            </a:endParaRPr>
          </a:p>
        </p:txBody>
      </p:sp>
      <p:sp>
        <p:nvSpPr>
          <p:cNvPr id="17" name="Rectangle 16"/>
          <p:cNvSpPr/>
          <p:nvPr/>
        </p:nvSpPr>
        <p:spPr>
          <a:xfrm>
            <a:off x="5510149" y="2259881"/>
            <a:ext cx="3163075" cy="1136462"/>
          </a:xfrm>
          <a:prstGeom prst="rect">
            <a:avLst/>
          </a:prstGeom>
          <a:solidFill>
            <a:schemeClr val="accent3">
              <a:lumMod val="40000"/>
              <a:lumOff val="6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510150" y="3652885"/>
            <a:ext cx="3176650" cy="1136462"/>
          </a:xfrm>
          <a:prstGeom prst="rect">
            <a:avLst/>
          </a:prstGeom>
          <a:solidFill>
            <a:schemeClr val="accent3">
              <a:lumMod val="40000"/>
              <a:lumOff val="6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510150" y="4996415"/>
            <a:ext cx="3192207" cy="1136462"/>
          </a:xfrm>
          <a:prstGeom prst="rect">
            <a:avLst/>
          </a:prstGeom>
          <a:solidFill>
            <a:schemeClr val="accent3">
              <a:lumMod val="40000"/>
              <a:lumOff val="6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5886207" y="2572108"/>
            <a:ext cx="2440092" cy="461665"/>
          </a:xfrm>
          <a:prstGeom prst="rect">
            <a:avLst/>
          </a:prstGeom>
          <a:noFill/>
        </p:spPr>
        <p:txBody>
          <a:bodyPr wrap="none" rtlCol="0">
            <a:spAutoFit/>
          </a:bodyPr>
          <a:lstStyle/>
          <a:p>
            <a:r>
              <a:rPr lang="en-US" sz="2400" dirty="0" smtClean="0">
                <a:latin typeface="Arial" charset="0"/>
                <a:ea typeface="Arial" charset="0"/>
                <a:cs typeface="Arial" charset="0"/>
              </a:rPr>
              <a:t>Better First Draft</a:t>
            </a:r>
            <a:endParaRPr lang="en-US" sz="2400" dirty="0">
              <a:latin typeface="Arial" charset="0"/>
              <a:ea typeface="Arial" charset="0"/>
              <a:cs typeface="Arial" charset="0"/>
            </a:endParaRPr>
          </a:p>
        </p:txBody>
      </p:sp>
      <p:sp>
        <p:nvSpPr>
          <p:cNvPr id="21" name="TextBox 20"/>
          <p:cNvSpPr txBox="1"/>
          <p:nvPr/>
        </p:nvSpPr>
        <p:spPr>
          <a:xfrm>
            <a:off x="5623456" y="3978384"/>
            <a:ext cx="3007555" cy="461665"/>
          </a:xfrm>
          <a:prstGeom prst="rect">
            <a:avLst/>
          </a:prstGeom>
          <a:noFill/>
        </p:spPr>
        <p:txBody>
          <a:bodyPr wrap="none" rtlCol="0">
            <a:spAutoFit/>
          </a:bodyPr>
          <a:lstStyle/>
          <a:p>
            <a:r>
              <a:rPr lang="en-US" sz="2400" dirty="0" smtClean="0">
                <a:latin typeface="Arial" charset="0"/>
                <a:ea typeface="Arial" charset="0"/>
                <a:cs typeface="Arial" charset="0"/>
              </a:rPr>
              <a:t>Less Back and Forth</a:t>
            </a:r>
            <a:endParaRPr lang="en-US" sz="2400" dirty="0">
              <a:latin typeface="Arial" charset="0"/>
              <a:ea typeface="Arial" charset="0"/>
              <a:cs typeface="Arial" charset="0"/>
            </a:endParaRPr>
          </a:p>
        </p:txBody>
      </p:sp>
      <p:sp>
        <p:nvSpPr>
          <p:cNvPr id="22" name="TextBox 21"/>
          <p:cNvSpPr txBox="1"/>
          <p:nvPr/>
        </p:nvSpPr>
        <p:spPr>
          <a:xfrm>
            <a:off x="5432746" y="5263789"/>
            <a:ext cx="3352201" cy="830997"/>
          </a:xfrm>
          <a:prstGeom prst="rect">
            <a:avLst/>
          </a:prstGeom>
          <a:noFill/>
        </p:spPr>
        <p:txBody>
          <a:bodyPr wrap="none" rtlCol="0">
            <a:spAutoFit/>
          </a:bodyPr>
          <a:lstStyle/>
          <a:p>
            <a:pPr algn="ctr"/>
            <a:r>
              <a:rPr lang="en-US" sz="2400" dirty="0" smtClean="0">
                <a:latin typeface="Arial" charset="0"/>
                <a:ea typeface="Arial" charset="0"/>
                <a:cs typeface="Arial" charset="0"/>
              </a:rPr>
              <a:t>Positive Reinforcement</a:t>
            </a:r>
          </a:p>
          <a:p>
            <a:pPr algn="ctr"/>
            <a:r>
              <a:rPr lang="en-US" sz="2400" dirty="0" smtClean="0">
                <a:latin typeface="Arial" charset="0"/>
                <a:ea typeface="Arial" charset="0"/>
                <a:cs typeface="Arial" charset="0"/>
              </a:rPr>
              <a:t>For Delegatee</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1881542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914400"/>
          </a:xfrm>
        </p:spPr>
        <p:txBody>
          <a:bodyPr/>
          <a:lstStyle/>
          <a:p>
            <a:pPr algn="l"/>
            <a:r>
              <a:rPr lang="en-US" altLang="en-US" sz="3600" b="1" dirty="0" smtClean="0">
                <a:solidFill>
                  <a:schemeClr val="bg1"/>
                </a:solidFill>
                <a:latin typeface="Arial" panose="020B0604020202020204" pitchFamily="34" charset="0"/>
                <a:cs typeface="Arial" panose="020B0604020202020204" pitchFamily="34" charset="0"/>
              </a:rPr>
              <a:t>Developing and Supporting Staff</a:t>
            </a:r>
            <a:endParaRPr lang="en-US" sz="5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219200"/>
            <a:ext cx="8915400" cy="4906963"/>
          </a:xfrm>
        </p:spPr>
        <p:txBody>
          <a:bodyPr/>
          <a:lstStyle/>
          <a:p>
            <a:pPr marL="0" indent="0">
              <a:buNone/>
            </a:pPr>
            <a:r>
              <a:rPr lang="en-US" dirty="0">
                <a:latin typeface="Times New Roman" panose="02020603050405020304" pitchFamily="18" charset="0"/>
                <a:cs typeface="Times New Roman" panose="02020603050405020304" pitchFamily="18" charset="0"/>
              </a:rPr>
              <a:t>Speaker</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Christi Granstaff, MSW</a:t>
            </a:r>
          </a:p>
          <a:p>
            <a:pPr marL="0" indent="0">
              <a:buNone/>
            </a:pPr>
            <a:r>
              <a:rPr lang="en-US" dirty="0" smtClean="0">
                <a:latin typeface="Times New Roman" panose="02020603050405020304" pitchFamily="18" charset="0"/>
                <a:cs typeface="Times New Roman" panose="02020603050405020304" pitchFamily="18" charset="0"/>
              </a:rPr>
              <a:t>Senior Facilitator, Integrated Work</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Learning Objective: </a:t>
            </a:r>
          </a:p>
          <a:p>
            <a:pPr marL="0" indent="0">
              <a:buNone/>
            </a:pPr>
            <a:r>
              <a:rPr lang="en-US" i="1" dirty="0"/>
              <a:t>Participants learn of 2-3 approaches, strategies, or resources that can assist them in creating organizational processes to develop staff and retain them through focused and meaningful development.</a:t>
            </a:r>
            <a:endParaRPr lang="en-US" dirty="0"/>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71ADBD60-5C0E-46C3-A50A-54BE10DCDA84}" type="slidenum">
              <a:rPr lang="en-US" smtClean="0"/>
              <a:pPr>
                <a:defRPr/>
              </a:pPr>
              <a:t>2</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371600"/>
            <a:ext cx="19050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7070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93785" y="0"/>
            <a:ext cx="8593015" cy="1302173"/>
          </a:xfrm>
        </p:spPr>
        <p:txBody>
          <a:bodyPr/>
          <a:lstStyle/>
          <a:p>
            <a:pPr algn="l"/>
            <a:r>
              <a:rPr lang="en-US" sz="3600" b="1" dirty="0" smtClean="0">
                <a:solidFill>
                  <a:srgbClr val="FFFFFF"/>
                </a:solidFill>
                <a:latin typeface="Arial"/>
                <a:cs typeface="Arial"/>
              </a:rPr>
              <a:t>Develop: Coach for Growth</a:t>
            </a:r>
            <a:endParaRPr lang="en-US" sz="3600" b="1" dirty="0">
              <a:solidFill>
                <a:srgbClr val="FFFFFF"/>
              </a:solidFill>
              <a:latin typeface="Arial"/>
              <a:cs typeface="Arial"/>
            </a:endParaRPr>
          </a:p>
        </p:txBody>
      </p:sp>
      <p:sp>
        <p:nvSpPr>
          <p:cNvPr id="4" name="Content Placeholder 3"/>
          <p:cNvSpPr>
            <a:spLocks noGrp="1"/>
          </p:cNvSpPr>
          <p:nvPr>
            <p:ph idx="1"/>
          </p:nvPr>
        </p:nvSpPr>
        <p:spPr>
          <a:xfrm>
            <a:off x="457200" y="1435108"/>
            <a:ext cx="8229600" cy="824773"/>
          </a:xfrm>
        </p:spPr>
        <p:txBody>
          <a:bodyPr/>
          <a:lstStyle/>
          <a:p>
            <a:pPr marL="0" indent="0" algn="ctr">
              <a:buNone/>
            </a:pPr>
            <a:r>
              <a:rPr lang="en-US" sz="3400" dirty="0" smtClean="0">
                <a:latin typeface="Times New Roman"/>
                <a:cs typeface="Times New Roman"/>
              </a:rPr>
              <a:t>Strategy: Coaching as a Manager</a:t>
            </a:r>
          </a:p>
        </p:txBody>
      </p:sp>
      <p:sp>
        <p:nvSpPr>
          <p:cNvPr id="14" name="Content Placeholder 3"/>
          <p:cNvSpPr txBox="1">
            <a:spLocks/>
          </p:cNvSpPr>
          <p:nvPr/>
        </p:nvSpPr>
        <p:spPr>
          <a:xfrm>
            <a:off x="253386" y="2259881"/>
            <a:ext cx="8686800" cy="359601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i="1" dirty="0" smtClean="0">
                <a:solidFill>
                  <a:srgbClr val="000000"/>
                </a:solidFill>
                <a:latin typeface="Times New Roman"/>
                <a:cs typeface="Times New Roman"/>
              </a:rPr>
              <a:t>Questions to ask yourself</a:t>
            </a:r>
            <a:r>
              <a:rPr lang="en-US" sz="3400" i="1" dirty="0" smtClean="0">
                <a:solidFill>
                  <a:srgbClr val="000000"/>
                </a:solidFill>
                <a:latin typeface="Times New Roman"/>
                <a:cs typeface="Times New Roman"/>
              </a:rPr>
              <a:t>: </a:t>
            </a:r>
          </a:p>
          <a:p>
            <a:r>
              <a:rPr lang="en-US" sz="2800" dirty="0" smtClean="0">
                <a:solidFill>
                  <a:srgbClr val="000000"/>
                </a:solidFill>
                <a:latin typeface="Times New Roman"/>
                <a:cs typeface="Times New Roman"/>
              </a:rPr>
              <a:t>How can I reframe this situation to encourage growth? </a:t>
            </a:r>
          </a:p>
          <a:p>
            <a:r>
              <a:rPr lang="en-US" sz="2800" dirty="0" smtClean="0">
                <a:solidFill>
                  <a:srgbClr val="000000"/>
                </a:solidFill>
                <a:latin typeface="Times New Roman"/>
                <a:cs typeface="Times New Roman"/>
              </a:rPr>
              <a:t>What questions can I ask staff or volunteers to illuminate their potential? </a:t>
            </a:r>
          </a:p>
          <a:p>
            <a:r>
              <a:rPr lang="en-US" sz="2800" dirty="0" smtClean="0">
                <a:solidFill>
                  <a:srgbClr val="000000"/>
                </a:solidFill>
                <a:latin typeface="Times New Roman"/>
                <a:cs typeface="Times New Roman"/>
              </a:rPr>
              <a:t>What internal barriers might they have about their work? </a:t>
            </a:r>
          </a:p>
          <a:p>
            <a:endParaRPr lang="en-US" dirty="0" smtClean="0">
              <a:solidFill>
                <a:srgbClr val="000000"/>
              </a:solidFill>
              <a:latin typeface="Times New Roman"/>
              <a:cs typeface="Times New Roman"/>
            </a:endParaRPr>
          </a:p>
        </p:txBody>
      </p:sp>
    </p:spTree>
    <p:extLst>
      <p:ext uri="{BB962C8B-B14F-4D97-AF65-F5344CB8AC3E}">
        <p14:creationId xmlns:p14="http://schemas.microsoft.com/office/powerpoint/2010/main" val="836707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8686800" cy="1302173"/>
          </a:xfrm>
        </p:spPr>
        <p:txBody>
          <a:bodyPr/>
          <a:lstStyle/>
          <a:p>
            <a:pPr algn="l"/>
            <a:r>
              <a:rPr lang="en-US" sz="3600" b="1" dirty="0" smtClean="0">
                <a:solidFill>
                  <a:srgbClr val="FFFFFF"/>
                </a:solidFill>
                <a:latin typeface="Arial"/>
                <a:cs typeface="Arial"/>
              </a:rPr>
              <a:t>Develop: Coach for Growth</a:t>
            </a:r>
            <a:endParaRPr lang="en-US" sz="3600" b="1" dirty="0">
              <a:solidFill>
                <a:srgbClr val="FFFFFF"/>
              </a:solidFill>
              <a:latin typeface="Arial"/>
              <a:cs typeface="Arial"/>
            </a:endParaRPr>
          </a:p>
        </p:txBody>
      </p:sp>
      <p:sp>
        <p:nvSpPr>
          <p:cNvPr id="4" name="Content Placeholder 3"/>
          <p:cNvSpPr>
            <a:spLocks noGrp="1"/>
          </p:cNvSpPr>
          <p:nvPr>
            <p:ph idx="1"/>
          </p:nvPr>
        </p:nvSpPr>
        <p:spPr>
          <a:xfrm>
            <a:off x="457200" y="1435108"/>
            <a:ext cx="8229600" cy="1171179"/>
          </a:xfrm>
        </p:spPr>
        <p:txBody>
          <a:bodyPr/>
          <a:lstStyle/>
          <a:p>
            <a:pPr marL="0" indent="0" algn="ctr">
              <a:buNone/>
            </a:pPr>
            <a:r>
              <a:rPr lang="en-US" sz="3400" dirty="0" smtClean="0">
                <a:latin typeface="Times New Roman"/>
                <a:cs typeface="Times New Roman"/>
              </a:rPr>
              <a:t>Strategy: Coaching as a Manager</a:t>
            </a:r>
          </a:p>
        </p:txBody>
      </p:sp>
      <p:sp>
        <p:nvSpPr>
          <p:cNvPr id="5" name="Content Placeholder 3"/>
          <p:cNvSpPr txBox="1">
            <a:spLocks/>
          </p:cNvSpPr>
          <p:nvPr/>
        </p:nvSpPr>
        <p:spPr>
          <a:xfrm>
            <a:off x="457200" y="2259881"/>
            <a:ext cx="8229600" cy="359601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i="1" dirty="0" smtClean="0">
                <a:latin typeface="Times New Roman"/>
                <a:cs typeface="Times New Roman"/>
              </a:rPr>
              <a:t>Questions to ask your staff: </a:t>
            </a:r>
          </a:p>
          <a:p>
            <a:r>
              <a:rPr lang="en-US" sz="2800" dirty="0" smtClean="0">
                <a:latin typeface="Times New Roman"/>
                <a:cs typeface="Times New Roman"/>
              </a:rPr>
              <a:t>What did you appreciate about working on this project? </a:t>
            </a:r>
          </a:p>
          <a:p>
            <a:r>
              <a:rPr lang="en-US" sz="2800" dirty="0" smtClean="0">
                <a:latin typeface="Times New Roman"/>
                <a:cs typeface="Times New Roman"/>
              </a:rPr>
              <a:t>What would you do differently next time? </a:t>
            </a:r>
          </a:p>
          <a:p>
            <a:r>
              <a:rPr lang="en-US" sz="2800" dirty="0" smtClean="0">
                <a:latin typeface="Times New Roman"/>
                <a:cs typeface="Times New Roman"/>
              </a:rPr>
              <a:t>How did you make the key decisions for this project? </a:t>
            </a:r>
          </a:p>
          <a:p>
            <a:endParaRPr lang="en-US" dirty="0" smtClean="0">
              <a:latin typeface="Times New Roman"/>
              <a:cs typeface="Times New Roman"/>
            </a:endParaRPr>
          </a:p>
        </p:txBody>
      </p:sp>
    </p:spTree>
    <p:extLst>
      <p:ext uri="{BB962C8B-B14F-4D97-AF65-F5344CB8AC3E}">
        <p14:creationId xmlns:p14="http://schemas.microsoft.com/office/powerpoint/2010/main" val="821426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2062"/>
            <a:ext cx="9061938" cy="1335576"/>
          </a:xfrm>
        </p:spPr>
        <p:txBody>
          <a:bodyPr/>
          <a:lstStyle/>
          <a:p>
            <a:r>
              <a:rPr lang="en-US" b="1" dirty="0" smtClean="0">
                <a:solidFill>
                  <a:schemeClr val="bg1"/>
                </a:solidFill>
              </a:rPr>
              <a:t>Design: Create Systems &amp; Structure</a:t>
            </a:r>
            <a:endParaRPr lang="en-US" b="1" dirty="0">
              <a:solidFill>
                <a:schemeClr val="bg1"/>
              </a:solidFill>
            </a:endParaRPr>
          </a:p>
        </p:txBody>
      </p:sp>
      <p:sp>
        <p:nvSpPr>
          <p:cNvPr id="6" name="Content Placeholder 3"/>
          <p:cNvSpPr txBox="1">
            <a:spLocks/>
          </p:cNvSpPr>
          <p:nvPr/>
        </p:nvSpPr>
        <p:spPr>
          <a:xfrm>
            <a:off x="457200" y="1435109"/>
            <a:ext cx="8229600" cy="120417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400" dirty="0" smtClean="0">
                <a:latin typeface="Times New Roman"/>
                <a:cs typeface="Times New Roman"/>
              </a:rPr>
              <a:t>Strategy: Structurally Reinforce Progress Towards Vision</a:t>
            </a:r>
          </a:p>
          <a:p>
            <a:pPr marL="0" indent="0">
              <a:buFont typeface="Arial" pitchFamily="34" charset="0"/>
              <a:buNone/>
            </a:pPr>
            <a:endParaRPr lang="en-US" sz="3400" dirty="0" smtClean="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601" y="2509600"/>
            <a:ext cx="3626425" cy="3626425"/>
          </a:xfrm>
          <a:prstGeom prst="rect">
            <a:avLst/>
          </a:prstGeom>
        </p:spPr>
      </p:pic>
      <p:sp>
        <p:nvSpPr>
          <p:cNvPr id="8" name="TextBox 7"/>
          <p:cNvSpPr txBox="1"/>
          <p:nvPr/>
        </p:nvSpPr>
        <p:spPr>
          <a:xfrm>
            <a:off x="5734934" y="4055166"/>
            <a:ext cx="3137397" cy="892552"/>
          </a:xfrm>
          <a:prstGeom prst="rect">
            <a:avLst/>
          </a:prstGeom>
          <a:noFill/>
        </p:spPr>
        <p:txBody>
          <a:bodyPr wrap="none" rtlCol="0">
            <a:spAutoFit/>
          </a:bodyPr>
          <a:lstStyle/>
          <a:p>
            <a:pPr algn="ctr"/>
            <a:r>
              <a:rPr lang="en-US" sz="2600" dirty="0" smtClean="0">
                <a:latin typeface="Arial" charset="0"/>
                <a:ea typeface="Arial" charset="0"/>
                <a:cs typeface="Arial" charset="0"/>
              </a:rPr>
              <a:t>Identify the existing </a:t>
            </a:r>
          </a:p>
          <a:p>
            <a:pPr algn="ctr"/>
            <a:r>
              <a:rPr lang="en-US" sz="2600" dirty="0">
                <a:latin typeface="Arial" charset="0"/>
                <a:ea typeface="Arial" charset="0"/>
                <a:cs typeface="Arial" charset="0"/>
              </a:rPr>
              <a:t>s</a:t>
            </a:r>
            <a:r>
              <a:rPr lang="en-US" sz="2600" dirty="0" smtClean="0">
                <a:latin typeface="Arial" charset="0"/>
                <a:ea typeface="Arial" charset="0"/>
                <a:cs typeface="Arial" charset="0"/>
              </a:rPr>
              <a:t>tructures </a:t>
            </a:r>
            <a:endParaRPr lang="en-US" sz="2600" dirty="0">
              <a:latin typeface="Arial" charset="0"/>
              <a:ea typeface="Arial" charset="0"/>
              <a:cs typeface="Arial" charset="0"/>
            </a:endParaRPr>
          </a:p>
        </p:txBody>
      </p:sp>
      <p:cxnSp>
        <p:nvCxnSpPr>
          <p:cNvPr id="12" name="Straight Arrow Connector 11"/>
          <p:cNvCxnSpPr>
            <a:stCxn id="8" idx="0"/>
          </p:cNvCxnSpPr>
          <p:nvPr/>
        </p:nvCxnSpPr>
        <p:spPr>
          <a:xfrm flipH="1" flipV="1">
            <a:off x="6692348" y="3432314"/>
            <a:ext cx="611285" cy="622852"/>
          </a:xfrm>
          <a:prstGeom prst="straightConnector1">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19189" y="5243473"/>
            <a:ext cx="3344185" cy="492443"/>
          </a:xfrm>
          <a:prstGeom prst="rect">
            <a:avLst/>
          </a:prstGeom>
          <a:noFill/>
        </p:spPr>
        <p:txBody>
          <a:bodyPr wrap="none" rtlCol="0">
            <a:spAutoFit/>
          </a:bodyPr>
          <a:lstStyle/>
          <a:p>
            <a:pPr algn="ctr"/>
            <a:r>
              <a:rPr lang="en-US" sz="2600" dirty="0" smtClean="0">
                <a:latin typeface="Arial" charset="0"/>
                <a:ea typeface="Arial" charset="0"/>
                <a:cs typeface="Arial" charset="0"/>
              </a:rPr>
              <a:t>Add on when needed</a:t>
            </a:r>
            <a:endParaRPr lang="en-US" sz="2600" dirty="0">
              <a:latin typeface="Arial" charset="0"/>
              <a:ea typeface="Arial" charset="0"/>
              <a:cs typeface="Arial" charset="0"/>
            </a:endParaRPr>
          </a:p>
        </p:txBody>
      </p:sp>
      <p:cxnSp>
        <p:nvCxnSpPr>
          <p:cNvPr id="15" name="Straight Arrow Connector 14"/>
          <p:cNvCxnSpPr/>
          <p:nvPr/>
        </p:nvCxnSpPr>
        <p:spPr>
          <a:xfrm flipV="1">
            <a:off x="1661193" y="4651513"/>
            <a:ext cx="763955" cy="722105"/>
          </a:xfrm>
          <a:prstGeom prst="straightConnector1">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90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Consider…</a:t>
            </a:r>
            <a:endParaRPr lang="en-US" dirty="0"/>
          </a:p>
        </p:txBody>
      </p:sp>
      <p:sp>
        <p:nvSpPr>
          <p:cNvPr id="3" name="Content Placeholder 2"/>
          <p:cNvSpPr>
            <a:spLocks noGrp="1"/>
          </p:cNvSpPr>
          <p:nvPr>
            <p:ph idx="1"/>
          </p:nvPr>
        </p:nvSpPr>
        <p:spPr/>
        <p:txBody>
          <a:bodyPr/>
          <a:lstStyle/>
          <a:p>
            <a:pPr marL="0" indent="0" algn="ctr">
              <a:buNone/>
            </a:pPr>
            <a:r>
              <a:rPr lang="en-US" sz="4000" dirty="0" smtClean="0"/>
              <a:t>What kinds of skills or abilities do staff and volunteers build through their work at your organization?</a:t>
            </a:r>
          </a:p>
          <a:p>
            <a:pPr marL="0" indent="0" algn="ctr">
              <a:buNone/>
            </a:pPr>
            <a:endParaRPr lang="en-US" sz="4000" dirty="0"/>
          </a:p>
          <a:p>
            <a:pPr marL="0" indent="0" algn="ctr">
              <a:buNone/>
            </a:pPr>
            <a:r>
              <a:rPr lang="en-US" sz="4000" dirty="0" smtClean="0"/>
              <a:t>In what ways do you leverage work experiences as learning opportunities?</a:t>
            </a:r>
          </a:p>
          <a:p>
            <a:pPr marL="0" indent="0" algn="ctr">
              <a:buNone/>
            </a:pPr>
            <a:endParaRPr lang="en-US" sz="4000" dirty="0"/>
          </a:p>
        </p:txBody>
      </p:sp>
    </p:spTree>
    <p:extLst>
      <p:ext uri="{BB962C8B-B14F-4D97-AF65-F5344CB8AC3E}">
        <p14:creationId xmlns:p14="http://schemas.microsoft.com/office/powerpoint/2010/main" val="207418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3354"/>
            <a:ext cx="8987291" cy="5017477"/>
          </a:xfrm>
        </p:spPr>
        <p:txBody>
          <a:bodyPr/>
          <a:lstStyle/>
          <a:p>
            <a:r>
              <a:rPr lang="en-US" dirty="0" smtClean="0">
                <a:latin typeface="Times New Roman" charset="0"/>
                <a:ea typeface="Times New Roman" charset="0"/>
                <a:cs typeface="Times New Roman" charset="0"/>
              </a:rPr>
              <a:t>Leaders set the tone for culture of an organization, using their own behavior as a model. </a:t>
            </a:r>
          </a:p>
          <a:p>
            <a:r>
              <a:rPr lang="en-US" dirty="0">
                <a:latin typeface="Times New Roman" charset="0"/>
                <a:ea typeface="Times New Roman" charset="0"/>
                <a:cs typeface="Times New Roman" charset="0"/>
              </a:rPr>
              <a:t>Engage your staff in ways that create lasting connection </a:t>
            </a:r>
            <a:r>
              <a:rPr lang="en-US" dirty="0" smtClean="0">
                <a:latin typeface="Times New Roman" charset="0"/>
                <a:ea typeface="Times New Roman" charset="0"/>
                <a:cs typeface="Times New Roman" charset="0"/>
              </a:rPr>
              <a:t>through learning, belonging, &amp; meaning</a:t>
            </a:r>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4D Model® is</a:t>
            </a:r>
          </a:p>
          <a:p>
            <a:pPr lvl="1"/>
            <a:r>
              <a:rPr lang="en-US" dirty="0" smtClean="0">
                <a:latin typeface="Times New Roman" charset="0"/>
                <a:ea typeface="Times New Roman" charset="0"/>
                <a:cs typeface="Times New Roman" charset="0"/>
              </a:rPr>
              <a:t> a framework for creating a culture to attract and retain staff for the long term.</a:t>
            </a:r>
          </a:p>
          <a:p>
            <a:pPr lvl="1"/>
            <a:r>
              <a:rPr lang="en-US" dirty="0" smtClean="0">
                <a:latin typeface="Times New Roman" charset="0"/>
                <a:ea typeface="Times New Roman" charset="0"/>
                <a:cs typeface="Times New Roman" charset="0"/>
              </a:rPr>
              <a:t>helps break down the dimensions of leadership into tangible pieces, making it easy for you to see measurable progress.  </a:t>
            </a:r>
          </a:p>
          <a:p>
            <a:endParaRPr lang="en-US" dirty="0" smtClean="0">
              <a:latin typeface="Times New Roman" charset="0"/>
              <a:ea typeface="Times New Roman" charset="0"/>
              <a:cs typeface="Times New Roman" charset="0"/>
            </a:endParaRPr>
          </a:p>
        </p:txBody>
      </p:sp>
      <p:sp>
        <p:nvSpPr>
          <p:cNvPr id="4" name="Title 1"/>
          <p:cNvSpPr txBox="1">
            <a:spLocks/>
          </p:cNvSpPr>
          <p:nvPr/>
        </p:nvSpPr>
        <p:spPr>
          <a:xfrm>
            <a:off x="457200" y="48636"/>
            <a:ext cx="8530092"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rgbClr val="FFFFFF"/>
                </a:solidFill>
                <a:latin typeface="Arial"/>
                <a:cs typeface="Arial"/>
              </a:rPr>
              <a:t>Takeaways</a:t>
            </a:r>
            <a:endParaRPr lang="en-US" b="1" dirty="0">
              <a:solidFill>
                <a:srgbClr val="FFFFFF"/>
              </a:solidFill>
              <a:latin typeface="Arial"/>
              <a:cs typeface="Arial"/>
            </a:endParaRPr>
          </a:p>
        </p:txBody>
      </p:sp>
    </p:spTree>
    <p:extLst>
      <p:ext uri="{BB962C8B-B14F-4D97-AF65-F5344CB8AC3E}">
        <p14:creationId xmlns:p14="http://schemas.microsoft.com/office/powerpoint/2010/main" val="1262077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2062"/>
            <a:ext cx="8610600" cy="1335576"/>
          </a:xfrm>
        </p:spPr>
        <p:txBody>
          <a:bodyPr/>
          <a:lstStyle/>
          <a:p>
            <a:pPr algn="l"/>
            <a:r>
              <a:rPr lang="en-US" altLang="en-US" sz="3600" b="1" dirty="0">
                <a:solidFill>
                  <a:schemeClr val="bg1"/>
                </a:solidFill>
                <a:latin typeface="Arial" panose="020B0604020202020204" pitchFamily="34" charset="0"/>
                <a:cs typeface="Arial" panose="020B0604020202020204" pitchFamily="34" charset="0"/>
              </a:rPr>
              <a:t>Developing and Supporting </a:t>
            </a:r>
            <a:r>
              <a:rPr lang="en-US" altLang="en-US" sz="3600" b="1" dirty="0" smtClean="0">
                <a:solidFill>
                  <a:schemeClr val="bg1"/>
                </a:solidFill>
                <a:latin typeface="Arial" panose="020B0604020202020204" pitchFamily="34" charset="0"/>
                <a:cs typeface="Arial" panose="020B0604020202020204" pitchFamily="34" charset="0"/>
              </a:rPr>
              <a:t>Staff</a:t>
            </a:r>
            <a:endParaRPr lang="en-US" sz="3600" dirty="0"/>
          </a:p>
        </p:txBody>
      </p:sp>
      <p:sp>
        <p:nvSpPr>
          <p:cNvPr id="3" name="Content Placeholder 2"/>
          <p:cNvSpPr>
            <a:spLocks noGrp="1"/>
          </p:cNvSpPr>
          <p:nvPr>
            <p:ph idx="1"/>
          </p:nvPr>
        </p:nvSpPr>
        <p:spPr>
          <a:xfrm>
            <a:off x="76200" y="1143000"/>
            <a:ext cx="8610600" cy="4983163"/>
          </a:xfrm>
        </p:spPr>
        <p:txBody>
          <a:bodyPr/>
          <a:lstStyle/>
          <a:p>
            <a:r>
              <a:rPr lang="en-US" dirty="0" smtClean="0"/>
              <a:t>My organization supports and develops staff by…</a:t>
            </a:r>
          </a:p>
          <a:p>
            <a:pPr lvl="1"/>
            <a:r>
              <a:rPr lang="en-US" sz="2400" dirty="0" smtClean="0"/>
              <a:t>Having leaders and experienced staff demonstrate knowledge</a:t>
            </a:r>
          </a:p>
          <a:p>
            <a:pPr lvl="1"/>
            <a:r>
              <a:rPr lang="en-US" sz="2400" dirty="0" smtClean="0"/>
              <a:t>Designating a champion to lead and provide mentorship</a:t>
            </a:r>
          </a:p>
          <a:p>
            <a:pPr lvl="1"/>
            <a:r>
              <a:rPr lang="en-US" sz="2400" dirty="0" smtClean="0"/>
              <a:t>Offering formal content training</a:t>
            </a:r>
          </a:p>
          <a:p>
            <a:pPr lvl="1"/>
            <a:r>
              <a:rPr lang="en-US" sz="2400" dirty="0" smtClean="0"/>
              <a:t>Proactively learning about staff challenges, showing empathy, and offering suggestions to address them</a:t>
            </a:r>
          </a:p>
          <a:p>
            <a:pPr lvl="1"/>
            <a:r>
              <a:rPr lang="en-US" sz="2400" dirty="0" smtClean="0"/>
              <a:t>Focusing on the mission and vision of the overall work</a:t>
            </a:r>
          </a:p>
          <a:p>
            <a:pPr lvl="1"/>
            <a:r>
              <a:rPr lang="en-US" sz="2400" dirty="0" smtClean="0"/>
              <a:t>Offering incentives</a:t>
            </a:r>
          </a:p>
          <a:p>
            <a:pPr lvl="1"/>
            <a:r>
              <a:rPr lang="en-US" sz="2400" dirty="0" smtClean="0"/>
              <a:t>Eliciting feedback and suggested improvements and finding ways to incorporate when possible</a:t>
            </a:r>
          </a:p>
          <a:p>
            <a:pPr lvl="1"/>
            <a:r>
              <a:rPr lang="en-US" sz="2400" dirty="0" smtClean="0"/>
              <a:t>Creating opportunities for staff to get to know one another personally</a:t>
            </a:r>
          </a:p>
          <a:p>
            <a:pPr lvl="1"/>
            <a:endParaRPr lang="en-US" sz="2400" dirty="0" smtClean="0"/>
          </a:p>
          <a:p>
            <a:endParaRPr lang="en-US" dirty="0"/>
          </a:p>
        </p:txBody>
      </p:sp>
      <p:sp>
        <p:nvSpPr>
          <p:cNvPr id="4" name="Slide Number Placeholder 3"/>
          <p:cNvSpPr>
            <a:spLocks noGrp="1"/>
          </p:cNvSpPr>
          <p:nvPr>
            <p:ph type="sldNum" sz="quarter" idx="12"/>
          </p:nvPr>
        </p:nvSpPr>
        <p:spPr/>
        <p:txBody>
          <a:bodyPr/>
          <a:lstStyle/>
          <a:p>
            <a:pPr eaLnBrk="1" hangingPunct="1">
              <a:defRPr/>
            </a:pPr>
            <a:fld id="{71ADBD60-5C0E-46C3-A50A-54BE10DCDA84}" type="slidenum">
              <a:rPr lang="en-US" smtClean="0"/>
              <a:pPr eaLnBrk="1" hangingPunct="1">
                <a:defRPr/>
              </a:pPr>
              <a:t>3</a:t>
            </a:fld>
            <a:endParaRPr lang="en-US" dirty="0"/>
          </a:p>
        </p:txBody>
      </p:sp>
    </p:spTree>
    <p:extLst>
      <p:ext uri="{BB962C8B-B14F-4D97-AF65-F5344CB8AC3E}">
        <p14:creationId xmlns:p14="http://schemas.microsoft.com/office/powerpoint/2010/main" val="3690652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8954"/>
            <a:ext cx="8458200" cy="983883"/>
          </a:xfrm>
        </p:spPr>
        <p:txBody>
          <a:bodyPr/>
          <a:lstStyle/>
          <a:p>
            <a:pPr algn="l"/>
            <a:r>
              <a:rPr lang="en-US" sz="3600" dirty="0" smtClean="0"/>
              <a:t>What is Important?</a:t>
            </a:r>
            <a:endParaRPr lang="en-US" sz="3600" dirty="0"/>
          </a:p>
        </p:txBody>
      </p:sp>
      <p:sp>
        <p:nvSpPr>
          <p:cNvPr id="4" name="TextBox 3"/>
          <p:cNvSpPr txBox="1"/>
          <p:nvPr/>
        </p:nvSpPr>
        <p:spPr>
          <a:xfrm>
            <a:off x="3886200" y="2027237"/>
            <a:ext cx="48006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solidFill>
                  <a:prstClr val="black"/>
                </a:solidFill>
                <a:latin typeface="Arial" charset="0"/>
              </a:rPr>
              <a:t>Receiving Mentorship, skills, experience</a:t>
            </a:r>
            <a:endParaRPr lang="en-US" sz="2000" dirty="0">
              <a:solidFill>
                <a:prstClr val="black"/>
              </a:solidFill>
              <a:latin typeface="Arial" charset="0"/>
            </a:endParaRPr>
          </a:p>
        </p:txBody>
      </p:sp>
      <p:sp>
        <p:nvSpPr>
          <p:cNvPr id="5" name="TextBox 4"/>
          <p:cNvSpPr txBox="1"/>
          <p:nvPr/>
        </p:nvSpPr>
        <p:spPr>
          <a:xfrm>
            <a:off x="3886200" y="3246437"/>
            <a:ext cx="51054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solidFill>
                  <a:prstClr val="black"/>
                </a:solidFill>
                <a:latin typeface="Arial" charset="0"/>
              </a:rPr>
              <a:t>Community, friends, relationship, social ties </a:t>
            </a:r>
            <a:endParaRPr lang="en-US" sz="2000" dirty="0">
              <a:solidFill>
                <a:prstClr val="black"/>
              </a:solidFill>
              <a:latin typeface="Arial" charset="0"/>
            </a:endParaRPr>
          </a:p>
        </p:txBody>
      </p:sp>
      <p:sp>
        <p:nvSpPr>
          <p:cNvPr id="6" name="TextBox 5"/>
          <p:cNvSpPr txBox="1"/>
          <p:nvPr/>
        </p:nvSpPr>
        <p:spPr>
          <a:xfrm>
            <a:off x="3962400" y="4541837"/>
            <a:ext cx="51054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solidFill>
                  <a:prstClr val="black"/>
                </a:solidFill>
                <a:latin typeface="Arial" charset="0"/>
              </a:rPr>
              <a:t>Contribution, purpose, making a difference</a:t>
            </a:r>
            <a:endParaRPr lang="en-US" sz="2000" dirty="0">
              <a:solidFill>
                <a:prstClr val="black"/>
              </a:solidFill>
              <a:latin typeface="Arial" charset="0"/>
            </a:endParaRPr>
          </a:p>
        </p:txBody>
      </p:sp>
      <p:sp>
        <p:nvSpPr>
          <p:cNvPr id="7" name="Content Placeholder 2"/>
          <p:cNvSpPr txBox="1">
            <a:spLocks/>
          </p:cNvSpPr>
          <p:nvPr/>
        </p:nvSpPr>
        <p:spPr>
          <a:xfrm>
            <a:off x="304800" y="1417637"/>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lnSpc>
                <a:spcPct val="150000"/>
              </a:lnSpc>
              <a:spcAft>
                <a:spcPct val="0"/>
              </a:spcAft>
              <a:buFont typeface="Wingdings" charset="2"/>
              <a:buChar char="ü"/>
            </a:pPr>
            <a:r>
              <a:rPr lang="en-US" sz="4800" b="1" dirty="0" smtClean="0">
                <a:solidFill>
                  <a:prstClr val="black"/>
                </a:solidFill>
              </a:rPr>
              <a:t>  Learning</a:t>
            </a:r>
          </a:p>
          <a:p>
            <a:pPr fontAlgn="base">
              <a:lnSpc>
                <a:spcPct val="150000"/>
              </a:lnSpc>
              <a:spcAft>
                <a:spcPct val="0"/>
              </a:spcAft>
              <a:buFont typeface="Wingdings" charset="2"/>
              <a:buChar char="ü"/>
            </a:pPr>
            <a:r>
              <a:rPr lang="en-US" sz="4800" b="1" dirty="0" smtClean="0">
                <a:solidFill>
                  <a:prstClr val="black"/>
                </a:solidFill>
              </a:rPr>
              <a:t>  Belonging</a:t>
            </a:r>
          </a:p>
          <a:p>
            <a:pPr fontAlgn="base">
              <a:lnSpc>
                <a:spcPct val="150000"/>
              </a:lnSpc>
              <a:spcAft>
                <a:spcPct val="0"/>
              </a:spcAft>
              <a:buFont typeface="Wingdings" charset="2"/>
              <a:buChar char="ü"/>
            </a:pPr>
            <a:r>
              <a:rPr lang="en-US" sz="4800" b="1" dirty="0" smtClean="0">
                <a:solidFill>
                  <a:prstClr val="black"/>
                </a:solidFill>
              </a:rPr>
              <a:t>  Meaning</a:t>
            </a:r>
            <a:endParaRPr lang="en-US" sz="4800" b="1" dirty="0">
              <a:solidFill>
                <a:prstClr val="black"/>
              </a:solidFill>
            </a:endParaRPr>
          </a:p>
        </p:txBody>
      </p:sp>
    </p:spTree>
    <p:extLst>
      <p:ext uri="{BB962C8B-B14F-4D97-AF65-F5344CB8AC3E}">
        <p14:creationId xmlns:p14="http://schemas.microsoft.com/office/powerpoint/2010/main" val="233314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ppt_y</p:attrName>
                                        </p:attrNameLst>
                                      </p:cBhvr>
                                      <p:tavLst>
                                        <p:tav tm="0">
                                          <p:val>
                                            <p:strVal val="#ppt_y+#ppt_h*1.125000"/>
                                          </p:val>
                                        </p:tav>
                                        <p:tav tm="100000">
                                          <p:val>
                                            <p:strVal val="#ppt_y"/>
                                          </p:val>
                                        </p:tav>
                                      </p:tavLst>
                                    </p:anim>
                                    <p:animEffect transition="in" filter="wipe(up)">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p:tgtEl>
                                          <p:spTgt spid="5"/>
                                        </p:tgtEl>
                                        <p:attrNameLst>
                                          <p:attrName>ppt_y</p:attrName>
                                        </p:attrNameLst>
                                      </p:cBhvr>
                                      <p:tavLst>
                                        <p:tav tm="0">
                                          <p:val>
                                            <p:strVal val="#ppt_y+#ppt_h*1.125000"/>
                                          </p:val>
                                        </p:tav>
                                        <p:tav tm="100000">
                                          <p:val>
                                            <p:strVal val="#ppt_y"/>
                                          </p:val>
                                        </p:tav>
                                      </p:tavLst>
                                    </p:anim>
                                    <p:animEffect transition="in" filter="wipe(up)">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p:tgtEl>
                                          <p:spTgt spid="6"/>
                                        </p:tgtEl>
                                        <p:attrNameLst>
                                          <p:attrName>ppt_y</p:attrName>
                                        </p:attrNameLst>
                                      </p:cBhvr>
                                      <p:tavLst>
                                        <p:tav tm="0">
                                          <p:val>
                                            <p:strVal val="#ppt_y+#ppt_h*1.125000"/>
                                          </p:val>
                                        </p:tav>
                                        <p:tav tm="100000">
                                          <p:val>
                                            <p:strVal val="#ppt_y"/>
                                          </p:val>
                                        </p:tav>
                                      </p:tavLst>
                                    </p:anim>
                                    <p:animEffect transition="in" filter="wipe(up)">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Increase Learning</a:t>
            </a:r>
            <a:endParaRPr lang="en-US" sz="3600" dirty="0"/>
          </a:p>
        </p:txBody>
      </p:sp>
      <p:sp>
        <p:nvSpPr>
          <p:cNvPr id="3" name="Content Placeholder 2"/>
          <p:cNvSpPr>
            <a:spLocks noGrp="1"/>
          </p:cNvSpPr>
          <p:nvPr>
            <p:ph idx="1"/>
          </p:nvPr>
        </p:nvSpPr>
        <p:spPr>
          <a:xfrm>
            <a:off x="457200" y="1143000"/>
            <a:ext cx="8229600" cy="4495800"/>
          </a:xfrm>
        </p:spPr>
        <p:txBody>
          <a:bodyPr/>
          <a:lstStyle/>
          <a:p>
            <a:pPr>
              <a:lnSpc>
                <a:spcPct val="130000"/>
              </a:lnSpc>
              <a:buFont typeface="Wingdings" charset="2"/>
              <a:buChar char="ü"/>
            </a:pPr>
            <a:r>
              <a:rPr lang="en-US" dirty="0" smtClean="0"/>
              <a:t>  Culture of development </a:t>
            </a:r>
            <a:endParaRPr lang="en-US" i="1" dirty="0" smtClean="0"/>
          </a:p>
          <a:p>
            <a:pPr>
              <a:lnSpc>
                <a:spcPct val="130000"/>
              </a:lnSpc>
              <a:buFont typeface="Wingdings" charset="2"/>
              <a:buChar char="ü"/>
            </a:pPr>
            <a:r>
              <a:rPr lang="en-US" dirty="0" smtClean="0"/>
              <a:t>  Direct conversations</a:t>
            </a:r>
          </a:p>
          <a:p>
            <a:pPr>
              <a:lnSpc>
                <a:spcPct val="130000"/>
              </a:lnSpc>
              <a:buFont typeface="Wingdings" charset="2"/>
              <a:buChar char="ü"/>
            </a:pPr>
            <a:r>
              <a:rPr lang="en-US" dirty="0" smtClean="0"/>
              <a:t>  Stepping back so others can step forward</a:t>
            </a:r>
          </a:p>
          <a:p>
            <a:pPr>
              <a:lnSpc>
                <a:spcPct val="130000"/>
              </a:lnSpc>
              <a:buFont typeface="Wingdings" charset="2"/>
              <a:buChar char="ü"/>
            </a:pPr>
            <a:r>
              <a:rPr lang="en-US" dirty="0" smtClean="0"/>
              <a:t>  Data discussions</a:t>
            </a:r>
          </a:p>
          <a:p>
            <a:pPr>
              <a:lnSpc>
                <a:spcPct val="130000"/>
              </a:lnSpc>
              <a:buFont typeface="Wingdings" charset="2"/>
              <a:buChar char="ü"/>
            </a:pPr>
            <a:r>
              <a:rPr lang="en-US" dirty="0" smtClean="0"/>
              <a:t>  Norms and criteria for decisions</a:t>
            </a:r>
          </a:p>
          <a:p>
            <a:pPr>
              <a:lnSpc>
                <a:spcPct val="130000"/>
              </a:lnSpc>
              <a:buFont typeface="Wingdings" charset="2"/>
              <a:buChar char="ü"/>
            </a:pPr>
            <a:r>
              <a:rPr lang="en-US" dirty="0" smtClean="0">
                <a:cs typeface="Arial" panose="020B0604020202020204" pitchFamily="34" charset="0"/>
              </a:rPr>
              <a:t>  Assign </a:t>
            </a:r>
            <a:r>
              <a:rPr lang="en-US" dirty="0">
                <a:cs typeface="Arial" panose="020B0604020202020204" pitchFamily="34" charset="0"/>
              </a:rPr>
              <a:t>n</a:t>
            </a:r>
            <a:r>
              <a:rPr lang="en-US" dirty="0" smtClean="0">
                <a:cs typeface="Arial" panose="020B0604020202020204" pitchFamily="34" charset="0"/>
              </a:rPr>
              <a:t>ew </a:t>
            </a:r>
            <a:r>
              <a:rPr lang="en-US" dirty="0">
                <a:cs typeface="Arial" panose="020B0604020202020204" pitchFamily="34" charset="0"/>
              </a:rPr>
              <a:t>r</a:t>
            </a:r>
            <a:r>
              <a:rPr lang="en-US" dirty="0" smtClean="0">
                <a:cs typeface="Arial" panose="020B0604020202020204" pitchFamily="34" charset="0"/>
              </a:rPr>
              <a:t>oles </a:t>
            </a:r>
            <a:r>
              <a:rPr lang="en-US" dirty="0">
                <a:cs typeface="Arial" panose="020B0604020202020204" pitchFamily="34" charset="0"/>
              </a:rPr>
              <a:t>to </a:t>
            </a:r>
            <a:r>
              <a:rPr lang="en-US" dirty="0" smtClean="0">
                <a:cs typeface="Arial" panose="020B0604020202020204" pitchFamily="34" charset="0"/>
              </a:rPr>
              <a:t>develop </a:t>
            </a:r>
            <a:r>
              <a:rPr lang="en-US" dirty="0">
                <a:cs typeface="Arial" panose="020B0604020202020204" pitchFamily="34" charset="0"/>
              </a:rPr>
              <a:t>s</a:t>
            </a:r>
            <a:r>
              <a:rPr lang="en-US" dirty="0" smtClean="0">
                <a:cs typeface="Arial" panose="020B0604020202020204" pitchFamily="34" charset="0"/>
              </a:rPr>
              <a:t>pecific skills</a:t>
            </a:r>
            <a:endParaRPr lang="en-US" dirty="0" smtClean="0"/>
          </a:p>
          <a:p>
            <a:pPr marL="571500" indent="-514350">
              <a:lnSpc>
                <a:spcPct val="130000"/>
              </a:lnSpc>
              <a:buFont typeface="+mj-lt"/>
              <a:buAutoNum type="arabicPeriod"/>
            </a:pPr>
            <a:endParaRPr lang="en-US" b="1" i="1" dirty="0" smtClean="0"/>
          </a:p>
        </p:txBody>
      </p:sp>
    </p:spTree>
    <p:extLst>
      <p:ext uri="{BB962C8B-B14F-4D97-AF65-F5344CB8AC3E}">
        <p14:creationId xmlns:p14="http://schemas.microsoft.com/office/powerpoint/2010/main" val="228117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152400"/>
            <a:ext cx="8546123" cy="1143000"/>
          </a:xfrm>
        </p:spPr>
        <p:txBody>
          <a:bodyPr/>
          <a:lstStyle/>
          <a:p>
            <a:pPr algn="l"/>
            <a:r>
              <a:rPr lang="en-US" sz="3600" dirty="0" smtClean="0">
                <a:solidFill>
                  <a:schemeClr val="bg1"/>
                </a:solidFill>
                <a:latin typeface="Arial" panose="020B0604020202020204" pitchFamily="34" charset="0"/>
                <a:cs typeface="Arial" panose="020B0604020202020204" pitchFamily="34" charset="0"/>
              </a:rPr>
              <a:t>Enhance a Sense of Belonging</a:t>
            </a:r>
            <a:endParaRPr lang="en-US" sz="36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219200"/>
            <a:ext cx="8305800" cy="5029200"/>
          </a:xfrm>
        </p:spPr>
        <p:txBody>
          <a:bodyPr/>
          <a:lstStyle/>
          <a:p>
            <a:pPr>
              <a:spcBef>
                <a:spcPts val="1000"/>
              </a:spcBef>
            </a:pPr>
            <a:r>
              <a:rPr lang="en-US" sz="2600" dirty="0" smtClean="0">
                <a:cs typeface="Arial" panose="020B0604020202020204" pitchFamily="34" charset="0"/>
              </a:rPr>
              <a:t>Doing tasks together makes the work easier and more fun</a:t>
            </a:r>
          </a:p>
          <a:p>
            <a:pPr>
              <a:spcBef>
                <a:spcPts val="1000"/>
              </a:spcBef>
            </a:pPr>
            <a:r>
              <a:rPr lang="en-US" sz="2600" dirty="0" smtClean="0">
                <a:cs typeface="Arial" panose="020B0604020202020204" pitchFamily="34" charset="0"/>
              </a:rPr>
              <a:t>Friendly competition can improve productivity/results</a:t>
            </a:r>
          </a:p>
          <a:p>
            <a:pPr>
              <a:spcBef>
                <a:spcPts val="1000"/>
              </a:spcBef>
            </a:pPr>
            <a:r>
              <a:rPr lang="en-US" sz="2600" dirty="0" smtClean="0"/>
              <a:t>Promote networking to maximize social connection and engagement.</a:t>
            </a:r>
          </a:p>
          <a:p>
            <a:pPr>
              <a:spcBef>
                <a:spcPts val="1000"/>
              </a:spcBef>
            </a:pPr>
            <a:r>
              <a:rPr lang="en-US" sz="2600" dirty="0">
                <a:cs typeface="Arial" panose="020B0604020202020204" pitchFamily="34" charset="0"/>
              </a:rPr>
              <a:t>Pair newer and more seasoned staff members in peer mentoring relationships (can be two-way!)</a:t>
            </a:r>
          </a:p>
          <a:p>
            <a:pPr>
              <a:spcBef>
                <a:spcPts val="1000"/>
              </a:spcBef>
            </a:pPr>
            <a:r>
              <a:rPr lang="en-US" sz="2600" dirty="0" smtClean="0">
                <a:cs typeface="Arial" panose="020B0604020202020204" pitchFamily="34" charset="0"/>
              </a:rPr>
              <a:t>Engaged peers will offer encouragement and support. </a:t>
            </a:r>
          </a:p>
          <a:p>
            <a:pPr>
              <a:spcBef>
                <a:spcPts val="1000"/>
              </a:spcBef>
            </a:pPr>
            <a:r>
              <a:rPr lang="en-US" sz="2600" dirty="0" smtClean="0">
                <a:cs typeface="Arial" panose="020B0604020202020204" pitchFamily="34" charset="0"/>
              </a:rPr>
              <a:t>Build </a:t>
            </a:r>
            <a:r>
              <a:rPr lang="en-US" sz="2600" dirty="0">
                <a:cs typeface="Arial" panose="020B0604020202020204" pitchFamily="34" charset="0"/>
              </a:rPr>
              <a:t>in time for discussion and dialogue about the community, issues, or experience.</a:t>
            </a:r>
          </a:p>
          <a:p>
            <a:pPr>
              <a:spcBef>
                <a:spcPts val="1000"/>
              </a:spcBef>
            </a:pPr>
            <a:endParaRPr lang="en-US" sz="2600" dirty="0">
              <a:cs typeface="Arial" panose="020B0604020202020204" pitchFamily="34" charset="0"/>
            </a:endParaRPr>
          </a:p>
          <a:p>
            <a:pPr>
              <a:spcBef>
                <a:spcPts val="1000"/>
              </a:spcBef>
            </a:pPr>
            <a:endParaRPr lang="en-US" sz="2600" dirty="0" smtClean="0">
              <a:cs typeface="Arial" panose="020B0604020202020204" pitchFamily="34" charset="0"/>
            </a:endParaRPr>
          </a:p>
          <a:p>
            <a:pPr>
              <a:spcBef>
                <a:spcPts val="1000"/>
              </a:spcBef>
            </a:pPr>
            <a:endParaRPr lang="en-US" sz="2600" dirty="0" smtClean="0">
              <a:cs typeface="Arial" panose="020B0604020202020204" pitchFamily="34" charset="0"/>
            </a:endParaRPr>
          </a:p>
          <a:p>
            <a:pPr>
              <a:spcBef>
                <a:spcPts val="1000"/>
              </a:spcBef>
            </a:pPr>
            <a:endParaRPr lang="en-US" sz="2600" dirty="0">
              <a:cs typeface="Arial" panose="020B0604020202020204" pitchFamily="34" charset="0"/>
            </a:endParaRPr>
          </a:p>
        </p:txBody>
      </p:sp>
    </p:spTree>
    <p:extLst>
      <p:ext uri="{BB962C8B-B14F-4D97-AF65-F5344CB8AC3E}">
        <p14:creationId xmlns:p14="http://schemas.microsoft.com/office/powerpoint/2010/main" val="2245709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sz="3600" dirty="0" smtClean="0">
                <a:solidFill>
                  <a:schemeClr val="bg1"/>
                </a:solidFill>
                <a:latin typeface="Arial" panose="020B0604020202020204" pitchFamily="34" charset="0"/>
                <a:cs typeface="Arial" panose="020B0604020202020204" pitchFamily="34" charset="0"/>
              </a:rPr>
              <a:t>Emphasize Meaning</a:t>
            </a:r>
            <a:endParaRPr lang="en-US" sz="36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984738"/>
            <a:ext cx="9050215" cy="5263662"/>
          </a:xfrm>
        </p:spPr>
        <p:txBody>
          <a:bodyPr/>
          <a:lstStyle/>
          <a:p>
            <a:pPr>
              <a:spcBef>
                <a:spcPts val="1000"/>
              </a:spcBef>
            </a:pPr>
            <a:r>
              <a:rPr lang="en-US" sz="2800" dirty="0"/>
              <a:t>Doing what is meaningful to us demonstrates and reinforces our most important </a:t>
            </a:r>
            <a:r>
              <a:rPr lang="en-US" sz="2800" dirty="0" smtClean="0"/>
              <a:t>values and creates </a:t>
            </a:r>
            <a:r>
              <a:rPr lang="en-US" sz="2800" dirty="0"/>
              <a:t>engagement and fulfillment; this is your competitive advantage for recruiting talent.</a:t>
            </a:r>
          </a:p>
          <a:p>
            <a:pPr>
              <a:spcBef>
                <a:spcPts val="1000"/>
              </a:spcBef>
            </a:pPr>
            <a:r>
              <a:rPr lang="en-US" sz="2800" dirty="0" smtClean="0">
                <a:solidFill>
                  <a:prstClr val="black"/>
                </a:solidFill>
              </a:rPr>
              <a:t>Highlight </a:t>
            </a:r>
            <a:r>
              <a:rPr lang="en-US" sz="2800" dirty="0">
                <a:solidFill>
                  <a:prstClr val="black"/>
                </a:solidFill>
              </a:rPr>
              <a:t>the significance or impact of each person’s role to the overall mission</a:t>
            </a:r>
          </a:p>
          <a:p>
            <a:pPr>
              <a:spcBef>
                <a:spcPts val="1000"/>
              </a:spcBef>
            </a:pPr>
            <a:r>
              <a:rPr lang="en-US" sz="2800" dirty="0" smtClean="0"/>
              <a:t>Focus on mission, cause</a:t>
            </a:r>
            <a:r>
              <a:rPr lang="en-US" sz="2800" dirty="0"/>
              <a:t>, purpose, and making a difference for people (rather than for the organization)</a:t>
            </a:r>
          </a:p>
          <a:p>
            <a:pPr>
              <a:spcBef>
                <a:spcPts val="1000"/>
              </a:spcBef>
            </a:pPr>
            <a:r>
              <a:rPr lang="en-US" sz="2800" dirty="0" smtClean="0"/>
              <a:t>Benefits of meaningful work extend </a:t>
            </a:r>
            <a:r>
              <a:rPr lang="en-US" sz="2800" dirty="0"/>
              <a:t>to personal lives</a:t>
            </a:r>
          </a:p>
          <a:p>
            <a:pPr>
              <a:spcBef>
                <a:spcPts val="1000"/>
              </a:spcBef>
            </a:pPr>
            <a:r>
              <a:rPr lang="en-US" sz="2800" dirty="0" smtClean="0"/>
              <a:t>Meaning helps reduce </a:t>
            </a:r>
            <a:r>
              <a:rPr lang="en-US" sz="2800" dirty="0"/>
              <a:t>burnout </a:t>
            </a:r>
            <a:endParaRPr lang="en-US" sz="2800" dirty="0" smtClean="0"/>
          </a:p>
          <a:p>
            <a:pPr>
              <a:spcBef>
                <a:spcPts val="1000"/>
              </a:spcBef>
            </a:pPr>
            <a:r>
              <a:rPr lang="en-US" sz="2800" i="1" dirty="0">
                <a:solidFill>
                  <a:prstClr val="black"/>
                </a:solidFill>
              </a:rPr>
              <a:t>What creates meaning for you at work?</a:t>
            </a:r>
          </a:p>
          <a:p>
            <a:pPr>
              <a:spcBef>
                <a:spcPts val="1000"/>
              </a:spcBef>
            </a:pPr>
            <a:endParaRPr lang="en-US" sz="2800" dirty="0" smtClean="0"/>
          </a:p>
        </p:txBody>
      </p:sp>
    </p:spTree>
    <p:extLst>
      <p:ext uri="{BB962C8B-B14F-4D97-AF65-F5344CB8AC3E}">
        <p14:creationId xmlns:p14="http://schemas.microsoft.com/office/powerpoint/2010/main" val="343099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51275"/>
            <a:ext cx="8305800" cy="4722210"/>
          </a:xfrm>
        </p:spPr>
        <p:txBody>
          <a:bodyPr/>
          <a:lstStyle/>
          <a:p>
            <a:pPr>
              <a:spcBef>
                <a:spcPts val="1968"/>
              </a:spcBef>
            </a:pPr>
            <a:r>
              <a:rPr lang="en-US" dirty="0" smtClean="0">
                <a:latin typeface="Times"/>
                <a:cs typeface="Times"/>
              </a:rPr>
              <a:t>Everyone can be a leader within their position</a:t>
            </a:r>
          </a:p>
          <a:p>
            <a:pPr>
              <a:spcBef>
                <a:spcPts val="1968"/>
              </a:spcBef>
            </a:pPr>
            <a:r>
              <a:rPr lang="en-US" dirty="0" smtClean="0">
                <a:latin typeface="Times"/>
                <a:cs typeface="Times"/>
              </a:rPr>
              <a:t>People vary in how and when they cultivate leadership qualities and behaviors</a:t>
            </a:r>
          </a:p>
          <a:p>
            <a:pPr>
              <a:spcBef>
                <a:spcPts val="1968"/>
              </a:spcBef>
            </a:pPr>
            <a:r>
              <a:rPr lang="en-US" dirty="0">
                <a:latin typeface="Times"/>
                <a:cs typeface="Times"/>
              </a:rPr>
              <a:t>Development can be haphazard and opportunistic</a:t>
            </a:r>
          </a:p>
          <a:p>
            <a:pPr>
              <a:spcBef>
                <a:spcPts val="1968"/>
              </a:spcBef>
            </a:pPr>
            <a:r>
              <a:rPr lang="en-US" dirty="0" smtClean="0">
                <a:latin typeface="Times"/>
                <a:cs typeface="Times"/>
              </a:rPr>
              <a:t>True and lasting development </a:t>
            </a:r>
            <a:r>
              <a:rPr lang="en-US" dirty="0">
                <a:latin typeface="Times"/>
                <a:cs typeface="Times"/>
              </a:rPr>
              <a:t>happens on the job, not </a:t>
            </a:r>
            <a:r>
              <a:rPr lang="en-US" dirty="0" smtClean="0">
                <a:latin typeface="Times"/>
                <a:cs typeface="Times"/>
              </a:rPr>
              <a:t>during training</a:t>
            </a:r>
            <a:endParaRPr lang="en-US" dirty="0">
              <a:latin typeface="Times"/>
              <a:cs typeface="Times"/>
            </a:endParaRPr>
          </a:p>
          <a:p>
            <a:pPr marL="0" indent="0">
              <a:buNone/>
            </a:pPr>
            <a:endParaRPr lang="en-US" dirty="0" smtClean="0">
              <a:latin typeface="Times"/>
              <a:cs typeface="Times"/>
            </a:endParaRPr>
          </a:p>
          <a:p>
            <a:endParaRPr lang="en-US" dirty="0">
              <a:latin typeface="Times"/>
              <a:cs typeface="Times"/>
            </a:endParaRPr>
          </a:p>
        </p:txBody>
      </p:sp>
      <p:sp>
        <p:nvSpPr>
          <p:cNvPr id="5" name="Title 1"/>
          <p:cNvSpPr>
            <a:spLocks noGrp="1"/>
          </p:cNvSpPr>
          <p:nvPr>
            <p:ph type="title"/>
          </p:nvPr>
        </p:nvSpPr>
        <p:spPr>
          <a:xfrm>
            <a:off x="152400" y="0"/>
            <a:ext cx="8780585" cy="1277732"/>
          </a:xfrm>
        </p:spPr>
        <p:txBody>
          <a:bodyPr/>
          <a:lstStyle/>
          <a:p>
            <a:pPr algn="l"/>
            <a:r>
              <a:rPr lang="en-US" sz="3600" b="1" dirty="0" smtClean="0">
                <a:solidFill>
                  <a:schemeClr val="bg1"/>
                </a:solidFill>
                <a:latin typeface="Arial"/>
                <a:cs typeface="Arial"/>
              </a:rPr>
              <a:t>Why </a:t>
            </a:r>
            <a:r>
              <a:rPr lang="en-US" sz="3600" b="1" dirty="0">
                <a:solidFill>
                  <a:schemeClr val="bg1"/>
                </a:solidFill>
                <a:latin typeface="Arial"/>
                <a:cs typeface="Arial"/>
              </a:rPr>
              <a:t>H</a:t>
            </a:r>
            <a:r>
              <a:rPr lang="en-US" sz="3600" b="1" dirty="0" smtClean="0">
                <a:solidFill>
                  <a:schemeClr val="bg1"/>
                </a:solidFill>
                <a:latin typeface="Arial"/>
                <a:cs typeface="Arial"/>
              </a:rPr>
              <a:t>ave a Development </a:t>
            </a:r>
            <a:r>
              <a:rPr lang="en-US" sz="3600" b="1" dirty="0">
                <a:solidFill>
                  <a:schemeClr val="bg1"/>
                </a:solidFill>
                <a:latin typeface="Arial"/>
                <a:cs typeface="Arial"/>
              </a:rPr>
              <a:t>M</a:t>
            </a:r>
            <a:r>
              <a:rPr lang="en-US" sz="3600" b="1" dirty="0" smtClean="0">
                <a:solidFill>
                  <a:schemeClr val="bg1"/>
                </a:solidFill>
                <a:latin typeface="Arial"/>
                <a:cs typeface="Arial"/>
              </a:rPr>
              <a:t>odel?</a:t>
            </a:r>
            <a:endParaRPr lang="en-US" sz="3600" b="1" dirty="0">
              <a:solidFill>
                <a:schemeClr val="bg1"/>
              </a:solidFill>
              <a:latin typeface="Arial"/>
              <a:cs typeface="Arial"/>
            </a:endParaRPr>
          </a:p>
        </p:txBody>
      </p:sp>
    </p:spTree>
    <p:extLst>
      <p:ext uri="{BB962C8B-B14F-4D97-AF65-F5344CB8AC3E}">
        <p14:creationId xmlns:p14="http://schemas.microsoft.com/office/powerpoint/2010/main" val="769903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847" y="1374573"/>
            <a:ext cx="8804030" cy="4525963"/>
          </a:xfrm>
        </p:spPr>
        <p:txBody>
          <a:bodyPr/>
          <a:lstStyle/>
          <a:p>
            <a:r>
              <a:rPr lang="en-US" dirty="0" smtClean="0">
                <a:latin typeface="Times New Roman" charset="0"/>
                <a:ea typeface="Times New Roman" charset="0"/>
                <a:cs typeface="Times New Roman" charset="0"/>
              </a:rPr>
              <a:t>Leadership defines the culture of an organization from the top down </a:t>
            </a:r>
          </a:p>
          <a:p>
            <a:r>
              <a:rPr lang="en-US" b="1" dirty="0" smtClean="0">
                <a:latin typeface="Times New Roman" charset="0"/>
                <a:ea typeface="Times New Roman" charset="0"/>
                <a:cs typeface="Times New Roman" charset="0"/>
              </a:rPr>
              <a:t>Recruitment:</a:t>
            </a:r>
            <a:r>
              <a:rPr lang="en-US" dirty="0" smtClean="0">
                <a:latin typeface="Times New Roman" charset="0"/>
                <a:ea typeface="Times New Roman" charset="0"/>
                <a:cs typeface="Times New Roman" charset="0"/>
              </a:rPr>
              <a:t> Create an organization that attracts new </a:t>
            </a:r>
            <a:r>
              <a:rPr lang="mr-IN" dirty="0" smtClean="0">
                <a:latin typeface="Times New Roman" charset="0"/>
                <a:ea typeface="Times New Roman" charset="0"/>
                <a:cs typeface="Times New Roman" charset="0"/>
              </a:rPr>
              <a:t>–</a:t>
            </a:r>
            <a:r>
              <a:rPr lang="en-US" dirty="0" smtClean="0">
                <a:latin typeface="Times New Roman" charset="0"/>
                <a:ea typeface="Times New Roman" charset="0"/>
                <a:cs typeface="Times New Roman" charset="0"/>
              </a:rPr>
              <a:t> and the best – staff and volunteers</a:t>
            </a:r>
          </a:p>
          <a:p>
            <a:r>
              <a:rPr lang="en-US" b="1" dirty="0" smtClean="0">
                <a:latin typeface="Times New Roman" charset="0"/>
                <a:ea typeface="Times New Roman" charset="0"/>
                <a:cs typeface="Times New Roman" charset="0"/>
              </a:rPr>
              <a:t>Retention:</a:t>
            </a:r>
            <a:r>
              <a:rPr lang="en-US" dirty="0" smtClean="0">
                <a:latin typeface="Times New Roman" charset="0"/>
                <a:ea typeface="Times New Roman" charset="0"/>
                <a:cs typeface="Times New Roman" charset="0"/>
              </a:rPr>
              <a:t> Retain staff and volunteers by creating a culture of development </a:t>
            </a:r>
          </a:p>
          <a:p>
            <a:r>
              <a:rPr lang="en-US" b="1" dirty="0" smtClean="0">
                <a:latin typeface="Times New Roman" charset="0"/>
                <a:ea typeface="Times New Roman" charset="0"/>
                <a:cs typeface="Times New Roman" charset="0"/>
              </a:rPr>
              <a:t>Development:</a:t>
            </a:r>
            <a:r>
              <a:rPr lang="en-US" dirty="0" smtClean="0">
                <a:latin typeface="Times New Roman" charset="0"/>
                <a:ea typeface="Times New Roman" charset="0"/>
                <a:cs typeface="Times New Roman" charset="0"/>
              </a:rPr>
              <a:t> Build development into the everyday and make it a priority</a:t>
            </a:r>
            <a:endParaRPr lang="en-US" dirty="0">
              <a:latin typeface="Times New Roman" charset="0"/>
              <a:ea typeface="Times New Roman" charset="0"/>
              <a:cs typeface="Times New Roman" charset="0"/>
            </a:endParaRPr>
          </a:p>
        </p:txBody>
      </p:sp>
      <p:sp>
        <p:nvSpPr>
          <p:cNvPr id="4" name="Title 1"/>
          <p:cNvSpPr txBox="1">
            <a:spLocks/>
          </p:cNvSpPr>
          <p:nvPr/>
        </p:nvSpPr>
        <p:spPr>
          <a:xfrm>
            <a:off x="0" y="0"/>
            <a:ext cx="9144000" cy="1209100"/>
          </a:xfrm>
          <a:prstGeom prst="rect">
            <a:avLst/>
          </a:prstGeom>
        </p:spPr>
        <p:txBody>
          <a:bodyPr/>
          <a:lstStyle>
            <a:lvl1pPr algn="ctr" defTabSz="914377"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srgbClr val="FFFFFF"/>
                </a:solidFill>
                <a:latin typeface="Arial"/>
                <a:cs typeface="Arial"/>
              </a:rPr>
              <a:t>4D for Staff and Volunteer </a:t>
            </a:r>
          </a:p>
          <a:p>
            <a:pPr algn="l"/>
            <a:r>
              <a:rPr lang="en-US" sz="3200" b="1" dirty="0" smtClean="0">
                <a:solidFill>
                  <a:srgbClr val="FFFFFF"/>
                </a:solidFill>
                <a:latin typeface="Arial"/>
                <a:cs typeface="Arial"/>
              </a:rPr>
              <a:t>Recruitment, Retention, and Development</a:t>
            </a:r>
            <a:endParaRPr lang="en-US" sz="3200" b="1" dirty="0">
              <a:solidFill>
                <a:srgbClr val="FFFFFF"/>
              </a:solidFill>
              <a:latin typeface="Arial"/>
              <a:cs typeface="Arial"/>
            </a:endParaRPr>
          </a:p>
        </p:txBody>
      </p:sp>
    </p:spTree>
    <p:extLst>
      <p:ext uri="{BB962C8B-B14F-4D97-AF65-F5344CB8AC3E}">
        <p14:creationId xmlns:p14="http://schemas.microsoft.com/office/powerpoint/2010/main" val="13786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IWS Bann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IWSpptTheme2016upd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WS Styl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1524</Words>
  <Application>Microsoft Office PowerPoint</Application>
  <PresentationFormat>On-screen Show (4:3)</PresentationFormat>
  <Paragraphs>248</Paragraphs>
  <Slides>24</Slides>
  <Notes>7</Notes>
  <HiddenSlides>0</HiddenSlides>
  <MMClips>0</MMClips>
  <ScaleCrop>false</ScaleCrop>
  <HeadingPairs>
    <vt:vector size="4" baseType="variant">
      <vt:variant>
        <vt:lpstr>Theme</vt:lpstr>
      </vt:variant>
      <vt:variant>
        <vt:i4>8</vt:i4>
      </vt:variant>
      <vt:variant>
        <vt:lpstr>Slide Titles</vt:lpstr>
      </vt:variant>
      <vt:variant>
        <vt:i4>24</vt:i4>
      </vt:variant>
    </vt:vector>
  </HeadingPairs>
  <TitlesOfParts>
    <vt:vector size="32" baseType="lpstr">
      <vt:lpstr>2_IWS Banner</vt:lpstr>
      <vt:lpstr>IWSpptTheme2016update</vt:lpstr>
      <vt:lpstr>1_IWSpptTheme2016update</vt:lpstr>
      <vt:lpstr>2_IWSpptTheme2016update</vt:lpstr>
      <vt:lpstr>3_IWSpptTheme2016update</vt:lpstr>
      <vt:lpstr>4_IWSpptTheme2016update</vt:lpstr>
      <vt:lpstr>5_IWSpptTheme2016update</vt:lpstr>
      <vt:lpstr>6_IWSpptTheme2016update</vt:lpstr>
      <vt:lpstr>Integrated Work Strategies</vt:lpstr>
      <vt:lpstr>Developing and Supporting Staff</vt:lpstr>
      <vt:lpstr>Developing and Supporting Staff</vt:lpstr>
      <vt:lpstr>What is Important?</vt:lpstr>
      <vt:lpstr>Increase Learning</vt:lpstr>
      <vt:lpstr>Enhance a Sense of Belonging</vt:lpstr>
      <vt:lpstr>Emphasize Meaning</vt:lpstr>
      <vt:lpstr>Why Have a Development Model?</vt:lpstr>
      <vt:lpstr>PowerPoint Presentation</vt:lpstr>
      <vt:lpstr>The 4D Model™ </vt:lpstr>
      <vt:lpstr>4D – Areas of Mastery</vt:lpstr>
      <vt:lpstr>Self-Assessment</vt:lpstr>
      <vt:lpstr>Self-Assessment</vt:lpstr>
      <vt:lpstr>Self-Assessment</vt:lpstr>
      <vt:lpstr>Self-Assessment</vt:lpstr>
      <vt:lpstr>Self-Assessment</vt:lpstr>
      <vt:lpstr>Self-Assessment</vt:lpstr>
      <vt:lpstr>Do: Clarify Role</vt:lpstr>
      <vt:lpstr>Delegate: Communicating  Expectations</vt:lpstr>
      <vt:lpstr>Develop: Coach for Growth</vt:lpstr>
      <vt:lpstr>Develop: Coach for Growth</vt:lpstr>
      <vt:lpstr>Design: Create Systems &amp; Structure</vt:lpstr>
      <vt:lpstr>To Consider…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Placeholder Title Slide</dc:title>
  <dc:creator>Kate Shervais</dc:creator>
  <cp:lastModifiedBy>Christi Granstaff</cp:lastModifiedBy>
  <cp:revision>14</cp:revision>
  <dcterms:created xsi:type="dcterms:W3CDTF">2017-02-28T22:26:42Z</dcterms:created>
  <dcterms:modified xsi:type="dcterms:W3CDTF">2017-05-08T13:48:21Z</dcterms:modified>
</cp:coreProperties>
</file>