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rts/chart1.xml" ContentType="application/vnd.openxmlformats-officedocument.drawingml.char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69" r:id="rId3"/>
    <p:sldId id="272" r:id="rId4"/>
    <p:sldId id="273" r:id="rId5"/>
    <p:sldId id="27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5" r:id="rId26"/>
    <p:sldId id="294" r:id="rId27"/>
    <p:sldId id="296" r:id="rId28"/>
    <p:sldId id="297" r:id="rId29"/>
    <p:sldId id="298" r:id="rId30"/>
    <p:sldId id="299" r:id="rId31"/>
    <p:sldId id="300" r:id="rId32"/>
    <p:sldId id="301" r:id="rId33"/>
    <p:sldId id="303" r:id="rId34"/>
    <p:sldId id="302"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Lst>
  <p:sldSz cx="9144000" cy="6858000" type="screen4x3"/>
  <p:notesSz cx="6858000" cy="9144000"/>
  <p:custDataLst>
    <p:tags r:id="rId4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85">
          <p15:clr>
            <a:srgbClr val="A4A3A4"/>
          </p15:clr>
        </p15:guide>
        <p15:guide id="2" pos="41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3A9D"/>
    <a:srgbClr val="9C48C0"/>
    <a:srgbClr val="8064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3" d="100"/>
          <a:sy n="143" d="100"/>
        </p:scale>
        <p:origin x="-714" y="-102"/>
      </p:cViewPr>
      <p:guideLst>
        <p:guide orient="horz" pos="2385"/>
        <p:guide pos="4165"/>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EBDA-49C1-A691-3F1589237F9D}"/>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EBDA-49C1-A691-3F1589237F9D}"/>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EBDA-49C1-A691-3F1589237F9D}"/>
            </c:ext>
          </c:extLst>
        </c:ser>
        <c:dLbls>
          <c:showLegendKey val="0"/>
          <c:showVal val="0"/>
          <c:showCatName val="0"/>
          <c:showSerName val="0"/>
          <c:showPercent val="0"/>
          <c:showBubbleSize val="0"/>
        </c:dLbls>
        <c:gapWidth val="150"/>
        <c:shape val="box"/>
        <c:axId val="68363392"/>
        <c:axId val="68364928"/>
        <c:axId val="65860032"/>
      </c:bar3DChart>
      <c:catAx>
        <c:axId val="68363392"/>
        <c:scaling>
          <c:orientation val="minMax"/>
        </c:scaling>
        <c:delete val="0"/>
        <c:axPos val="b"/>
        <c:numFmt formatCode="General" sourceLinked="1"/>
        <c:majorTickMark val="out"/>
        <c:minorTickMark val="none"/>
        <c:tickLblPos val="nextTo"/>
        <c:crossAx val="68364928"/>
        <c:crosses val="autoZero"/>
        <c:auto val="1"/>
        <c:lblAlgn val="ctr"/>
        <c:lblOffset val="100"/>
        <c:noMultiLvlLbl val="0"/>
      </c:catAx>
      <c:valAx>
        <c:axId val="68364928"/>
        <c:scaling>
          <c:orientation val="minMax"/>
        </c:scaling>
        <c:delete val="0"/>
        <c:axPos val="l"/>
        <c:majorGridlines/>
        <c:numFmt formatCode="General" sourceLinked="1"/>
        <c:majorTickMark val="out"/>
        <c:minorTickMark val="none"/>
        <c:tickLblPos val="nextTo"/>
        <c:crossAx val="68363392"/>
        <c:crosses val="autoZero"/>
        <c:crossBetween val="between"/>
      </c:valAx>
      <c:serAx>
        <c:axId val="65860032"/>
        <c:scaling>
          <c:orientation val="minMax"/>
        </c:scaling>
        <c:delete val="0"/>
        <c:axPos val="b"/>
        <c:majorTickMark val="out"/>
        <c:minorTickMark val="none"/>
        <c:tickLblPos val="nextTo"/>
        <c:crossAx val="68364928"/>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dLbls>
            <c:spPr>
              <a:noFill/>
              <a:ln>
                <a:noFill/>
              </a:ln>
              <a:effectLst/>
            </c:sp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Sheet1!$A$2:$A$5</c:f>
              <c:strCache>
                <c:ptCount val="4"/>
                <c:pt idx="0">
                  <c:v>Hospital</c:v>
                </c:pt>
                <c:pt idx="1">
                  <c:v>Practitioner's Office</c:v>
                </c:pt>
                <c:pt idx="2">
                  <c:v>Multiple Locations</c:v>
                </c:pt>
                <c:pt idx="3">
                  <c:v>Other</c:v>
                </c:pt>
              </c:strCache>
            </c:strRef>
          </c:cat>
          <c:val>
            <c:numRef>
              <c:f>Sheet1!$B$2:$B$5</c:f>
              <c:numCache>
                <c:formatCode>0%</c:formatCode>
                <c:ptCount val="4"/>
                <c:pt idx="0">
                  <c:v>0.61</c:v>
                </c:pt>
                <c:pt idx="1">
                  <c:v>0.19</c:v>
                </c:pt>
                <c:pt idx="2">
                  <c:v>0.13</c:v>
                </c:pt>
                <c:pt idx="3">
                  <c:v>7.0000000000000007E-2</c:v>
                </c:pt>
              </c:numCache>
            </c:numRef>
          </c:val>
          <c:extLst xmlns:c16r2="http://schemas.microsoft.com/office/drawing/2015/06/chart">
            <c:ext xmlns:c16="http://schemas.microsoft.com/office/drawing/2014/chart" uri="{C3380CC4-5D6E-409C-BE32-E72D297353CC}">
              <c16:uniqueId val="{00000000-2943-4195-8981-8E3E68FD276D}"/>
            </c:ext>
          </c:extLst>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Sheet1!$B$1</c:f>
              <c:strCache>
                <c:ptCount val="1"/>
                <c:pt idx="0">
                  <c:v>Column1</c:v>
                </c:pt>
              </c:strCache>
            </c:strRef>
          </c:tx>
          <c:explosion val="5"/>
          <c:dLbls>
            <c:dLbl>
              <c:idx val="5"/>
              <c:layout>
                <c:manualLayout>
                  <c:x val="0.19895979398123179"/>
                  <c:y val="8.9832647784698558E-2"/>
                </c:manualLayout>
              </c:layout>
              <c:tx>
                <c:rich>
                  <a:bodyPr/>
                  <a:lstStyle/>
                  <a:p>
                    <a:r>
                      <a:rPr lang="en-US" sz="1600" dirty="0" smtClean="0"/>
                      <a:t>Diagnosis/ Management </a:t>
                    </a:r>
                    <a:r>
                      <a:rPr lang="en-US" sz="1600" dirty="0"/>
                      <a:t>Error
42%</a:t>
                    </a:r>
                    <a:endParaRPr lang="en-US" dirty="0"/>
                  </a:p>
                </c:rich>
              </c:tx>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D29A-44D3-9A49-DE1D1116E63A}"/>
                </c:ext>
              </c:extLst>
            </c:dLbl>
            <c:spPr>
              <a:noFill/>
              <a:ln>
                <a:noFill/>
              </a:ln>
              <a:effectLst/>
            </c:spPr>
            <c:txPr>
              <a:bodyPr/>
              <a:lstStyle/>
              <a:p>
                <a:pPr>
                  <a:defRPr sz="1600"/>
                </a:pPr>
                <a:endParaRPr lang="en-US"/>
              </a:p>
            </c:txPr>
            <c:showLegendKey val="0"/>
            <c:showVal val="1"/>
            <c:showCatName val="1"/>
            <c:showSerName val="0"/>
            <c:showPercent val="0"/>
            <c:showBubbleSize val="0"/>
            <c:separator>
</c:separator>
            <c:showLeaderLines val="1"/>
            <c:extLst xmlns:c16r2="http://schemas.microsoft.com/office/drawing/2015/06/chart">
              <c:ext xmlns:c15="http://schemas.microsoft.com/office/drawing/2012/chart" uri="{CE6537A1-D6FC-4f65-9D91-7224C49458BB}">
                <c15:layout/>
              </c:ext>
            </c:extLst>
          </c:dLbls>
          <c:cat>
            <c:strRef>
              <c:f>Sheet1!$A$2:$A$7</c:f>
              <c:strCache>
                <c:ptCount val="6"/>
                <c:pt idx="0">
                  <c:v>Other</c:v>
                </c:pt>
                <c:pt idx="1">
                  <c:v>Unprofessional Conduct</c:v>
                </c:pt>
                <c:pt idx="2">
                  <c:v>Office Accident</c:v>
                </c:pt>
                <c:pt idx="3">
                  <c:v>Surgical Procedure Complication</c:v>
                </c:pt>
                <c:pt idx="4">
                  <c:v>Medication Related</c:v>
                </c:pt>
                <c:pt idx="5">
                  <c:v>Diagnosis/Management Error</c:v>
                </c:pt>
              </c:strCache>
            </c:strRef>
          </c:cat>
          <c:val>
            <c:numRef>
              <c:f>Sheet1!$B$2:$B$7</c:f>
              <c:numCache>
                <c:formatCode>0%</c:formatCode>
                <c:ptCount val="6"/>
                <c:pt idx="0">
                  <c:v>0.06</c:v>
                </c:pt>
                <c:pt idx="1">
                  <c:v>0.03</c:v>
                </c:pt>
                <c:pt idx="2">
                  <c:v>0.09</c:v>
                </c:pt>
                <c:pt idx="3">
                  <c:v>0.19</c:v>
                </c:pt>
                <c:pt idx="4">
                  <c:v>0.21</c:v>
                </c:pt>
                <c:pt idx="5">
                  <c:v>0.42</c:v>
                </c:pt>
              </c:numCache>
            </c:numRef>
          </c:val>
          <c:extLst xmlns:c16r2="http://schemas.microsoft.com/office/drawing/2015/06/chart">
            <c:ext xmlns:c16="http://schemas.microsoft.com/office/drawing/2014/chart" uri="{C3380CC4-5D6E-409C-BE32-E72D297353CC}">
              <c16:uniqueId val="{00000001-D29A-44D3-9A49-DE1D1116E63A}"/>
            </c:ext>
          </c:extLst>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Column1</c:v>
                </c:pt>
              </c:strCache>
            </c:strRef>
          </c:tx>
          <c:explosion val="5"/>
          <c:dLbls>
            <c:spPr>
              <a:noFill/>
              <a:ln>
                <a:noFill/>
              </a:ln>
              <a:effectLst/>
            </c:sp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Sheet1!$A$2:$A$4</c:f>
              <c:strCache>
                <c:ptCount val="3"/>
                <c:pt idx="0">
                  <c:v>Tone of Voice</c:v>
                </c:pt>
                <c:pt idx="1">
                  <c:v>Words</c:v>
                </c:pt>
                <c:pt idx="2">
                  <c:v>Body Language</c:v>
                </c:pt>
              </c:strCache>
            </c:strRef>
          </c:cat>
          <c:val>
            <c:numRef>
              <c:f>Sheet1!$B$2:$B$4</c:f>
              <c:numCache>
                <c:formatCode>0%</c:formatCode>
                <c:ptCount val="3"/>
                <c:pt idx="0">
                  <c:v>0.38</c:v>
                </c:pt>
                <c:pt idx="1">
                  <c:v>7.0000000000000007E-2</c:v>
                </c:pt>
                <c:pt idx="2">
                  <c:v>0.55000000000000004</c:v>
                </c:pt>
              </c:numCache>
            </c:numRef>
          </c:val>
          <c:extLst xmlns:c16r2="http://schemas.microsoft.com/office/drawing/2015/06/chart">
            <c:ext xmlns:c16="http://schemas.microsoft.com/office/drawing/2014/chart" uri="{C3380CC4-5D6E-409C-BE32-E72D297353CC}">
              <c16:uniqueId val="{00000000-73EB-42B6-935C-4068D0134F7D}"/>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D406C9-3345-4279-8FD9-D88DF1CE4E5E}"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en-US"/>
        </a:p>
      </dgm:t>
    </dgm:pt>
    <dgm:pt modelId="{9289B1AF-130C-4466-8BC6-5C4777F91886}">
      <dgm:prSet phldrT="[Text]" custT="1"/>
      <dgm:spPr/>
      <dgm:t>
        <a:bodyPr/>
        <a:lstStyle/>
        <a:p>
          <a:r>
            <a:rPr lang="en-US" sz="2000" dirty="0" smtClean="0">
              <a:solidFill>
                <a:schemeClr val="tx1">
                  <a:lumMod val="75000"/>
                  <a:lumOff val="25000"/>
                </a:schemeClr>
              </a:solidFill>
              <a:latin typeface="+mj-lt"/>
              <a:cs typeface="Segoe UI" panose="020B0502040204020203" pitchFamily="34" charset="0"/>
            </a:rPr>
            <a:t>Do you check your in-box/task box at least daily?</a:t>
          </a:r>
          <a:endParaRPr lang="en-US" sz="2000" dirty="0">
            <a:solidFill>
              <a:schemeClr val="tx1">
                <a:lumMod val="75000"/>
                <a:lumOff val="25000"/>
              </a:schemeClr>
            </a:solidFill>
            <a:latin typeface="+mj-lt"/>
            <a:cs typeface="Segoe UI" panose="020B0502040204020203" pitchFamily="34" charset="0"/>
          </a:endParaRPr>
        </a:p>
      </dgm:t>
    </dgm:pt>
    <dgm:pt modelId="{B5C569FD-AC05-470B-8795-8D0484562AFE}" type="parTrans" cxnId="{6EB22EAA-0DFA-43FF-9910-FF3B13A6C686}">
      <dgm:prSet/>
      <dgm:spPr/>
      <dgm:t>
        <a:bodyPr/>
        <a:lstStyle/>
        <a:p>
          <a:endParaRPr lang="en-US" sz="1600">
            <a:solidFill>
              <a:schemeClr val="tx1">
                <a:lumMod val="75000"/>
                <a:lumOff val="25000"/>
              </a:schemeClr>
            </a:solidFill>
            <a:latin typeface="+mj-lt"/>
            <a:cs typeface="Segoe UI" panose="020B0502040204020203" pitchFamily="34" charset="0"/>
          </a:endParaRPr>
        </a:p>
      </dgm:t>
    </dgm:pt>
    <dgm:pt modelId="{2D28E6DE-CC6B-4301-AF81-9CD8687D2BED}" type="sibTrans" cxnId="{6EB22EAA-0DFA-43FF-9910-FF3B13A6C686}">
      <dgm:prSet/>
      <dgm:spPr/>
      <dgm:t>
        <a:bodyPr/>
        <a:lstStyle/>
        <a:p>
          <a:endParaRPr lang="en-US" sz="1600">
            <a:solidFill>
              <a:schemeClr val="tx1">
                <a:lumMod val="75000"/>
                <a:lumOff val="25000"/>
              </a:schemeClr>
            </a:solidFill>
            <a:latin typeface="+mj-lt"/>
            <a:cs typeface="Segoe UI" panose="020B0502040204020203" pitchFamily="34" charset="0"/>
          </a:endParaRPr>
        </a:p>
      </dgm:t>
    </dgm:pt>
    <dgm:pt modelId="{3388240B-B852-41AD-8C70-06D227DAA540}">
      <dgm:prSet phldrT="[Text]" custT="1"/>
      <dgm:spPr/>
      <dgm:t>
        <a:bodyPr/>
        <a:lstStyle/>
        <a:p>
          <a:r>
            <a:rPr lang="en-US" sz="2000" dirty="0" smtClean="0">
              <a:solidFill>
                <a:schemeClr val="tx1">
                  <a:lumMod val="75000"/>
                  <a:lumOff val="25000"/>
                </a:schemeClr>
              </a:solidFill>
              <a:latin typeface="+mj-lt"/>
              <a:cs typeface="Segoe UI" panose="020B0502040204020203" pitchFamily="34" charset="0"/>
            </a:rPr>
            <a:t>If a staff member is not in the office (sick or on vacation), is another employee designated to check his/her task box?</a:t>
          </a:r>
          <a:endParaRPr lang="en-US" sz="2000" dirty="0">
            <a:solidFill>
              <a:schemeClr val="tx1">
                <a:lumMod val="75000"/>
                <a:lumOff val="25000"/>
              </a:schemeClr>
            </a:solidFill>
            <a:latin typeface="+mj-lt"/>
            <a:cs typeface="Segoe UI" panose="020B0502040204020203" pitchFamily="34" charset="0"/>
          </a:endParaRPr>
        </a:p>
      </dgm:t>
    </dgm:pt>
    <dgm:pt modelId="{E9CA940F-F4A1-496E-AC4C-7E0192279B8E}" type="parTrans" cxnId="{6CE0E553-A32E-469E-95B0-DE182C16757B}">
      <dgm:prSet/>
      <dgm:spPr/>
      <dgm:t>
        <a:bodyPr/>
        <a:lstStyle/>
        <a:p>
          <a:endParaRPr lang="en-US" sz="1600">
            <a:solidFill>
              <a:schemeClr val="tx1">
                <a:lumMod val="75000"/>
                <a:lumOff val="25000"/>
              </a:schemeClr>
            </a:solidFill>
            <a:latin typeface="+mj-lt"/>
            <a:cs typeface="Segoe UI" panose="020B0502040204020203" pitchFamily="34" charset="0"/>
          </a:endParaRPr>
        </a:p>
      </dgm:t>
    </dgm:pt>
    <dgm:pt modelId="{4C9AE662-46DB-4932-A616-5B8CE0F7E99D}" type="sibTrans" cxnId="{6CE0E553-A32E-469E-95B0-DE182C16757B}">
      <dgm:prSet/>
      <dgm:spPr/>
      <dgm:t>
        <a:bodyPr/>
        <a:lstStyle/>
        <a:p>
          <a:endParaRPr lang="en-US" sz="1600">
            <a:solidFill>
              <a:schemeClr val="tx1">
                <a:lumMod val="75000"/>
                <a:lumOff val="25000"/>
              </a:schemeClr>
            </a:solidFill>
            <a:latin typeface="+mj-lt"/>
            <a:cs typeface="Segoe UI" panose="020B0502040204020203" pitchFamily="34" charset="0"/>
          </a:endParaRPr>
        </a:p>
      </dgm:t>
    </dgm:pt>
    <dgm:pt modelId="{FA5C7ADF-EF72-42DF-90A8-8E985493D18A}">
      <dgm:prSet phldrT="[Text]" custT="1"/>
      <dgm:spPr/>
      <dgm:t>
        <a:bodyPr/>
        <a:lstStyle/>
        <a:p>
          <a:r>
            <a:rPr lang="en-US" sz="2000" dirty="0" smtClean="0">
              <a:solidFill>
                <a:schemeClr val="tx1">
                  <a:lumMod val="75000"/>
                  <a:lumOff val="25000"/>
                </a:schemeClr>
              </a:solidFill>
              <a:latin typeface="+mj-lt"/>
              <a:cs typeface="Segoe UI" panose="020B0502040204020203" pitchFamily="34" charset="0"/>
            </a:rPr>
            <a:t>Do you realize tasking/messaging is a legal part of the medical record?  </a:t>
          </a:r>
        </a:p>
        <a:p>
          <a:r>
            <a:rPr lang="en-US" sz="2000" i="1" dirty="0" smtClean="0">
              <a:solidFill>
                <a:schemeClr val="accent1">
                  <a:lumMod val="75000"/>
                </a:schemeClr>
              </a:solidFill>
              <a:effectLst>
                <a:outerShdw blurRad="38100" dist="38100" dir="2700000" algn="tl">
                  <a:srgbClr val="000000">
                    <a:alpha val="43137"/>
                  </a:srgbClr>
                </a:outerShdw>
              </a:effectLst>
              <a:latin typeface="+mj-lt"/>
              <a:cs typeface="Segoe UI" panose="020B0502040204020203" pitchFamily="34" charset="0"/>
            </a:rPr>
            <a:t>Be prudent with your choice of words.</a:t>
          </a:r>
          <a:endParaRPr lang="en-US" sz="2000" i="1" dirty="0">
            <a:solidFill>
              <a:schemeClr val="accent1">
                <a:lumMod val="75000"/>
              </a:schemeClr>
            </a:solidFill>
            <a:effectLst>
              <a:outerShdw blurRad="38100" dist="38100" dir="2700000" algn="tl">
                <a:srgbClr val="000000">
                  <a:alpha val="43137"/>
                </a:srgbClr>
              </a:outerShdw>
            </a:effectLst>
            <a:latin typeface="+mj-lt"/>
            <a:cs typeface="Segoe UI" panose="020B0502040204020203" pitchFamily="34" charset="0"/>
          </a:endParaRPr>
        </a:p>
      </dgm:t>
    </dgm:pt>
    <dgm:pt modelId="{DAB3EDD5-5087-400D-A992-1F2E04D3E0FC}" type="parTrans" cxnId="{3EB01B4A-8032-429F-AEB9-A68D28D732A6}">
      <dgm:prSet/>
      <dgm:spPr/>
      <dgm:t>
        <a:bodyPr/>
        <a:lstStyle/>
        <a:p>
          <a:endParaRPr lang="en-US" sz="1600">
            <a:solidFill>
              <a:schemeClr val="tx1">
                <a:lumMod val="75000"/>
                <a:lumOff val="25000"/>
              </a:schemeClr>
            </a:solidFill>
            <a:latin typeface="+mj-lt"/>
            <a:cs typeface="Segoe UI" panose="020B0502040204020203" pitchFamily="34" charset="0"/>
          </a:endParaRPr>
        </a:p>
      </dgm:t>
    </dgm:pt>
    <dgm:pt modelId="{883412A4-AE64-4D78-A62B-52A4DC5CE92C}" type="sibTrans" cxnId="{3EB01B4A-8032-429F-AEB9-A68D28D732A6}">
      <dgm:prSet/>
      <dgm:spPr/>
      <dgm:t>
        <a:bodyPr/>
        <a:lstStyle/>
        <a:p>
          <a:endParaRPr lang="en-US" sz="1600">
            <a:solidFill>
              <a:schemeClr val="tx1">
                <a:lumMod val="75000"/>
                <a:lumOff val="25000"/>
              </a:schemeClr>
            </a:solidFill>
            <a:latin typeface="+mj-lt"/>
            <a:cs typeface="Segoe UI" panose="020B0502040204020203" pitchFamily="34" charset="0"/>
          </a:endParaRPr>
        </a:p>
      </dgm:t>
    </dgm:pt>
    <dgm:pt modelId="{3FB7C168-4D01-4C1E-8E18-78663AA28E47}" type="pres">
      <dgm:prSet presAssocID="{B7D406C9-3345-4279-8FD9-D88DF1CE4E5E}" presName="linear" presStyleCnt="0">
        <dgm:presLayoutVars>
          <dgm:dir/>
          <dgm:resizeHandles val="exact"/>
        </dgm:presLayoutVars>
      </dgm:prSet>
      <dgm:spPr/>
      <dgm:t>
        <a:bodyPr/>
        <a:lstStyle/>
        <a:p>
          <a:endParaRPr lang="en-US"/>
        </a:p>
      </dgm:t>
    </dgm:pt>
    <dgm:pt modelId="{6D8217FE-16CF-464B-89A9-D27BE97F53EA}" type="pres">
      <dgm:prSet presAssocID="{9289B1AF-130C-4466-8BC6-5C4777F91886}" presName="comp" presStyleCnt="0"/>
      <dgm:spPr/>
    </dgm:pt>
    <dgm:pt modelId="{4D93B360-F14E-473D-8116-F41F9E4C330C}" type="pres">
      <dgm:prSet presAssocID="{9289B1AF-130C-4466-8BC6-5C4777F91886}" presName="box" presStyleLbl="node1" presStyleIdx="0" presStyleCnt="3" custLinFactNeighborY="-6000"/>
      <dgm:spPr/>
      <dgm:t>
        <a:bodyPr/>
        <a:lstStyle/>
        <a:p>
          <a:endParaRPr lang="en-US"/>
        </a:p>
      </dgm:t>
    </dgm:pt>
    <dgm:pt modelId="{29C2AFB2-3C52-4CC1-A1FF-E11D03BA2D68}" type="pres">
      <dgm:prSet presAssocID="{9289B1AF-130C-4466-8BC6-5C4777F91886}"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noFill/>
        </a:ln>
      </dgm:spPr>
      <dgm:t>
        <a:bodyPr/>
        <a:lstStyle/>
        <a:p>
          <a:endParaRPr lang="en-US"/>
        </a:p>
      </dgm:t>
    </dgm:pt>
    <dgm:pt modelId="{652A3BB2-85DA-426F-A967-994DA5C31337}" type="pres">
      <dgm:prSet presAssocID="{9289B1AF-130C-4466-8BC6-5C4777F91886}" presName="text" presStyleLbl="node1" presStyleIdx="0" presStyleCnt="3">
        <dgm:presLayoutVars>
          <dgm:bulletEnabled val="1"/>
        </dgm:presLayoutVars>
      </dgm:prSet>
      <dgm:spPr/>
      <dgm:t>
        <a:bodyPr/>
        <a:lstStyle/>
        <a:p>
          <a:endParaRPr lang="en-US"/>
        </a:p>
      </dgm:t>
    </dgm:pt>
    <dgm:pt modelId="{65F67702-75EE-4DE7-9984-C314B9F144E4}" type="pres">
      <dgm:prSet presAssocID="{2D28E6DE-CC6B-4301-AF81-9CD8687D2BED}" presName="spacer" presStyleCnt="0"/>
      <dgm:spPr/>
    </dgm:pt>
    <dgm:pt modelId="{4AAD1313-2419-417B-91DE-CDD93248D139}" type="pres">
      <dgm:prSet presAssocID="{3388240B-B852-41AD-8C70-06D227DAA540}" presName="comp" presStyleCnt="0"/>
      <dgm:spPr/>
    </dgm:pt>
    <dgm:pt modelId="{D17D2637-2A0F-4798-A88F-066ADF53D4AA}" type="pres">
      <dgm:prSet presAssocID="{3388240B-B852-41AD-8C70-06D227DAA540}" presName="box" presStyleLbl="node1" presStyleIdx="1" presStyleCnt="3"/>
      <dgm:spPr/>
      <dgm:t>
        <a:bodyPr/>
        <a:lstStyle/>
        <a:p>
          <a:endParaRPr lang="en-US"/>
        </a:p>
      </dgm:t>
    </dgm:pt>
    <dgm:pt modelId="{8183C9D8-3566-4064-9F90-759669320347}" type="pres">
      <dgm:prSet presAssocID="{3388240B-B852-41AD-8C70-06D227DAA540}"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9000" b="-19000"/>
          </a:stretch>
        </a:blipFill>
        <a:ln>
          <a:noFill/>
        </a:ln>
      </dgm:spPr>
      <dgm:t>
        <a:bodyPr/>
        <a:lstStyle/>
        <a:p>
          <a:endParaRPr lang="en-US"/>
        </a:p>
      </dgm:t>
    </dgm:pt>
    <dgm:pt modelId="{7CB80295-241A-46F1-A7D2-624325149BDE}" type="pres">
      <dgm:prSet presAssocID="{3388240B-B852-41AD-8C70-06D227DAA540}" presName="text" presStyleLbl="node1" presStyleIdx="1" presStyleCnt="3">
        <dgm:presLayoutVars>
          <dgm:bulletEnabled val="1"/>
        </dgm:presLayoutVars>
      </dgm:prSet>
      <dgm:spPr/>
      <dgm:t>
        <a:bodyPr/>
        <a:lstStyle/>
        <a:p>
          <a:endParaRPr lang="en-US"/>
        </a:p>
      </dgm:t>
    </dgm:pt>
    <dgm:pt modelId="{D04610E6-2575-4067-8E61-C60FA434B812}" type="pres">
      <dgm:prSet presAssocID="{4C9AE662-46DB-4932-A616-5B8CE0F7E99D}" presName="spacer" presStyleCnt="0"/>
      <dgm:spPr/>
    </dgm:pt>
    <dgm:pt modelId="{089ECEF3-DD10-4220-B262-EA8AA5EED1B5}" type="pres">
      <dgm:prSet presAssocID="{FA5C7ADF-EF72-42DF-90A8-8E985493D18A}" presName="comp" presStyleCnt="0"/>
      <dgm:spPr/>
    </dgm:pt>
    <dgm:pt modelId="{702E514D-EB21-468F-87AE-37C731D138A9}" type="pres">
      <dgm:prSet presAssocID="{FA5C7ADF-EF72-42DF-90A8-8E985493D18A}" presName="box" presStyleLbl="node1" presStyleIdx="2" presStyleCnt="3"/>
      <dgm:spPr/>
      <dgm:t>
        <a:bodyPr/>
        <a:lstStyle/>
        <a:p>
          <a:endParaRPr lang="en-US"/>
        </a:p>
      </dgm:t>
    </dgm:pt>
    <dgm:pt modelId="{932FFEC2-EF31-4B2F-9C19-17EF43DB2C6B}" type="pres">
      <dgm:prSet presAssocID="{FA5C7ADF-EF72-42DF-90A8-8E985493D18A}"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a:noFill/>
        </a:ln>
      </dgm:spPr>
      <dgm:t>
        <a:bodyPr/>
        <a:lstStyle/>
        <a:p>
          <a:endParaRPr lang="en-US"/>
        </a:p>
      </dgm:t>
    </dgm:pt>
    <dgm:pt modelId="{A17E6534-FF7C-4D9C-AE38-7AE60064C08E}" type="pres">
      <dgm:prSet presAssocID="{FA5C7ADF-EF72-42DF-90A8-8E985493D18A}" presName="text" presStyleLbl="node1" presStyleIdx="2" presStyleCnt="3">
        <dgm:presLayoutVars>
          <dgm:bulletEnabled val="1"/>
        </dgm:presLayoutVars>
      </dgm:prSet>
      <dgm:spPr/>
      <dgm:t>
        <a:bodyPr/>
        <a:lstStyle/>
        <a:p>
          <a:endParaRPr lang="en-US"/>
        </a:p>
      </dgm:t>
    </dgm:pt>
  </dgm:ptLst>
  <dgm:cxnLst>
    <dgm:cxn modelId="{7D0A1930-341C-4FD1-9FEA-C1AAE1E1AD7D}" type="presOf" srcId="{3388240B-B852-41AD-8C70-06D227DAA540}" destId="{D17D2637-2A0F-4798-A88F-066ADF53D4AA}" srcOrd="0" destOrd="0" presId="urn:microsoft.com/office/officeart/2005/8/layout/vList4"/>
    <dgm:cxn modelId="{6EB22EAA-0DFA-43FF-9910-FF3B13A6C686}" srcId="{B7D406C9-3345-4279-8FD9-D88DF1CE4E5E}" destId="{9289B1AF-130C-4466-8BC6-5C4777F91886}" srcOrd="0" destOrd="0" parTransId="{B5C569FD-AC05-470B-8795-8D0484562AFE}" sibTransId="{2D28E6DE-CC6B-4301-AF81-9CD8687D2BED}"/>
    <dgm:cxn modelId="{98291653-1AE8-46D5-A3DC-66A2BC84EFCD}" type="presOf" srcId="{B7D406C9-3345-4279-8FD9-D88DF1CE4E5E}" destId="{3FB7C168-4D01-4C1E-8E18-78663AA28E47}" srcOrd="0" destOrd="0" presId="urn:microsoft.com/office/officeart/2005/8/layout/vList4"/>
    <dgm:cxn modelId="{3B41F430-951E-40BD-B8FA-615EC8A2263E}" type="presOf" srcId="{FA5C7ADF-EF72-42DF-90A8-8E985493D18A}" destId="{702E514D-EB21-468F-87AE-37C731D138A9}" srcOrd="0" destOrd="0" presId="urn:microsoft.com/office/officeart/2005/8/layout/vList4"/>
    <dgm:cxn modelId="{3EB01B4A-8032-429F-AEB9-A68D28D732A6}" srcId="{B7D406C9-3345-4279-8FD9-D88DF1CE4E5E}" destId="{FA5C7ADF-EF72-42DF-90A8-8E985493D18A}" srcOrd="2" destOrd="0" parTransId="{DAB3EDD5-5087-400D-A992-1F2E04D3E0FC}" sibTransId="{883412A4-AE64-4D78-A62B-52A4DC5CE92C}"/>
    <dgm:cxn modelId="{8618668D-7250-4CB3-B1C1-CCEDB3005322}" type="presOf" srcId="{9289B1AF-130C-4466-8BC6-5C4777F91886}" destId="{4D93B360-F14E-473D-8116-F41F9E4C330C}" srcOrd="0" destOrd="0" presId="urn:microsoft.com/office/officeart/2005/8/layout/vList4"/>
    <dgm:cxn modelId="{54D3EFE9-0616-4E4E-ACB3-15177E36804D}" type="presOf" srcId="{9289B1AF-130C-4466-8BC6-5C4777F91886}" destId="{652A3BB2-85DA-426F-A967-994DA5C31337}" srcOrd="1" destOrd="0" presId="urn:microsoft.com/office/officeart/2005/8/layout/vList4"/>
    <dgm:cxn modelId="{174B592B-2F13-46A0-9A6B-760CA7D479CB}" type="presOf" srcId="{3388240B-B852-41AD-8C70-06D227DAA540}" destId="{7CB80295-241A-46F1-A7D2-624325149BDE}" srcOrd="1" destOrd="0" presId="urn:microsoft.com/office/officeart/2005/8/layout/vList4"/>
    <dgm:cxn modelId="{1099ED6B-EAEF-4944-A194-1F6CAF9D4FB9}" type="presOf" srcId="{FA5C7ADF-EF72-42DF-90A8-8E985493D18A}" destId="{A17E6534-FF7C-4D9C-AE38-7AE60064C08E}" srcOrd="1" destOrd="0" presId="urn:microsoft.com/office/officeart/2005/8/layout/vList4"/>
    <dgm:cxn modelId="{6CE0E553-A32E-469E-95B0-DE182C16757B}" srcId="{B7D406C9-3345-4279-8FD9-D88DF1CE4E5E}" destId="{3388240B-B852-41AD-8C70-06D227DAA540}" srcOrd="1" destOrd="0" parTransId="{E9CA940F-F4A1-496E-AC4C-7E0192279B8E}" sibTransId="{4C9AE662-46DB-4932-A616-5B8CE0F7E99D}"/>
    <dgm:cxn modelId="{1F01C111-DD1A-4178-B277-6C5788DFE32F}" type="presParOf" srcId="{3FB7C168-4D01-4C1E-8E18-78663AA28E47}" destId="{6D8217FE-16CF-464B-89A9-D27BE97F53EA}" srcOrd="0" destOrd="0" presId="urn:microsoft.com/office/officeart/2005/8/layout/vList4"/>
    <dgm:cxn modelId="{EB0832AA-C537-4FC9-8AE9-C59EA919BA0B}" type="presParOf" srcId="{6D8217FE-16CF-464B-89A9-D27BE97F53EA}" destId="{4D93B360-F14E-473D-8116-F41F9E4C330C}" srcOrd="0" destOrd="0" presId="urn:microsoft.com/office/officeart/2005/8/layout/vList4"/>
    <dgm:cxn modelId="{DA333344-9786-4E6B-9AD9-240A1F789591}" type="presParOf" srcId="{6D8217FE-16CF-464B-89A9-D27BE97F53EA}" destId="{29C2AFB2-3C52-4CC1-A1FF-E11D03BA2D68}" srcOrd="1" destOrd="0" presId="urn:microsoft.com/office/officeart/2005/8/layout/vList4"/>
    <dgm:cxn modelId="{A7BA6867-97A5-417A-AE37-546CCC219020}" type="presParOf" srcId="{6D8217FE-16CF-464B-89A9-D27BE97F53EA}" destId="{652A3BB2-85DA-426F-A967-994DA5C31337}" srcOrd="2" destOrd="0" presId="urn:microsoft.com/office/officeart/2005/8/layout/vList4"/>
    <dgm:cxn modelId="{EC8AF117-1D72-4C90-89E6-506A8C5E3838}" type="presParOf" srcId="{3FB7C168-4D01-4C1E-8E18-78663AA28E47}" destId="{65F67702-75EE-4DE7-9984-C314B9F144E4}" srcOrd="1" destOrd="0" presId="urn:microsoft.com/office/officeart/2005/8/layout/vList4"/>
    <dgm:cxn modelId="{C184995B-EE42-48B2-BBC0-9DD3FA81AEBB}" type="presParOf" srcId="{3FB7C168-4D01-4C1E-8E18-78663AA28E47}" destId="{4AAD1313-2419-417B-91DE-CDD93248D139}" srcOrd="2" destOrd="0" presId="urn:microsoft.com/office/officeart/2005/8/layout/vList4"/>
    <dgm:cxn modelId="{73D23C01-1A24-41AB-86BC-C06125F878DE}" type="presParOf" srcId="{4AAD1313-2419-417B-91DE-CDD93248D139}" destId="{D17D2637-2A0F-4798-A88F-066ADF53D4AA}" srcOrd="0" destOrd="0" presId="urn:microsoft.com/office/officeart/2005/8/layout/vList4"/>
    <dgm:cxn modelId="{33017CD8-2C51-483F-894D-166FB2EF7A27}" type="presParOf" srcId="{4AAD1313-2419-417B-91DE-CDD93248D139}" destId="{8183C9D8-3566-4064-9F90-759669320347}" srcOrd="1" destOrd="0" presId="urn:microsoft.com/office/officeart/2005/8/layout/vList4"/>
    <dgm:cxn modelId="{C8D51F0F-A9F2-4B31-AF88-1C4B1E8E2F80}" type="presParOf" srcId="{4AAD1313-2419-417B-91DE-CDD93248D139}" destId="{7CB80295-241A-46F1-A7D2-624325149BDE}" srcOrd="2" destOrd="0" presId="urn:microsoft.com/office/officeart/2005/8/layout/vList4"/>
    <dgm:cxn modelId="{61386814-3E22-41C0-9585-641F3C2FFF3C}" type="presParOf" srcId="{3FB7C168-4D01-4C1E-8E18-78663AA28E47}" destId="{D04610E6-2575-4067-8E61-C60FA434B812}" srcOrd="3" destOrd="0" presId="urn:microsoft.com/office/officeart/2005/8/layout/vList4"/>
    <dgm:cxn modelId="{550A0E3B-8366-4BB0-A503-F5362A755474}" type="presParOf" srcId="{3FB7C168-4D01-4C1E-8E18-78663AA28E47}" destId="{089ECEF3-DD10-4220-B262-EA8AA5EED1B5}" srcOrd="4" destOrd="0" presId="urn:microsoft.com/office/officeart/2005/8/layout/vList4"/>
    <dgm:cxn modelId="{76E1AF54-7B61-4787-AC75-CA09335242E5}" type="presParOf" srcId="{089ECEF3-DD10-4220-B262-EA8AA5EED1B5}" destId="{702E514D-EB21-468F-87AE-37C731D138A9}" srcOrd="0" destOrd="0" presId="urn:microsoft.com/office/officeart/2005/8/layout/vList4"/>
    <dgm:cxn modelId="{F857194C-628D-47B0-9AA0-9E3F05473D35}" type="presParOf" srcId="{089ECEF3-DD10-4220-B262-EA8AA5EED1B5}" destId="{932FFEC2-EF31-4B2F-9C19-17EF43DB2C6B}" srcOrd="1" destOrd="0" presId="urn:microsoft.com/office/officeart/2005/8/layout/vList4"/>
    <dgm:cxn modelId="{AA66E92B-A955-4966-9F5B-CD06BCEAAB4A}" type="presParOf" srcId="{089ECEF3-DD10-4220-B262-EA8AA5EED1B5}" destId="{A17E6534-FF7C-4D9C-AE38-7AE60064C08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FDC860-5D03-4DA7-AC0F-22BC31E1E2AA}" type="datetimeFigureOut">
              <a:rPr lang="en-US" smtClean="0"/>
              <a:t>10/11/2016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20CA08-104A-4877-A6C2-266FB04BDE57}" type="slidenum">
              <a:rPr lang="en-US" smtClean="0"/>
              <a:t>‹#›</a:t>
            </a:fld>
            <a:endParaRPr lang="en-US"/>
          </a:p>
        </p:txBody>
      </p:sp>
    </p:spTree>
    <p:extLst>
      <p:ext uri="{BB962C8B-B14F-4D97-AF65-F5344CB8AC3E}">
        <p14:creationId xmlns:p14="http://schemas.microsoft.com/office/powerpoint/2010/main" val="334192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Thank you for inviting me</a:t>
            </a:r>
          </a:p>
          <a:p>
            <a:endParaRPr lang="en-US" sz="1200" dirty="0" smtClean="0"/>
          </a:p>
          <a:p>
            <a:r>
              <a:rPr lang="en-US" sz="1200" dirty="0" smtClean="0"/>
              <a:t>Who</a:t>
            </a:r>
            <a:r>
              <a:rPr lang="en-US" sz="1200" baseline="0" dirty="0" smtClean="0"/>
              <a:t> I am and what I do</a:t>
            </a:r>
            <a:endParaRPr lang="en-US" sz="1200" dirty="0" smtClean="0"/>
          </a:p>
        </p:txBody>
      </p:sp>
      <p:sp>
        <p:nvSpPr>
          <p:cNvPr id="4" name="Slide Number Placeholder 3"/>
          <p:cNvSpPr>
            <a:spLocks noGrp="1"/>
          </p:cNvSpPr>
          <p:nvPr>
            <p:ph type="sldNum" sz="quarter" idx="10"/>
          </p:nvPr>
        </p:nvSpPr>
        <p:spPr/>
        <p:txBody>
          <a:bodyPr/>
          <a:lstStyle/>
          <a:p>
            <a:fld id="{AC20CA08-104A-4877-A6C2-266FB04BDE57}" type="slidenum">
              <a:rPr lang="en-US" smtClean="0"/>
              <a:t>1</a:t>
            </a:fld>
            <a:endParaRPr lang="en-US"/>
          </a:p>
        </p:txBody>
      </p:sp>
    </p:spTree>
    <p:extLst>
      <p:ext uri="{BB962C8B-B14F-4D97-AF65-F5344CB8AC3E}">
        <p14:creationId xmlns:p14="http://schemas.microsoft.com/office/powerpoint/2010/main" val="420324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b="1" dirty="0" smtClean="0"/>
              <a:t>What is that “Something Else?”  What Goes Wrong?</a:t>
            </a:r>
          </a:p>
          <a:p>
            <a:pPr>
              <a:spcBef>
                <a:spcPts val="0"/>
              </a:spcBef>
            </a:pPr>
            <a:endParaRPr lang="en-US" sz="1200" dirty="0" smtClean="0"/>
          </a:p>
          <a:p>
            <a:pPr>
              <a:spcBef>
                <a:spcPts val="0"/>
              </a:spcBef>
            </a:pPr>
            <a:r>
              <a:rPr lang="en-US" sz="1200" u="sng" dirty="0" smtClean="0"/>
              <a:t>There was an interesting study published</a:t>
            </a:r>
            <a:r>
              <a:rPr lang="en-US" sz="1200" u="sng" baseline="0" dirty="0" smtClean="0"/>
              <a:t> in the Archives of Internal Medicine. </a:t>
            </a:r>
          </a:p>
          <a:p>
            <a:pPr>
              <a:spcBef>
                <a:spcPts val="0"/>
              </a:spcBef>
            </a:pPr>
            <a:r>
              <a:rPr lang="en-US" sz="1200" baseline="0" dirty="0" smtClean="0"/>
              <a:t>Researchers looked at what happened </a:t>
            </a:r>
            <a:r>
              <a:rPr lang="en-US" sz="1200" b="1" baseline="0" dirty="0" smtClean="0"/>
              <a:t>after a lawsuit was filed and the patient or family member bringing the claim had a chance to tell their story</a:t>
            </a:r>
            <a:r>
              <a:rPr lang="en-US" sz="1200" baseline="0" dirty="0" smtClean="0"/>
              <a:t>.  What exactly was it they complained of?</a:t>
            </a:r>
          </a:p>
          <a:p>
            <a:pPr>
              <a:spcBef>
                <a:spcPts val="0"/>
              </a:spcBef>
            </a:pPr>
            <a:endParaRPr lang="en-US" sz="700" baseline="0" dirty="0" smtClean="0"/>
          </a:p>
          <a:p>
            <a:pPr>
              <a:spcBef>
                <a:spcPts val="0"/>
              </a:spcBef>
            </a:pPr>
            <a:r>
              <a:rPr lang="en-US" sz="1200" baseline="0" dirty="0" smtClean="0"/>
              <a:t>After the suit is filed the defendant physician’s attorney will </a:t>
            </a:r>
            <a:r>
              <a:rPr lang="en-US" sz="1200" b="1" baseline="0" dirty="0" smtClean="0"/>
              <a:t>take the deposition </a:t>
            </a:r>
            <a:r>
              <a:rPr lang="en-US" sz="1200" baseline="0" dirty="0" smtClean="0"/>
              <a:t>of the patient or their survivor.  </a:t>
            </a:r>
            <a:r>
              <a:rPr lang="en-US" sz="1200" b="1" baseline="0" dirty="0" smtClean="0"/>
              <a:t>This is where you get to the heart of what the patient’s beef with the doctor or hospital really is</a:t>
            </a:r>
            <a:r>
              <a:rPr lang="en-US" sz="1200" baseline="0" dirty="0" smtClean="0"/>
              <a:t>.   </a:t>
            </a:r>
            <a:r>
              <a:rPr lang="en-US" sz="1200" b="1" u="sng" dirty="0" smtClean="0"/>
              <a:t>Problematic relationship issues with the provider were identified in 71% of depositions studied. </a:t>
            </a:r>
          </a:p>
          <a:p>
            <a:pPr>
              <a:spcBef>
                <a:spcPts val="0"/>
              </a:spcBef>
            </a:pPr>
            <a:endParaRPr lang="en-US" sz="700" b="1" u="sng" dirty="0" smtClean="0"/>
          </a:p>
          <a:p>
            <a:pPr>
              <a:spcBef>
                <a:spcPts val="0"/>
              </a:spcBef>
            </a:pPr>
            <a:r>
              <a:rPr lang="en-US" sz="1200" b="1" u="sng" dirty="0" smtClean="0"/>
              <a:t>Four themes emerged : </a:t>
            </a:r>
          </a:p>
          <a:p>
            <a:pPr marL="171450" indent="-171450">
              <a:spcBef>
                <a:spcPts val="0"/>
              </a:spcBef>
              <a:buFont typeface="Arial" panose="020B0604020202020204" pitchFamily="34" charset="0"/>
              <a:buChar char="•"/>
            </a:pPr>
            <a:r>
              <a:rPr lang="en-US" sz="1200" dirty="0" smtClean="0"/>
              <a:t>The patient felt deserted by their caregiver (32%), </a:t>
            </a:r>
          </a:p>
          <a:p>
            <a:pPr marL="171450" indent="-171450">
              <a:spcBef>
                <a:spcPts val="0"/>
              </a:spcBef>
              <a:buFont typeface="Arial" panose="020B0604020202020204" pitchFamily="34" charset="0"/>
              <a:buChar char="•"/>
            </a:pPr>
            <a:r>
              <a:rPr lang="en-US" sz="1200" dirty="0" smtClean="0"/>
              <a:t>The patient and/or family felt their views were devalued (29%), </a:t>
            </a:r>
          </a:p>
          <a:p>
            <a:pPr marL="171450" indent="-171450">
              <a:spcBef>
                <a:spcPts val="0"/>
              </a:spcBef>
              <a:buFont typeface="Arial" panose="020B0604020202020204" pitchFamily="34" charset="0"/>
              <a:buChar char="•"/>
            </a:pPr>
            <a:r>
              <a:rPr lang="en-US" sz="1200" dirty="0" smtClean="0"/>
              <a:t>Information was delivered poorly (26%), and </a:t>
            </a:r>
          </a:p>
          <a:p>
            <a:pPr marL="171450" indent="-171450">
              <a:spcBef>
                <a:spcPts val="0"/>
              </a:spcBef>
              <a:buFont typeface="Arial" panose="020B0604020202020204" pitchFamily="34" charset="0"/>
              <a:buChar char="•"/>
            </a:pPr>
            <a:r>
              <a:rPr lang="en-US" sz="1200" dirty="0" smtClean="0"/>
              <a:t>The provider failed to understand the patient and/or family perspective (13%). </a:t>
            </a:r>
          </a:p>
          <a:p>
            <a:pPr>
              <a:spcBef>
                <a:spcPts val="0"/>
              </a:spcBef>
            </a:pPr>
            <a:r>
              <a:rPr lang="en-US" sz="1200" b="1" i="1" dirty="0" smtClean="0"/>
              <a:t>I know you don’t feel that</a:t>
            </a:r>
            <a:r>
              <a:rPr lang="en-US" sz="1200" b="1" i="1" baseline="0" dirty="0" smtClean="0"/>
              <a:t> way----why are they picking up on that?  You need to examine your interactions with the patients to answer that question.</a:t>
            </a:r>
            <a:endParaRPr lang="en-US" sz="1200" b="1" i="1" dirty="0" smtClean="0"/>
          </a:p>
          <a:p>
            <a:pPr>
              <a:spcBef>
                <a:spcPts val="0"/>
              </a:spcBef>
            </a:pPr>
            <a:endParaRPr lang="en-US" sz="700" dirty="0" smtClean="0"/>
          </a:p>
          <a:p>
            <a:pPr>
              <a:spcBef>
                <a:spcPts val="0"/>
              </a:spcBef>
            </a:pPr>
            <a:r>
              <a:rPr lang="en-US" sz="700" dirty="0" smtClean="0"/>
              <a:t>Beckman, et al. “The Doctor-Patient Relationship and Malpractice Lessons From Plaintiff Depositions”, </a:t>
            </a:r>
            <a:r>
              <a:rPr lang="en-US" sz="700" i="1" dirty="0" smtClean="0"/>
              <a:t>Arch Intern Med.</a:t>
            </a:r>
            <a:r>
              <a:rPr lang="en-US" sz="700" dirty="0" smtClean="0"/>
              <a:t> 1994;154(12):1365-1370. </a:t>
            </a:r>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10</a:t>
            </a:fld>
            <a:endParaRPr lang="en-US"/>
          </a:p>
        </p:txBody>
      </p:sp>
    </p:spTree>
    <p:extLst>
      <p:ext uri="{BB962C8B-B14F-4D97-AF65-F5344CB8AC3E}">
        <p14:creationId xmlns:p14="http://schemas.microsoft.com/office/powerpoint/2010/main" val="653829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400" dirty="0" smtClean="0"/>
              <a:t>Let’s look</a:t>
            </a:r>
            <a:r>
              <a:rPr lang="en-US" sz="1400" baseline="0" dirty="0" smtClean="0"/>
              <a:t> at things from the patient’s side – How do patient’s hear you? </a:t>
            </a:r>
          </a:p>
          <a:p>
            <a:pPr>
              <a:spcBef>
                <a:spcPts val="0"/>
              </a:spcBef>
            </a:pPr>
            <a:r>
              <a:rPr lang="en-US" sz="1400" baseline="0" dirty="0" smtClean="0"/>
              <a:t>This is a shift from </a:t>
            </a:r>
            <a:r>
              <a:rPr lang="en-US" sz="1400" b="1" u="sng" baseline="0" dirty="0" smtClean="0"/>
              <a:t>how you SAY </a:t>
            </a:r>
            <a:r>
              <a:rPr lang="en-US" sz="1400" baseline="0" dirty="0" smtClean="0"/>
              <a:t>what you need to say, to </a:t>
            </a:r>
            <a:r>
              <a:rPr lang="en-US" sz="1400" b="1" baseline="0" dirty="0" smtClean="0"/>
              <a:t>how Patients HEAR </a:t>
            </a:r>
            <a:r>
              <a:rPr lang="en-US" sz="1400" baseline="0" dirty="0" smtClean="0"/>
              <a:t>what you say. </a:t>
            </a:r>
          </a:p>
          <a:p>
            <a:pPr>
              <a:spcBef>
                <a:spcPts val="0"/>
              </a:spcBef>
            </a:pPr>
            <a:endParaRPr lang="en-US" sz="800" baseline="0" dirty="0" smtClean="0"/>
          </a:p>
          <a:p>
            <a:pPr>
              <a:spcBef>
                <a:spcPts val="0"/>
              </a:spcBef>
            </a:pPr>
            <a:r>
              <a:rPr lang="en-US" sz="1400" baseline="0" dirty="0" smtClean="0"/>
              <a:t>Look at the slide – </a:t>
            </a:r>
            <a:r>
              <a:rPr lang="en-US" sz="1400" b="1" baseline="0" dirty="0" smtClean="0"/>
              <a:t>only 7%</a:t>
            </a:r>
            <a:r>
              <a:rPr lang="en-US" sz="1400" baseline="0" dirty="0" smtClean="0"/>
              <a:t> of what patients get from what you tell them comes from your words.</a:t>
            </a:r>
          </a:p>
          <a:p>
            <a:pPr>
              <a:spcBef>
                <a:spcPts val="0"/>
              </a:spcBef>
            </a:pPr>
            <a:r>
              <a:rPr lang="en-US" sz="1400" baseline="0" dirty="0" smtClean="0"/>
              <a:t>  </a:t>
            </a:r>
          </a:p>
          <a:p>
            <a:pPr>
              <a:spcBef>
                <a:spcPts val="0"/>
              </a:spcBef>
            </a:pPr>
            <a:r>
              <a:rPr lang="en-US" sz="1400" b="1" baseline="0" dirty="0" smtClean="0"/>
              <a:t>Body language and tone of voice have way more impact than the words we say</a:t>
            </a:r>
            <a:r>
              <a:rPr lang="en-US" sz="1400" baseline="0" dirty="0" smtClean="0"/>
              <a:t>.  </a:t>
            </a:r>
          </a:p>
          <a:p>
            <a:pPr marL="171450" indent="-171450">
              <a:spcBef>
                <a:spcPts val="0"/>
              </a:spcBef>
              <a:buFont typeface="Arial" panose="020B0604020202020204" pitchFamily="34" charset="0"/>
              <a:buChar char="•"/>
            </a:pPr>
            <a:r>
              <a:rPr lang="en-US" sz="1400" baseline="0" dirty="0" smtClean="0"/>
              <a:t>Do you look at the patient or are you looking at your computer screen? </a:t>
            </a:r>
          </a:p>
          <a:p>
            <a:pPr marL="171450" indent="-171450">
              <a:spcBef>
                <a:spcPts val="0"/>
              </a:spcBef>
              <a:buFont typeface="Arial" panose="020B0604020202020204" pitchFamily="34" charset="0"/>
              <a:buChar char="•"/>
            </a:pPr>
            <a:r>
              <a:rPr lang="en-US" sz="1400" baseline="0" dirty="0" smtClean="0"/>
              <a:t>Do you convey empathy when delivering bad news? </a:t>
            </a:r>
          </a:p>
          <a:p>
            <a:pPr marL="171450" indent="-171450">
              <a:spcBef>
                <a:spcPts val="0"/>
              </a:spcBef>
              <a:buFont typeface="Arial" panose="020B0604020202020204" pitchFamily="34" charset="0"/>
              <a:buChar char="•"/>
            </a:pPr>
            <a:r>
              <a:rPr lang="en-US" sz="1400" baseline="0" dirty="0" smtClean="0"/>
              <a:t>Do you have “hand on the doorknob” syndrome?</a:t>
            </a:r>
          </a:p>
          <a:p>
            <a:pPr marL="1066800" marR="0" lvl="1" indent="-609600" algn="l" defTabSz="914400" rtl="0" eaLnBrk="1" fontAlgn="base" latinLnBrk="0" hangingPunct="1">
              <a:lnSpc>
                <a:spcPct val="90000"/>
              </a:lnSpc>
              <a:spcBef>
                <a:spcPts val="0"/>
              </a:spcBef>
              <a:spcAft>
                <a:spcPct val="0"/>
              </a:spcAft>
              <a:buClrTx/>
              <a:buSzTx/>
              <a:buFontTx/>
              <a:buNone/>
              <a:tabLst/>
              <a:defRPr/>
            </a:pPr>
            <a:endParaRPr lang="en-US" sz="800" dirty="0" smtClean="0">
              <a:effectLst>
                <a:outerShdw blurRad="38100" dist="38100" dir="2700000" algn="tl">
                  <a:srgbClr val="C0C0C0"/>
                </a:outerShdw>
              </a:effectLst>
              <a:latin typeface="Arial" pitchFamily="34" charset="0"/>
            </a:endParaRPr>
          </a:p>
          <a:p>
            <a:pPr marL="1066800" marR="0" lvl="1" indent="-609600" algn="l" defTabSz="914400" rtl="0" eaLnBrk="1" fontAlgn="base" latinLnBrk="0" hangingPunct="1">
              <a:lnSpc>
                <a:spcPct val="90000"/>
              </a:lnSpc>
              <a:spcBef>
                <a:spcPts val="0"/>
              </a:spcBef>
              <a:spcAft>
                <a:spcPct val="0"/>
              </a:spcAft>
              <a:buClrTx/>
              <a:buSzTx/>
              <a:buFontTx/>
              <a:buNone/>
              <a:tabLst/>
              <a:defRPr/>
            </a:pPr>
            <a:r>
              <a:rPr lang="en-US" sz="800" dirty="0" smtClean="0">
                <a:effectLst>
                  <a:outerShdw blurRad="38100" dist="38100" dir="2700000" algn="tl">
                    <a:srgbClr val="C0C0C0"/>
                  </a:outerShdw>
                </a:effectLst>
                <a:latin typeface="Arial" pitchFamily="34" charset="0"/>
              </a:rPr>
              <a:t>**</a:t>
            </a:r>
            <a:r>
              <a:rPr lang="en-US" sz="800" dirty="0" smtClean="0">
                <a:solidFill>
                  <a:schemeClr val="bg1">
                    <a:lumMod val="50000"/>
                  </a:schemeClr>
                </a:solidFill>
                <a:latin typeface="Arial" pitchFamily="34" charset="0"/>
              </a:rPr>
              <a:t>**Beckman,1994; Vincent, 1994;</a:t>
            </a:r>
          </a:p>
          <a:p>
            <a:pPr marL="609600" marR="0" indent="-609600" algn="l" defTabSz="914400" rtl="0" eaLnBrk="1" fontAlgn="base" latinLnBrk="0" hangingPunct="1">
              <a:lnSpc>
                <a:spcPct val="90000"/>
              </a:lnSpc>
              <a:spcBef>
                <a:spcPts val="0"/>
              </a:spcBef>
              <a:spcAft>
                <a:spcPct val="0"/>
              </a:spcAft>
              <a:buClrTx/>
              <a:buSzTx/>
              <a:buFontTx/>
              <a:buNone/>
              <a:tabLst/>
              <a:defRPr/>
            </a:pPr>
            <a:r>
              <a:rPr lang="en-US" sz="800" dirty="0" smtClean="0">
                <a:solidFill>
                  <a:schemeClr val="bg1">
                    <a:lumMod val="50000"/>
                  </a:schemeClr>
                </a:solidFill>
                <a:latin typeface="Arial" pitchFamily="34" charset="0"/>
              </a:rPr>
              <a:t>	</a:t>
            </a:r>
            <a:r>
              <a:rPr lang="en-US" sz="800" baseline="0" dirty="0" smtClean="0">
                <a:solidFill>
                  <a:schemeClr val="bg1">
                    <a:lumMod val="50000"/>
                  </a:schemeClr>
                </a:solidFill>
                <a:latin typeface="Arial" pitchFamily="34" charset="0"/>
              </a:rPr>
              <a:t>     </a:t>
            </a:r>
            <a:r>
              <a:rPr lang="en-US" sz="800" dirty="0" err="1" smtClean="0">
                <a:solidFill>
                  <a:schemeClr val="bg1">
                    <a:lumMod val="50000"/>
                  </a:schemeClr>
                </a:solidFill>
                <a:latin typeface="Arial" pitchFamily="34" charset="0"/>
              </a:rPr>
              <a:t>Hickson</a:t>
            </a:r>
            <a:r>
              <a:rPr lang="en-US" sz="800" dirty="0" smtClean="0">
                <a:solidFill>
                  <a:schemeClr val="bg1">
                    <a:lumMod val="50000"/>
                  </a:schemeClr>
                </a:solidFill>
                <a:latin typeface="Arial" pitchFamily="34" charset="0"/>
              </a:rPr>
              <a:t>, 1992, Gallagher, 1995, </a:t>
            </a:r>
            <a:r>
              <a:rPr lang="en-US" sz="800" dirty="0" err="1" smtClean="0">
                <a:solidFill>
                  <a:schemeClr val="bg1">
                    <a:lumMod val="50000"/>
                  </a:schemeClr>
                </a:solidFill>
                <a:latin typeface="Arial" pitchFamily="34" charset="0"/>
              </a:rPr>
              <a:t>Mazor</a:t>
            </a:r>
            <a:r>
              <a:rPr lang="en-US" sz="800" dirty="0" smtClean="0">
                <a:solidFill>
                  <a:schemeClr val="bg1">
                    <a:lumMod val="50000"/>
                  </a:schemeClr>
                </a:solidFill>
                <a:latin typeface="Arial" pitchFamily="34" charset="0"/>
              </a:rPr>
              <a:t>, 2004; O’Connell, 2004.</a:t>
            </a:r>
          </a:p>
          <a:p>
            <a:pPr>
              <a:spcBef>
                <a:spcPts val="0"/>
              </a:spcBef>
            </a:pPr>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11</a:t>
            </a:fld>
            <a:endParaRPr lang="en-US"/>
          </a:p>
        </p:txBody>
      </p:sp>
    </p:spTree>
    <p:extLst>
      <p:ext uri="{BB962C8B-B14F-4D97-AF65-F5344CB8AC3E}">
        <p14:creationId xmlns:p14="http://schemas.microsoft.com/office/powerpoint/2010/main" val="3068368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b="1" kern="1200" dirty="0" smtClean="0">
                <a:solidFill>
                  <a:schemeClr val="tx1"/>
                </a:solidFill>
                <a:effectLst/>
                <a:latin typeface="Arial" charset="0"/>
                <a:ea typeface="+mn-ea"/>
                <a:cs typeface="+mn-cs"/>
              </a:rPr>
              <a:t>Why is communication so important? Because patients are deciding how “good” the physician is and how “good” the care is the only way they know how – by how they </a:t>
            </a:r>
            <a:r>
              <a:rPr lang="en-US" sz="1200" b="1" u="sng" kern="1200" dirty="0" smtClean="0">
                <a:solidFill>
                  <a:schemeClr val="tx1"/>
                </a:solidFill>
                <a:effectLst/>
                <a:latin typeface="Arial" charset="0"/>
                <a:ea typeface="+mn-ea"/>
                <a:cs typeface="+mn-cs"/>
              </a:rPr>
              <a:t>feel</a:t>
            </a:r>
            <a:r>
              <a:rPr lang="en-US" sz="1200" b="1" kern="1200" dirty="0" smtClean="0">
                <a:solidFill>
                  <a:schemeClr val="tx1"/>
                </a:solidFill>
                <a:effectLst/>
                <a:latin typeface="Arial" charset="0"/>
                <a:ea typeface="+mn-ea"/>
                <a:cs typeface="+mn-cs"/>
              </a:rPr>
              <a:t> about you and your office. </a:t>
            </a:r>
          </a:p>
          <a:p>
            <a:pPr marL="0" marR="0" indent="0" algn="l" defTabSz="914400" rtl="0" eaLnBrk="1" fontAlgn="base" latinLnBrk="0" hangingPunct="1">
              <a:lnSpc>
                <a:spcPct val="100000"/>
              </a:lnSpc>
              <a:spcBef>
                <a:spcPts val="0"/>
              </a:spcBef>
              <a:spcAft>
                <a:spcPct val="0"/>
              </a:spcAft>
              <a:buClrTx/>
              <a:buSzTx/>
              <a:buFontTx/>
              <a:buNone/>
              <a:tabLst/>
              <a:defRPr/>
            </a:pPr>
            <a:endParaRPr lang="en-US" sz="7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sz="1200" kern="1200" dirty="0" smtClean="0">
                <a:solidFill>
                  <a:schemeClr val="tx1"/>
                </a:solidFill>
                <a:effectLst/>
                <a:latin typeface="Arial" charset="0"/>
                <a:ea typeface="+mn-ea"/>
                <a:cs typeface="+mn-cs"/>
              </a:rPr>
              <a:t>You want your patients to feel like you and your practice care for them. When something goes wrong (and it will), if your patients trust you, and if you explain what happened, they are willing to forgive.  </a:t>
            </a:r>
          </a:p>
          <a:p>
            <a:pPr marL="0" marR="0" indent="0" algn="l" defTabSz="914400" rtl="0" eaLnBrk="1" fontAlgn="base" latinLnBrk="0" hangingPunct="1">
              <a:lnSpc>
                <a:spcPct val="100000"/>
              </a:lnSpc>
              <a:spcBef>
                <a:spcPts val="0"/>
              </a:spcBef>
              <a:spcAft>
                <a:spcPct val="0"/>
              </a:spcAft>
              <a:buClrTx/>
              <a:buSzTx/>
              <a:buFontTx/>
              <a:buNone/>
              <a:tabLst/>
              <a:defRPr/>
            </a:pPr>
            <a:endParaRPr lang="en-US" sz="7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sz="1200" kern="1200" dirty="0" smtClean="0">
                <a:solidFill>
                  <a:schemeClr val="tx1"/>
                </a:solidFill>
                <a:effectLst/>
                <a:latin typeface="Arial" charset="0"/>
                <a:ea typeface="+mn-ea"/>
                <a:cs typeface="+mn-cs"/>
              </a:rPr>
              <a:t>On the other hand, if a physician is </a:t>
            </a:r>
            <a:r>
              <a:rPr lang="en-US" sz="1200" b="1" kern="1200" dirty="0" smtClean="0">
                <a:solidFill>
                  <a:schemeClr val="tx1"/>
                </a:solidFill>
                <a:effectLst/>
                <a:latin typeface="Arial" charset="0"/>
                <a:ea typeface="+mn-ea"/>
                <a:cs typeface="+mn-cs"/>
              </a:rPr>
              <a:t>arrogant</a:t>
            </a:r>
            <a:r>
              <a:rPr lang="en-US" sz="1200" kern="1200" dirty="0" smtClean="0">
                <a:solidFill>
                  <a:schemeClr val="tx1"/>
                </a:solidFill>
                <a:effectLst/>
                <a:latin typeface="Arial" charset="0"/>
                <a:ea typeface="+mn-ea"/>
                <a:cs typeface="+mn-cs"/>
              </a:rPr>
              <a:t> and the staff is </a:t>
            </a:r>
            <a:r>
              <a:rPr lang="en-US" sz="1200" b="1" kern="1200" dirty="0" smtClean="0">
                <a:solidFill>
                  <a:schemeClr val="tx1"/>
                </a:solidFill>
                <a:effectLst/>
                <a:latin typeface="Arial" charset="0"/>
                <a:ea typeface="+mn-ea"/>
                <a:cs typeface="+mn-cs"/>
              </a:rPr>
              <a:t>rude</a:t>
            </a:r>
            <a:r>
              <a:rPr lang="en-US" sz="1200" kern="1200" dirty="0" smtClean="0">
                <a:solidFill>
                  <a:schemeClr val="tx1"/>
                </a:solidFill>
                <a:effectLst/>
                <a:latin typeface="Arial" charset="0"/>
                <a:ea typeface="+mn-ea"/>
                <a:cs typeface="+mn-cs"/>
              </a:rPr>
              <a:t>, the patient decides to sue so “that it never happens to anyone else”.   </a:t>
            </a:r>
          </a:p>
          <a:p>
            <a:pPr marL="0" marR="0" indent="0" algn="l" defTabSz="914400" rtl="0" eaLnBrk="1" fontAlgn="base" latinLnBrk="0" hangingPunct="1">
              <a:lnSpc>
                <a:spcPct val="100000"/>
              </a:lnSpc>
              <a:spcBef>
                <a:spcPts val="0"/>
              </a:spcBef>
              <a:spcAft>
                <a:spcPct val="0"/>
              </a:spcAft>
              <a:buClrTx/>
              <a:buSzTx/>
              <a:buFontTx/>
              <a:buNone/>
              <a:tabLst/>
              <a:defRPr/>
            </a:pPr>
            <a:r>
              <a:rPr lang="en-US" sz="1200" kern="1200" dirty="0" smtClean="0">
                <a:solidFill>
                  <a:schemeClr val="tx1"/>
                </a:solidFill>
                <a:effectLst/>
                <a:latin typeface="Arial" charset="0"/>
                <a:ea typeface="+mn-ea"/>
                <a:cs typeface="+mn-cs"/>
              </a:rPr>
              <a:t>Remember, when they asked plaintiffs</a:t>
            </a:r>
            <a:r>
              <a:rPr lang="en-US" sz="1200" kern="1200" baseline="0" dirty="0" smtClean="0">
                <a:solidFill>
                  <a:schemeClr val="tx1"/>
                </a:solidFill>
                <a:effectLst/>
                <a:latin typeface="Arial" charset="0"/>
                <a:ea typeface="+mn-ea"/>
                <a:cs typeface="+mn-cs"/>
              </a:rPr>
              <a:t> in depositions </a:t>
            </a:r>
            <a:r>
              <a:rPr lang="en-US" sz="1200" kern="1200" dirty="0" smtClean="0">
                <a:solidFill>
                  <a:schemeClr val="tx1"/>
                </a:solidFill>
                <a:effectLst/>
                <a:latin typeface="Arial" charset="0"/>
                <a:ea typeface="+mn-ea"/>
                <a:cs typeface="+mn-cs"/>
              </a:rPr>
              <a:t> “why did you sue?”  it all boiled down to communication – he</a:t>
            </a:r>
            <a:r>
              <a:rPr lang="en-US" sz="1200" kern="1200" baseline="0" dirty="0" smtClean="0">
                <a:solidFill>
                  <a:schemeClr val="tx1"/>
                </a:solidFill>
                <a:effectLst/>
                <a:latin typeface="Arial" charset="0"/>
                <a:ea typeface="+mn-ea"/>
                <a:cs typeface="+mn-cs"/>
              </a:rPr>
              <a:t> or she</a:t>
            </a:r>
            <a:r>
              <a:rPr lang="en-US" sz="1200" kern="1200" dirty="0" smtClean="0">
                <a:solidFill>
                  <a:schemeClr val="tx1"/>
                </a:solidFill>
                <a:effectLst/>
                <a:latin typeface="Arial" charset="0"/>
                <a:ea typeface="+mn-ea"/>
                <a:cs typeface="+mn-cs"/>
              </a:rPr>
              <a:t> deserted me; he didn’t care about me; he talked to me in such a non-caring way etc. etc.</a:t>
            </a:r>
          </a:p>
          <a:p>
            <a:pPr marL="0" marR="0" indent="0" algn="l" defTabSz="914400" rtl="0" eaLnBrk="1" fontAlgn="base" latinLnBrk="0" hangingPunct="1">
              <a:lnSpc>
                <a:spcPct val="100000"/>
              </a:lnSpc>
              <a:spcBef>
                <a:spcPts val="0"/>
              </a:spcBef>
              <a:spcAft>
                <a:spcPct val="0"/>
              </a:spcAft>
              <a:buClrTx/>
              <a:buSzTx/>
              <a:buFontTx/>
              <a:buNone/>
              <a:tabLst/>
              <a:defRPr/>
            </a:pPr>
            <a:endParaRPr lang="en-US" sz="7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sz="1200" b="1" dirty="0" smtClean="0"/>
              <a:t>A patient’s perception of how good a physician is depends on </a:t>
            </a:r>
            <a:r>
              <a:rPr lang="en-US" sz="1200" b="1" u="sng" dirty="0" smtClean="0"/>
              <a:t>how</a:t>
            </a:r>
            <a:r>
              <a:rPr lang="en-US" sz="1200" b="1" dirty="0" smtClean="0"/>
              <a:t> the information is given to them – not only what is said, but how it’s said.  </a:t>
            </a:r>
          </a:p>
          <a:p>
            <a:pPr eaLnBrk="1" hangingPunct="1">
              <a:spcBef>
                <a:spcPts val="0"/>
              </a:spcBef>
            </a:pPr>
            <a:endParaRPr lang="en-US" sz="700"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12</a:t>
            </a:fld>
            <a:endParaRPr lang="en-US"/>
          </a:p>
        </p:txBody>
      </p:sp>
    </p:spTree>
    <p:extLst>
      <p:ext uri="{BB962C8B-B14F-4D97-AF65-F5344CB8AC3E}">
        <p14:creationId xmlns:p14="http://schemas.microsoft.com/office/powerpoint/2010/main" val="870817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16" rtl="0" eaLnBrk="0" fontAlgn="base" latinLnBrk="0" hangingPunct="0">
              <a:lnSpc>
                <a:spcPct val="100000"/>
              </a:lnSpc>
              <a:spcBef>
                <a:spcPts val="0"/>
              </a:spcBef>
              <a:spcAft>
                <a:spcPct val="0"/>
              </a:spcAft>
              <a:buClrTx/>
              <a:buSzTx/>
              <a:buFontTx/>
              <a:buNone/>
              <a:tabLst/>
              <a:defRPr/>
            </a:pPr>
            <a:r>
              <a:rPr lang="en-US" sz="1200" b="1" dirty="0" smtClean="0">
                <a:latin typeface="Arial" pitchFamily="34" charset="0"/>
              </a:rPr>
              <a:t>Use every opportunity to connect with your patient and create a bond of trust.  </a:t>
            </a:r>
            <a:r>
              <a:rPr lang="en-US" sz="1200" b="1" dirty="0" smtClean="0">
                <a:effectLst>
                  <a:outerShdw blurRad="38100" dist="38100" dir="2700000" algn="tl">
                    <a:srgbClr val="C0C0C0"/>
                  </a:outerShdw>
                </a:effectLst>
                <a:latin typeface="Arial" pitchFamily="34" charset="0"/>
              </a:rPr>
              <a:t>All of these factors apply equally to the staff</a:t>
            </a:r>
            <a:r>
              <a:rPr lang="en-US" sz="1200" dirty="0" smtClean="0">
                <a:effectLst>
                  <a:outerShdw blurRad="38100" dist="38100" dir="2700000" algn="tl">
                    <a:srgbClr val="C0C0C0"/>
                  </a:outerShdw>
                </a:effectLst>
                <a:latin typeface="Arial" pitchFamily="34" charset="0"/>
              </a:rPr>
              <a:t>.  These are the basics. Let your staff expressly know</a:t>
            </a:r>
            <a:r>
              <a:rPr lang="en-US" sz="1200" baseline="0" dirty="0" smtClean="0">
                <a:effectLst>
                  <a:outerShdw blurRad="38100" dist="38100" dir="2700000" algn="tl">
                    <a:srgbClr val="C0C0C0"/>
                  </a:outerShdw>
                </a:effectLst>
                <a:latin typeface="Arial" pitchFamily="34" charset="0"/>
              </a:rPr>
              <a:t> you expect them to follow these simple rules.</a:t>
            </a:r>
            <a:endParaRPr lang="en-US" sz="1200" dirty="0" smtClean="0">
              <a:effectLst>
                <a:outerShdw blurRad="38100" dist="38100" dir="2700000" algn="tl">
                  <a:srgbClr val="C0C0C0"/>
                </a:outerShdw>
              </a:effectLst>
              <a:latin typeface="Arial" pitchFamily="34" charset="0"/>
            </a:endParaRPr>
          </a:p>
          <a:p>
            <a:pPr defTabSz="914216">
              <a:spcBef>
                <a:spcPts val="0"/>
              </a:spcBef>
              <a:defRPr/>
            </a:pPr>
            <a:r>
              <a:rPr lang="en-US" sz="1200" dirty="0" smtClean="0">
                <a:latin typeface="Arial" pitchFamily="34" charset="0"/>
              </a:rPr>
              <a:t>	</a:t>
            </a:r>
            <a:endParaRPr lang="en-US" sz="700" dirty="0" smtClean="0">
              <a:latin typeface="Arial" pitchFamily="34" charset="0"/>
            </a:endParaRPr>
          </a:p>
          <a:p>
            <a:pPr marL="228552" indent="-228552">
              <a:spcBef>
                <a:spcPts val="0"/>
              </a:spcBef>
            </a:pPr>
            <a:r>
              <a:rPr lang="en-US" sz="1200" dirty="0" smtClean="0"/>
              <a:t>Decades of research shows – if a patient trusts his or her physician, he/she is much more likely to forgive a mistake. </a:t>
            </a:r>
            <a:r>
              <a:rPr lang="en-US" sz="1200" b="1" dirty="0" smtClean="0"/>
              <a:t>The</a:t>
            </a:r>
            <a:r>
              <a:rPr lang="en-US" sz="1200" b="1" baseline="0" dirty="0" smtClean="0"/>
              <a:t> formula for a lawsuit is a disappointing outcome and a physician who has lost the benefit of the doubt.  </a:t>
            </a:r>
          </a:p>
          <a:p>
            <a:pPr marL="228552" indent="-228552">
              <a:spcBef>
                <a:spcPts val="0"/>
              </a:spcBef>
            </a:pPr>
            <a:endParaRPr lang="en-US" sz="700" b="0" baseline="0" dirty="0" smtClean="0"/>
          </a:p>
          <a:p>
            <a:pPr marL="228552" indent="-228552">
              <a:spcBef>
                <a:spcPts val="0"/>
              </a:spcBef>
            </a:pPr>
            <a:r>
              <a:rPr lang="en-US" sz="1200" b="0" baseline="0" dirty="0" smtClean="0"/>
              <a:t>Patients give the</a:t>
            </a:r>
            <a:r>
              <a:rPr lang="en-US" sz="1200" baseline="0" dirty="0" smtClean="0"/>
              <a:t> benefit of the doubt to physicians they believe to be honest, caring and competent.  They form an opinion as to those things based upon the physicians interpersonal  and communication skills.</a:t>
            </a:r>
            <a:r>
              <a:rPr lang="en-US" sz="1200" dirty="0" smtClean="0">
                <a:latin typeface="Arial" pitchFamily="34" charset="0"/>
              </a:rPr>
              <a:t> Good listening skills and clarity of message helps build such a relationship.</a:t>
            </a:r>
          </a:p>
          <a:p>
            <a:pPr marL="228552" indent="-228552">
              <a:spcBef>
                <a:spcPts val="0"/>
              </a:spcBef>
            </a:pPr>
            <a:endParaRPr lang="en-US" sz="700" dirty="0" smtClean="0">
              <a:latin typeface="Arial" pitchFamily="34" charset="0"/>
            </a:endParaRPr>
          </a:p>
          <a:p>
            <a:pPr marL="228552" indent="-228552">
              <a:spcBef>
                <a:spcPts val="0"/>
              </a:spcBef>
            </a:pPr>
            <a:r>
              <a:rPr lang="en-US" sz="1200" dirty="0" smtClean="0">
                <a:latin typeface="Arial" pitchFamily="34" charset="0"/>
              </a:rPr>
              <a:t>We have claims reported to SVMIC</a:t>
            </a:r>
            <a:r>
              <a:rPr lang="en-US" sz="1200" baseline="0" dirty="0" smtClean="0">
                <a:latin typeface="Arial" pitchFamily="34" charset="0"/>
              </a:rPr>
              <a:t> that involve lapses in patient safety or medical misadventures, but which </a:t>
            </a:r>
            <a:r>
              <a:rPr lang="en-US" sz="1200" u="sng" baseline="0" dirty="0" smtClean="0">
                <a:latin typeface="Arial" pitchFamily="34" charset="0"/>
              </a:rPr>
              <a:t>never result in a lawsuit</a:t>
            </a:r>
            <a:r>
              <a:rPr lang="en-US" sz="1200" baseline="0" dirty="0" smtClean="0">
                <a:latin typeface="Arial" pitchFamily="34" charset="0"/>
              </a:rPr>
              <a:t>, primarily because of the relationship of trust built by the physician along with the compassionate care provided. </a:t>
            </a:r>
          </a:p>
          <a:p>
            <a:pPr marL="609600" indent="-609600" eaLnBrk="1" hangingPunct="1">
              <a:lnSpc>
                <a:spcPct val="90000"/>
              </a:lnSpc>
              <a:spcBef>
                <a:spcPts val="0"/>
              </a:spcBef>
              <a:buFontTx/>
              <a:buNone/>
              <a:defRPr/>
            </a:pPr>
            <a:endParaRPr lang="en-US" sz="1200" dirty="0" smtClean="0">
              <a:effectLst>
                <a:outerShdw blurRad="38100" dist="38100" dir="2700000" algn="tl">
                  <a:srgbClr val="C0C0C0"/>
                </a:outerShdw>
              </a:effectLst>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13</a:t>
            </a:fld>
            <a:endParaRPr lang="en-US"/>
          </a:p>
        </p:txBody>
      </p:sp>
    </p:spTree>
    <p:extLst>
      <p:ext uri="{BB962C8B-B14F-4D97-AF65-F5344CB8AC3E}">
        <p14:creationId xmlns:p14="http://schemas.microsoft.com/office/powerpoint/2010/main" val="3641392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600" indent="-609600" eaLnBrk="1" hangingPunct="1">
              <a:lnSpc>
                <a:spcPct val="90000"/>
              </a:lnSpc>
              <a:buFontTx/>
              <a:buNone/>
              <a:defRPr/>
            </a:pPr>
            <a:r>
              <a:rPr lang="en-US" sz="1200" b="1" dirty="0" smtClean="0">
                <a:effectLst>
                  <a:outerShdw blurRad="38100" dist="38100" dir="2700000" algn="tl">
                    <a:srgbClr val="C0C0C0"/>
                  </a:outerShdw>
                </a:effectLst>
                <a:latin typeface="Arial" pitchFamily="34" charset="0"/>
              </a:rPr>
              <a:t>You may have the best relationship in the world with your</a:t>
            </a:r>
            <a:r>
              <a:rPr lang="en-US" sz="1200" b="1" baseline="0" dirty="0" smtClean="0">
                <a:effectLst>
                  <a:outerShdw blurRad="38100" dist="38100" dir="2700000" algn="tl">
                    <a:srgbClr val="C0C0C0"/>
                  </a:outerShdw>
                </a:effectLst>
                <a:latin typeface="Arial" pitchFamily="34" charset="0"/>
              </a:rPr>
              <a:t> patient but if they die its their </a:t>
            </a:r>
            <a:r>
              <a:rPr lang="en-US" sz="1200" b="1" u="sng" baseline="0" dirty="0" smtClean="0">
                <a:effectLst>
                  <a:outerShdw blurRad="38100" dist="38100" dir="2700000" algn="tl">
                    <a:srgbClr val="C0C0C0"/>
                  </a:outerShdw>
                </a:effectLst>
                <a:latin typeface="Arial" pitchFamily="34" charset="0"/>
              </a:rPr>
              <a:t>survivors</a:t>
            </a:r>
            <a:r>
              <a:rPr lang="en-US" sz="1200" b="1" baseline="0" dirty="0" smtClean="0">
                <a:effectLst>
                  <a:outerShdw blurRad="38100" dist="38100" dir="2700000" algn="tl">
                    <a:srgbClr val="C0C0C0"/>
                  </a:outerShdw>
                </a:effectLst>
                <a:latin typeface="Arial" pitchFamily="34" charset="0"/>
              </a:rPr>
              <a:t> who will bring the law suit.  What relationship do you have with them?  </a:t>
            </a:r>
          </a:p>
          <a:p>
            <a:pPr marL="609600" indent="-609600" eaLnBrk="1" hangingPunct="1">
              <a:lnSpc>
                <a:spcPct val="90000"/>
              </a:lnSpc>
              <a:buFontTx/>
              <a:buNone/>
              <a:defRPr/>
            </a:pPr>
            <a:endParaRPr lang="en-US" dirty="0" smtClean="0">
              <a:effectLst>
                <a:outerShdw blurRad="38100" dist="38100" dir="2700000" algn="tl">
                  <a:srgbClr val="C0C0C0"/>
                </a:outerShdw>
              </a:effectLst>
              <a:latin typeface="Arial" pitchFamily="34" charset="0"/>
            </a:endParaRPr>
          </a:p>
          <a:p>
            <a:pPr marL="609600" indent="-609600" eaLnBrk="1" hangingPunct="1">
              <a:lnSpc>
                <a:spcPct val="90000"/>
              </a:lnSpc>
              <a:buFontTx/>
              <a:buNone/>
              <a:defRPr/>
            </a:pPr>
            <a:r>
              <a:rPr lang="en-US" sz="1200" dirty="0" smtClean="0">
                <a:effectLst>
                  <a:outerShdw blurRad="38100" dist="38100" dir="2700000" algn="tl">
                    <a:srgbClr val="C0C0C0"/>
                  </a:outerShdw>
                </a:effectLst>
                <a:latin typeface="Arial" pitchFamily="34" charset="0"/>
              </a:rPr>
              <a:t>Think</a:t>
            </a:r>
            <a:r>
              <a:rPr lang="en-US" sz="1200" baseline="0" dirty="0" smtClean="0">
                <a:effectLst>
                  <a:outerShdw blurRad="38100" dist="38100" dir="2700000" algn="tl">
                    <a:srgbClr val="C0C0C0"/>
                  </a:outerShdw>
                </a:effectLst>
                <a:latin typeface="Arial" pitchFamily="34" charset="0"/>
              </a:rPr>
              <a:t> about:</a:t>
            </a:r>
          </a:p>
          <a:p>
            <a:pPr marL="609600" indent="-609600" eaLnBrk="1" hangingPunct="1">
              <a:lnSpc>
                <a:spcPct val="90000"/>
              </a:lnSpc>
              <a:buFontTx/>
              <a:buNone/>
              <a:defRPr/>
            </a:pPr>
            <a:r>
              <a:rPr lang="en-US" sz="1200" dirty="0" smtClean="0">
                <a:effectLst>
                  <a:outerShdw blurRad="38100" dist="38100" dir="2700000" algn="tl">
                    <a:srgbClr val="C0C0C0"/>
                  </a:outerShdw>
                </a:effectLst>
                <a:latin typeface="Arial" pitchFamily="34" charset="0"/>
              </a:rPr>
              <a:t>	Who comes with the patient?</a:t>
            </a:r>
          </a:p>
          <a:p>
            <a:pPr marL="609600" indent="-609600" eaLnBrk="1" hangingPunct="1">
              <a:lnSpc>
                <a:spcPct val="90000"/>
              </a:lnSpc>
              <a:buFontTx/>
              <a:buNone/>
              <a:defRPr/>
            </a:pPr>
            <a:r>
              <a:rPr lang="en-US" sz="1200" dirty="0" smtClean="0">
                <a:effectLst>
                  <a:outerShdw blurRad="38100" dist="38100" dir="2700000" algn="tl">
                    <a:srgbClr val="C0C0C0"/>
                  </a:outerShdw>
                </a:effectLst>
                <a:latin typeface="Arial" pitchFamily="34" charset="0"/>
              </a:rPr>
              <a:t>	Are they in the exam room? Does patient defer to their opinion?</a:t>
            </a:r>
          </a:p>
          <a:p>
            <a:pPr marL="609600" indent="-609600" eaLnBrk="1" hangingPunct="1">
              <a:lnSpc>
                <a:spcPct val="90000"/>
              </a:lnSpc>
              <a:buFontTx/>
              <a:buNone/>
              <a:defRPr/>
            </a:pPr>
            <a:r>
              <a:rPr lang="en-US" sz="1200" dirty="0" smtClean="0">
                <a:effectLst>
                  <a:outerShdw blurRad="38100" dist="38100" dir="2700000" algn="tl">
                    <a:srgbClr val="C0C0C0"/>
                  </a:outerShdw>
                </a:effectLst>
                <a:latin typeface="Arial" pitchFamily="34" charset="0"/>
              </a:rPr>
              <a:t>	Does the patient refer to a family member frequently</a:t>
            </a:r>
            <a:r>
              <a:rPr lang="en-US" sz="1200" baseline="0" dirty="0" smtClean="0">
                <a:effectLst>
                  <a:outerShdw blurRad="38100" dist="38100" dir="2700000" algn="tl">
                    <a:srgbClr val="C0C0C0"/>
                  </a:outerShdw>
                </a:effectLst>
                <a:latin typeface="Arial" pitchFamily="34" charset="0"/>
              </a:rPr>
              <a:t> who does not accompany them?  </a:t>
            </a:r>
            <a:r>
              <a:rPr lang="en-US" sz="1200" b="1" i="1" baseline="0" dirty="0" smtClean="0">
                <a:effectLst>
                  <a:outerShdw blurRad="38100" dist="38100" dir="2700000" algn="tl">
                    <a:srgbClr val="C0C0C0"/>
                  </a:outerShdw>
                </a:effectLst>
                <a:latin typeface="Arial" pitchFamily="34" charset="0"/>
              </a:rPr>
              <a:t>Ask, “Is there anyone else you’d like me to speak with about this?”</a:t>
            </a:r>
          </a:p>
          <a:p>
            <a:pPr marL="609600" indent="-609600" eaLnBrk="1" hangingPunct="1">
              <a:lnSpc>
                <a:spcPct val="90000"/>
              </a:lnSpc>
              <a:buFontTx/>
              <a:buNone/>
              <a:defRPr/>
            </a:pPr>
            <a:endParaRPr lang="en-US" sz="1200" b="1" i="1" dirty="0" smtClean="0">
              <a:effectLst>
                <a:outerShdw blurRad="38100" dist="38100" dir="2700000" algn="tl">
                  <a:srgbClr val="C0C0C0"/>
                </a:outerShdw>
              </a:effectLst>
              <a:latin typeface="Arial" pitchFamily="34" charset="0"/>
            </a:endParaRPr>
          </a:p>
          <a:p>
            <a:pPr marL="609600" indent="-609600" eaLnBrk="1" hangingPunct="1">
              <a:lnSpc>
                <a:spcPct val="90000"/>
              </a:lnSpc>
              <a:buFontTx/>
              <a:buNone/>
              <a:defRPr/>
            </a:pPr>
            <a:r>
              <a:rPr lang="en-US" sz="1200" b="1" dirty="0" smtClean="0">
                <a:effectLst>
                  <a:outerShdw blurRad="38100" dist="38100" dir="2700000" algn="tl">
                    <a:srgbClr val="C0C0C0"/>
                  </a:outerShdw>
                </a:effectLst>
                <a:latin typeface="Arial" pitchFamily="34" charset="0"/>
              </a:rPr>
              <a:t>DOCUMENT CONVERSATIONS WITH SIGNIFICANT FAMILY,</a:t>
            </a:r>
            <a:r>
              <a:rPr lang="en-US" sz="1200" b="1" baseline="0" dirty="0" smtClean="0">
                <a:effectLst>
                  <a:outerShdw blurRad="38100" dist="38100" dir="2700000" algn="tl">
                    <a:srgbClr val="C0C0C0"/>
                  </a:outerShdw>
                </a:effectLst>
                <a:latin typeface="Arial" pitchFamily="34" charset="0"/>
              </a:rPr>
              <a:t> Particularly their agreement to a plan of treatment.</a:t>
            </a:r>
          </a:p>
          <a:p>
            <a:pPr marL="609600" indent="-609600" eaLnBrk="1" hangingPunct="1">
              <a:lnSpc>
                <a:spcPct val="90000"/>
              </a:lnSpc>
              <a:buFontTx/>
              <a:buNone/>
              <a:defRPr/>
            </a:pPr>
            <a:r>
              <a:rPr lang="en-US" sz="1200" b="1" baseline="0" dirty="0" smtClean="0">
                <a:effectLst>
                  <a:outerShdw blurRad="38100" dist="38100" dir="2700000" algn="tl">
                    <a:srgbClr val="C0C0C0"/>
                  </a:outerShdw>
                </a:effectLst>
                <a:latin typeface="Arial" pitchFamily="34" charset="0"/>
              </a:rPr>
              <a:t>Put their name and relationship in the chart “discussed with </a:t>
            </a:r>
            <a:r>
              <a:rPr lang="en-US" sz="1200" b="1" baseline="0" dirty="0" err="1" smtClean="0">
                <a:effectLst>
                  <a:outerShdw blurRad="38100" dist="38100" dir="2700000" algn="tl">
                    <a:srgbClr val="C0C0C0"/>
                  </a:outerShdw>
                </a:effectLst>
                <a:latin typeface="Arial" pitchFamily="34" charset="0"/>
              </a:rPr>
              <a:t>pt</a:t>
            </a:r>
            <a:r>
              <a:rPr lang="en-US" sz="1200" b="1" baseline="0" dirty="0" smtClean="0">
                <a:effectLst>
                  <a:outerShdw blurRad="38100" dist="38100" dir="2700000" algn="tl">
                    <a:srgbClr val="C0C0C0"/>
                  </a:outerShdw>
                </a:effectLst>
                <a:latin typeface="Arial" pitchFamily="34" charset="0"/>
              </a:rPr>
              <a:t> and [family member]…..”</a:t>
            </a:r>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14</a:t>
            </a:fld>
            <a:endParaRPr lang="en-US"/>
          </a:p>
        </p:txBody>
      </p:sp>
    </p:spTree>
    <p:extLst>
      <p:ext uri="{BB962C8B-B14F-4D97-AF65-F5344CB8AC3E}">
        <p14:creationId xmlns:p14="http://schemas.microsoft.com/office/powerpoint/2010/main" val="2424312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pitchFamily="34" charset="0"/>
              </a:rPr>
              <a:t>Moral of the story, and it can’t be repeated often enough!</a:t>
            </a:r>
          </a:p>
          <a:p>
            <a:pPr eaLnBrk="1" hangingPunct="1"/>
            <a:endParaRPr lang="en-US" dirty="0" smtClean="0">
              <a:latin typeface="Arial" pitchFamily="34" charset="0"/>
            </a:endParaRPr>
          </a:p>
          <a:p>
            <a:pPr eaLnBrk="1" hangingPunct="1"/>
            <a:r>
              <a:rPr lang="en-US" sz="1200" b="1" dirty="0" smtClean="0">
                <a:latin typeface="Arial" pitchFamily="34" charset="0"/>
              </a:rPr>
              <a:t>A patient’s perception of the quality of care they receive</a:t>
            </a:r>
            <a:r>
              <a:rPr lang="en-US" sz="1200" b="1" baseline="0" dirty="0" smtClean="0">
                <a:latin typeface="Arial" pitchFamily="34" charset="0"/>
              </a:rPr>
              <a:t> depends to a large extent on the communication and interpersonal skills of the physician and staff.</a:t>
            </a:r>
            <a:endParaRPr lang="en-US" sz="1200" b="1"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15</a:t>
            </a:fld>
            <a:endParaRPr lang="en-US"/>
          </a:p>
        </p:txBody>
      </p:sp>
    </p:spTree>
    <p:extLst>
      <p:ext uri="{BB962C8B-B14F-4D97-AF65-F5344CB8AC3E}">
        <p14:creationId xmlns:p14="http://schemas.microsoft.com/office/powerpoint/2010/main" val="274233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OUR SECOND RISK MANAGEMENT POINT……</a:t>
            </a:r>
          </a:p>
          <a:p>
            <a:r>
              <a:rPr lang="en-US" b="1" baseline="0" dirty="0" smtClean="0"/>
              <a:t>	</a:t>
            </a:r>
            <a:r>
              <a:rPr lang="en-US" sz="1400" b="1" u="sng" baseline="0" dirty="0" smtClean="0"/>
              <a:t>Inconsistent processes lead to inconsistent results. </a:t>
            </a:r>
          </a:p>
          <a:p>
            <a:endParaRPr lang="en-US" baseline="0" dirty="0" smtClean="0"/>
          </a:p>
          <a:p>
            <a:r>
              <a:rPr lang="en-US" baseline="0" dirty="0" smtClean="0"/>
              <a:t>If every physician in the practice </a:t>
            </a:r>
            <a:r>
              <a:rPr lang="en-US" b="1" baseline="0" dirty="0" smtClean="0"/>
              <a:t>has a different routine or there is no process at all</a:t>
            </a:r>
            <a:r>
              <a:rPr lang="en-US" baseline="0" dirty="0" smtClean="0"/>
              <a:t>, mistakes happen.  Lab or </a:t>
            </a:r>
            <a:r>
              <a:rPr lang="en-US" baseline="0" dirty="0" err="1" smtClean="0"/>
              <a:t>xray</a:t>
            </a:r>
            <a:r>
              <a:rPr lang="en-US" baseline="0" dirty="0" smtClean="0"/>
              <a:t> reports get placed in the record without the physician’s knowledge. Referrals don’t happen, surgeries don’t get scheduled, patients are not contacted for follow-up.   </a:t>
            </a:r>
          </a:p>
          <a:p>
            <a:endParaRPr lang="en-US" baseline="0" dirty="0" smtClean="0"/>
          </a:p>
          <a:p>
            <a:r>
              <a:rPr lang="en-US" baseline="0" dirty="0" smtClean="0"/>
              <a:t>It’s important that </a:t>
            </a:r>
            <a:r>
              <a:rPr lang="en-US" b="1" baseline="0" dirty="0" smtClean="0"/>
              <a:t>everyone in the office know what the process is for handling patient’s test results, appointment and referral scheduling, and phone messages and requests.  </a:t>
            </a:r>
          </a:p>
          <a:p>
            <a:endParaRPr lang="en-US" baseline="0" dirty="0" smtClean="0"/>
          </a:p>
          <a:p>
            <a:r>
              <a:rPr lang="en-US" b="1" baseline="0" dirty="0" smtClean="0"/>
              <a:t>These processes should become part of “Automatic thinking</a:t>
            </a:r>
            <a:r>
              <a:rPr lang="en-US" baseline="0" dirty="0" smtClean="0"/>
              <a:t>.”  Automatic thinking is what </a:t>
            </a:r>
            <a:r>
              <a:rPr lang="en-US" u="sng" baseline="0" dirty="0" smtClean="0"/>
              <a:t>happens when actions are repetitively reinforced</a:t>
            </a:r>
            <a:r>
              <a:rPr lang="en-US" baseline="0" dirty="0" smtClean="0"/>
              <a:t> – for example, that’s how we can arrive at home and not even recall how we got there. We take the same path each day and “automatic thinking” takes over to get us home without having to make conscious decisions at every step along the way. You want your staff to become “automatic thinkers” to handle information flow and office processes.  </a:t>
            </a:r>
            <a:r>
              <a:rPr lang="en-US" b="1" baseline="0" dirty="0" smtClean="0"/>
              <a:t>Reinforces good habits. </a:t>
            </a:r>
            <a:endParaRPr lang="en-US" b="1"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16</a:t>
            </a:fld>
            <a:endParaRPr lang="en-US"/>
          </a:p>
        </p:txBody>
      </p:sp>
    </p:spTree>
    <p:extLst>
      <p:ext uri="{BB962C8B-B14F-4D97-AF65-F5344CB8AC3E}">
        <p14:creationId xmlns:p14="http://schemas.microsoft.com/office/powerpoint/2010/main" val="2363368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0"/>
              </a:spcBef>
            </a:pPr>
            <a:r>
              <a:rPr lang="en-US" sz="1400" dirty="0" smtClean="0">
                <a:latin typeface="Arial" pitchFamily="34" charset="0"/>
              </a:rPr>
              <a:t>One</a:t>
            </a:r>
            <a:r>
              <a:rPr lang="en-US" sz="1400" baseline="0" dirty="0" smtClean="0">
                <a:latin typeface="Arial" pitchFamily="34" charset="0"/>
              </a:rPr>
              <a:t> method for avoiding those dropped balls is a </a:t>
            </a:r>
            <a:r>
              <a:rPr lang="en-US" sz="1400" b="1" baseline="0" dirty="0" smtClean="0">
                <a:latin typeface="Arial" pitchFamily="34" charset="0"/>
              </a:rPr>
              <a:t>TRACKING SYSTEM</a:t>
            </a:r>
            <a:r>
              <a:rPr lang="en-US" sz="1400" baseline="0" dirty="0" smtClean="0">
                <a:latin typeface="Arial" pitchFamily="34" charset="0"/>
              </a:rPr>
              <a:t>.  </a:t>
            </a:r>
          </a:p>
          <a:p>
            <a:pPr eaLnBrk="1" hangingPunct="1">
              <a:spcBef>
                <a:spcPts val="0"/>
              </a:spcBef>
            </a:pPr>
            <a:r>
              <a:rPr lang="en-US" sz="1400" baseline="0" dirty="0" smtClean="0">
                <a:latin typeface="Arial" pitchFamily="34" charset="0"/>
              </a:rPr>
              <a:t>What happens when </a:t>
            </a:r>
            <a:r>
              <a:rPr lang="en-US" sz="1400" u="sng" baseline="0" dirty="0" smtClean="0">
                <a:latin typeface="Arial" pitchFamily="34" charset="0"/>
              </a:rPr>
              <a:t>lab or other diagnostic testing is returned</a:t>
            </a:r>
            <a:r>
              <a:rPr lang="en-US" sz="1400" baseline="0" dirty="0" smtClean="0">
                <a:latin typeface="Arial" pitchFamily="34" charset="0"/>
              </a:rPr>
              <a:t>?  </a:t>
            </a:r>
          </a:p>
          <a:p>
            <a:pPr marL="628650" lvl="1" indent="-171450" eaLnBrk="1" hangingPunct="1">
              <a:spcBef>
                <a:spcPts val="0"/>
              </a:spcBef>
              <a:buFont typeface="Arial" panose="020B0604020202020204" pitchFamily="34" charset="0"/>
              <a:buChar char="•"/>
            </a:pPr>
            <a:r>
              <a:rPr lang="en-US" sz="1400" baseline="0" dirty="0" smtClean="0">
                <a:latin typeface="Arial" pitchFamily="34" charset="0"/>
              </a:rPr>
              <a:t>Who gets the report, who makes sure the physician sees it?  </a:t>
            </a:r>
          </a:p>
          <a:p>
            <a:pPr marL="628650" lvl="1" indent="-171450" eaLnBrk="1" hangingPunct="1">
              <a:spcBef>
                <a:spcPts val="0"/>
              </a:spcBef>
              <a:buFont typeface="Arial" panose="020B0604020202020204" pitchFamily="34" charset="0"/>
              <a:buChar char="•"/>
            </a:pPr>
            <a:r>
              <a:rPr lang="en-US" sz="1400" baseline="0" dirty="0" smtClean="0">
                <a:latin typeface="Arial" pitchFamily="34" charset="0"/>
              </a:rPr>
              <a:t>More important, how do you know when a report on a test you’ve requested </a:t>
            </a:r>
            <a:r>
              <a:rPr lang="en-US" sz="1400" u="sng" baseline="0" dirty="0" smtClean="0">
                <a:latin typeface="Arial" pitchFamily="34" charset="0"/>
              </a:rPr>
              <a:t>doesn’t come back to you</a:t>
            </a:r>
            <a:r>
              <a:rPr lang="en-US" sz="1400" baseline="0" dirty="0" smtClean="0">
                <a:latin typeface="Arial" pitchFamily="34" charset="0"/>
              </a:rPr>
              <a:t>?  </a:t>
            </a:r>
          </a:p>
          <a:p>
            <a:pPr marL="628650" lvl="1" indent="-171450" eaLnBrk="1" hangingPunct="1">
              <a:spcBef>
                <a:spcPts val="0"/>
              </a:spcBef>
              <a:buFont typeface="Arial" panose="020B0604020202020204" pitchFamily="34" charset="0"/>
              <a:buChar char="•"/>
            </a:pPr>
            <a:r>
              <a:rPr lang="en-US" sz="1400" baseline="0" dirty="0" smtClean="0">
                <a:latin typeface="Arial" pitchFamily="34" charset="0"/>
              </a:rPr>
              <a:t>A </a:t>
            </a:r>
            <a:r>
              <a:rPr lang="en-US" sz="1400" u="sng" baseline="0" dirty="0" smtClean="0">
                <a:latin typeface="Arial" pitchFamily="34" charset="0"/>
              </a:rPr>
              <a:t>simple log system </a:t>
            </a:r>
            <a:r>
              <a:rPr lang="en-US" sz="1400" baseline="0" dirty="0" smtClean="0">
                <a:latin typeface="Arial" pitchFamily="34" charset="0"/>
              </a:rPr>
              <a:t>can take care of this.</a:t>
            </a:r>
          </a:p>
          <a:p>
            <a:pPr eaLnBrk="1" hangingPunct="1">
              <a:spcBef>
                <a:spcPts val="0"/>
              </a:spcBef>
            </a:pPr>
            <a:endParaRPr lang="en-US" sz="800" baseline="0" dirty="0" smtClean="0">
              <a:latin typeface="Arial" pitchFamily="34" charset="0"/>
            </a:endParaRPr>
          </a:p>
          <a:p>
            <a:pPr eaLnBrk="1" hangingPunct="1">
              <a:spcBef>
                <a:spcPts val="0"/>
              </a:spcBef>
            </a:pPr>
            <a:r>
              <a:rPr lang="en-US" sz="1400" b="1" baseline="0" dirty="0" smtClean="0">
                <a:latin typeface="Arial" pitchFamily="34" charset="0"/>
              </a:rPr>
              <a:t>Failure to track test results is a routine scenario in cases involving failure to diagnose cancer (for example)</a:t>
            </a:r>
            <a:r>
              <a:rPr lang="en-US" sz="1400" baseline="0" dirty="0" smtClean="0">
                <a:latin typeface="Arial" pitchFamily="34" charset="0"/>
              </a:rPr>
              <a:t>.  </a:t>
            </a:r>
          </a:p>
          <a:p>
            <a:pPr marL="171450" indent="-171450" eaLnBrk="1" hangingPunct="1">
              <a:spcBef>
                <a:spcPts val="0"/>
              </a:spcBef>
              <a:buFont typeface="Arial" panose="020B0604020202020204" pitchFamily="34" charset="0"/>
              <a:buChar char="•"/>
            </a:pPr>
            <a:r>
              <a:rPr lang="en-US" baseline="0" dirty="0" smtClean="0">
                <a:latin typeface="Arial" pitchFamily="34" charset="0"/>
              </a:rPr>
              <a:t>An x-ray, CT, or mammogram is ordered and the report doesn’t get back to the office.  </a:t>
            </a:r>
          </a:p>
          <a:p>
            <a:pPr marL="171450" indent="-171450" eaLnBrk="1" hangingPunct="1">
              <a:spcBef>
                <a:spcPts val="0"/>
              </a:spcBef>
              <a:buFont typeface="Arial" panose="020B0604020202020204" pitchFamily="34" charset="0"/>
              <a:buChar char="•"/>
            </a:pPr>
            <a:r>
              <a:rPr lang="en-US" baseline="0" dirty="0" smtClean="0">
                <a:latin typeface="Arial" pitchFamily="34" charset="0"/>
              </a:rPr>
              <a:t>The doctor’s office has no system in place to monitor which tests it has outstanding. </a:t>
            </a:r>
          </a:p>
          <a:p>
            <a:pPr marL="171450" indent="-171450" eaLnBrk="1" hangingPunct="1">
              <a:spcBef>
                <a:spcPts val="0"/>
              </a:spcBef>
              <a:buFont typeface="Arial" panose="020B0604020202020204" pitchFamily="34" charset="0"/>
              <a:buChar char="•"/>
            </a:pPr>
            <a:r>
              <a:rPr lang="en-US" b="1" baseline="0" dirty="0" smtClean="0">
                <a:latin typeface="Arial" pitchFamily="34" charset="0"/>
              </a:rPr>
              <a:t>Add to that the fact that some patients AND DOCTORS operate on the “no news is good news principle”.  </a:t>
            </a:r>
          </a:p>
          <a:p>
            <a:pPr marL="171450" indent="-171450" eaLnBrk="1" hangingPunct="1">
              <a:spcBef>
                <a:spcPts val="0"/>
              </a:spcBef>
              <a:buFont typeface="Arial" panose="020B0604020202020204" pitchFamily="34" charset="0"/>
              <a:buChar char="•"/>
            </a:pPr>
            <a:r>
              <a:rPr lang="en-US" baseline="0" dirty="0" smtClean="0">
                <a:latin typeface="Arial" pitchFamily="34" charset="0"/>
              </a:rPr>
              <a:t>So follow up, and enlist your patients’ help too.  </a:t>
            </a:r>
            <a:r>
              <a:rPr lang="en-US" b="1" baseline="0" dirty="0" smtClean="0">
                <a:latin typeface="Arial" pitchFamily="34" charset="0"/>
              </a:rPr>
              <a:t>Tell them </a:t>
            </a:r>
            <a:r>
              <a:rPr lang="en-US" baseline="0" dirty="0" smtClean="0">
                <a:latin typeface="Arial" pitchFamily="34" charset="0"/>
              </a:rPr>
              <a:t>if they haven’t heard from you by a certain date then they should call.  </a:t>
            </a:r>
            <a:r>
              <a:rPr lang="en-US" b="1" baseline="0" dirty="0" smtClean="0">
                <a:latin typeface="Arial" pitchFamily="34" charset="0"/>
              </a:rPr>
              <a:t>The patient is your safety net</a:t>
            </a:r>
            <a:r>
              <a:rPr lang="en-US" baseline="0" dirty="0" smtClean="0">
                <a:latin typeface="Arial" pitchFamily="34" charset="0"/>
              </a:rPr>
              <a:t>.</a:t>
            </a:r>
          </a:p>
          <a:p>
            <a:pPr eaLnBrk="1" hangingPunct="1">
              <a:spcBef>
                <a:spcPts val="0"/>
              </a:spcBef>
            </a:pPr>
            <a:endParaRPr lang="en-US" sz="800" baseline="0" dirty="0" smtClean="0">
              <a:latin typeface="Arial" pitchFamily="34" charset="0"/>
            </a:endParaRPr>
          </a:p>
          <a:p>
            <a:pPr eaLnBrk="1" hangingPunct="1">
              <a:spcBef>
                <a:spcPts val="0"/>
              </a:spcBef>
            </a:pPr>
            <a:r>
              <a:rPr lang="en-US" baseline="0" dirty="0" smtClean="0">
                <a:latin typeface="Arial" pitchFamily="34" charset="0"/>
              </a:rPr>
              <a:t>Same for </a:t>
            </a:r>
            <a:r>
              <a:rPr lang="en-US" u="sng" baseline="0" dirty="0" smtClean="0">
                <a:latin typeface="Arial" pitchFamily="34" charset="0"/>
              </a:rPr>
              <a:t>follow-up visits </a:t>
            </a:r>
            <a:r>
              <a:rPr lang="en-US" u="none" baseline="0" dirty="0" smtClean="0">
                <a:latin typeface="Arial" pitchFamily="34" charset="0"/>
              </a:rPr>
              <a:t>&amp;</a:t>
            </a:r>
            <a:r>
              <a:rPr lang="en-US" baseline="0" dirty="0" smtClean="0">
                <a:latin typeface="Arial" pitchFamily="34" charset="0"/>
              </a:rPr>
              <a:t> </a:t>
            </a:r>
            <a:r>
              <a:rPr lang="en-US" u="sng" baseline="0" dirty="0" smtClean="0">
                <a:latin typeface="Arial" pitchFamily="34" charset="0"/>
              </a:rPr>
              <a:t>referrals</a:t>
            </a:r>
            <a:r>
              <a:rPr lang="en-US" baseline="0" dirty="0" smtClean="0">
                <a:latin typeface="Arial" pitchFamily="34" charset="0"/>
              </a:rPr>
              <a:t>.  Track &amp; develop a system for responding.</a:t>
            </a:r>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17</a:t>
            </a:fld>
            <a:endParaRPr lang="en-US"/>
          </a:p>
        </p:txBody>
      </p:sp>
    </p:spTree>
    <p:extLst>
      <p:ext uri="{BB962C8B-B14F-4D97-AF65-F5344CB8AC3E}">
        <p14:creationId xmlns:p14="http://schemas.microsoft.com/office/powerpoint/2010/main" val="2715716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smtClean="0">
                <a:latin typeface="Arial" pitchFamily="34" charset="0"/>
              </a:rPr>
              <a:t>INFORMATION</a:t>
            </a:r>
            <a:r>
              <a:rPr lang="en-US" sz="1200" baseline="0" dirty="0" smtClean="0">
                <a:latin typeface="Arial" pitchFamily="34" charset="0"/>
              </a:rPr>
              <a:t> OVERLOAD</a:t>
            </a:r>
            <a:endParaRPr lang="en-US" sz="1200" dirty="0" smtClean="0">
              <a:latin typeface="Arial" pitchFamily="34" charset="0"/>
            </a:endParaRPr>
          </a:p>
          <a:p>
            <a:r>
              <a:rPr lang="en-US" sz="1200" b="1" i="0" u="none" strike="noStrike" kern="1200" baseline="0" dirty="0" smtClean="0">
                <a:solidFill>
                  <a:schemeClr val="tx1"/>
                </a:solidFill>
                <a:latin typeface="Arial" charset="0"/>
                <a:ea typeface="+mn-ea"/>
                <a:cs typeface="+mn-cs"/>
              </a:rPr>
              <a:t>Another Study looked at EMRs  We might expect that electronic systems would help with follow up.  Not necessarily so.  “Information Overload” is a real problem</a:t>
            </a:r>
          </a:p>
          <a:p>
            <a:endParaRPr lang="en-US" sz="1200" b="1" i="0" u="none" strike="noStrike" kern="1200" baseline="0" dirty="0" smtClean="0">
              <a:solidFill>
                <a:schemeClr val="tx1"/>
              </a:solidFill>
              <a:latin typeface="Arial" charset="0"/>
              <a:ea typeface="+mn-ea"/>
              <a:cs typeface="+mn-cs"/>
            </a:endParaRPr>
          </a:p>
          <a:p>
            <a:r>
              <a:rPr lang="en-US" sz="1200" b="1" i="0" u="none" strike="noStrike" kern="1200" baseline="0" dirty="0" smtClean="0">
                <a:solidFill>
                  <a:schemeClr val="tx1"/>
                </a:solidFill>
                <a:latin typeface="Arial" charset="0"/>
                <a:ea typeface="+mn-ea"/>
                <a:cs typeface="+mn-cs"/>
              </a:rPr>
              <a:t>2590 PCPs </a:t>
            </a:r>
            <a:r>
              <a:rPr lang="en-US" sz="1200" b="0" i="0" u="none" strike="noStrike" kern="1200" baseline="0" dirty="0" smtClean="0">
                <a:solidFill>
                  <a:schemeClr val="tx1"/>
                </a:solidFill>
                <a:latin typeface="Arial" charset="0"/>
                <a:ea typeface="+mn-ea"/>
                <a:cs typeface="+mn-cs"/>
              </a:rPr>
              <a:t>participated in this study.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charset="0"/>
                <a:ea typeface="+mn-ea"/>
                <a:cs typeface="+mn-cs"/>
              </a:rPr>
              <a:t>They reported that the median number of EMR “alerts” they received each day was </a:t>
            </a:r>
            <a:r>
              <a:rPr lang="en-US" sz="1200" b="1" i="0" u="none" strike="noStrike" kern="1200" baseline="0" dirty="0" smtClean="0">
                <a:solidFill>
                  <a:schemeClr val="tx1"/>
                </a:solidFill>
                <a:latin typeface="Arial" charset="0"/>
                <a:ea typeface="+mn-ea"/>
                <a:cs typeface="+mn-cs"/>
              </a:rPr>
              <a:t>63</a:t>
            </a:r>
            <a:r>
              <a:rPr lang="en-US" sz="1200" b="0" i="0" u="none" strike="noStrike" kern="1200" baseline="0" dirty="0" smtClean="0">
                <a:solidFill>
                  <a:schemeClr val="tx1"/>
                </a:solidFill>
                <a:latin typeface="Arial" charset="0"/>
                <a:ea typeface="+mn-ea"/>
                <a:cs typeface="+mn-cs"/>
              </a:rPr>
              <a:t>;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charset="0"/>
                <a:ea typeface="+mn-ea"/>
                <a:cs typeface="+mn-cs"/>
              </a:rPr>
              <a:t>Almost </a:t>
            </a:r>
            <a:r>
              <a:rPr lang="en-US" sz="1200" b="1" i="0" u="none" strike="noStrike" kern="1200" baseline="0" dirty="0" smtClean="0">
                <a:solidFill>
                  <a:schemeClr val="tx1"/>
                </a:solidFill>
                <a:latin typeface="Arial" charset="0"/>
                <a:ea typeface="+mn-ea"/>
                <a:cs typeface="+mn-cs"/>
              </a:rPr>
              <a:t>87%</a:t>
            </a:r>
            <a:r>
              <a:rPr lang="en-US" sz="1200" b="0" i="0" u="none" strike="noStrike" kern="1200" baseline="0" dirty="0" smtClean="0">
                <a:solidFill>
                  <a:schemeClr val="tx1"/>
                </a:solidFill>
                <a:latin typeface="Arial" charset="0"/>
                <a:ea typeface="+mn-ea"/>
                <a:cs typeface="+mn-cs"/>
              </a:rPr>
              <a:t> thought the quantity of alerts they received to be excessive, and </a:t>
            </a:r>
          </a:p>
          <a:p>
            <a:pPr marL="171450" indent="-171450">
              <a:buFont typeface="Arial" panose="020B0604020202020204" pitchFamily="34" charset="0"/>
              <a:buChar char="•"/>
            </a:pPr>
            <a:r>
              <a:rPr lang="en-US" sz="1200" b="1" i="0" u="none" strike="noStrike" kern="1200" baseline="0" dirty="0" smtClean="0">
                <a:solidFill>
                  <a:schemeClr val="tx1"/>
                </a:solidFill>
                <a:latin typeface="Arial" charset="0"/>
                <a:ea typeface="+mn-ea"/>
                <a:cs typeface="+mn-cs"/>
              </a:rPr>
              <a:t>70%</a:t>
            </a:r>
            <a:r>
              <a:rPr lang="en-US" sz="1200" b="0" i="0" u="none" strike="noStrike" kern="1200" baseline="0" dirty="0" smtClean="0">
                <a:solidFill>
                  <a:schemeClr val="tx1"/>
                </a:solidFill>
                <a:latin typeface="Arial" charset="0"/>
                <a:ea typeface="+mn-ea"/>
                <a:cs typeface="+mn-cs"/>
              </a:rPr>
              <a:t> reported receiving more alerts than they could effectively manage (A marker of information overload). </a:t>
            </a:r>
          </a:p>
          <a:p>
            <a:pPr marL="171450" indent="-171450">
              <a:buFont typeface="Arial" panose="020B0604020202020204" pitchFamily="34" charset="0"/>
              <a:buChar char="•"/>
            </a:pP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These findings suggest that missed results in EMRs might be related to information overload from alert notifications, electronic handoffs in care, and practitioner perceptions of poor EHR usability.  </a:t>
            </a:r>
          </a:p>
          <a:p>
            <a:r>
              <a:rPr lang="en-US" sz="1200" b="1" i="0" u="none" strike="noStrike" kern="1200" baseline="0" dirty="0" smtClean="0">
                <a:solidFill>
                  <a:schemeClr val="tx1"/>
                </a:solidFill>
                <a:latin typeface="Arial" charset="0"/>
                <a:ea typeface="+mn-ea"/>
                <a:cs typeface="+mn-cs"/>
              </a:rPr>
              <a:t>MAKE YOUR EMR WORK FOR YOU, NOT THE OTHER WAY AROUND – make changes as needed to maximize productivity. Evaluate the flow of info – what is truly important and needs alerts? Who should get them?</a:t>
            </a:r>
          </a:p>
          <a:p>
            <a:endParaRPr lang="en-US" sz="1200" b="0" i="0" u="none" strike="noStrike" kern="1200" baseline="0" dirty="0" smtClean="0">
              <a:solidFill>
                <a:schemeClr val="tx1"/>
              </a:solidFill>
              <a:latin typeface="Arial" charset="0"/>
              <a:ea typeface="+mn-ea"/>
              <a:cs typeface="+mn-cs"/>
            </a:endParaRPr>
          </a:p>
          <a:p>
            <a:r>
              <a:rPr lang="en-US" sz="1100" b="0" i="1" u="none" strike="noStrike" kern="1200" baseline="0" dirty="0" smtClean="0">
                <a:solidFill>
                  <a:schemeClr val="tx1"/>
                </a:solidFill>
                <a:latin typeface="Arial" charset="0"/>
                <a:ea typeface="+mn-ea"/>
                <a:cs typeface="+mn-cs"/>
              </a:rPr>
              <a:t>Source:. </a:t>
            </a:r>
            <a:r>
              <a:rPr lang="en-US" sz="1100" b="1" i="1" u="none" strike="noStrike" kern="1200" baseline="0" dirty="0" smtClean="0">
                <a:solidFill>
                  <a:schemeClr val="tx1"/>
                </a:solidFill>
                <a:latin typeface="Arial" charset="0"/>
                <a:ea typeface="+mn-ea"/>
                <a:cs typeface="+mn-cs"/>
              </a:rPr>
              <a:t>“</a:t>
            </a:r>
            <a:r>
              <a:rPr lang="en-US" sz="1100" b="0" i="1" u="none" strike="noStrike" kern="1200" baseline="0" dirty="0" smtClean="0">
                <a:solidFill>
                  <a:schemeClr val="tx1"/>
                </a:solidFill>
                <a:latin typeface="Arial" charset="0"/>
                <a:ea typeface="+mn-ea"/>
                <a:cs typeface="+mn-cs"/>
              </a:rPr>
              <a:t>Information Overload and Missed Test Results in Electronic Health Record–Based Settings” </a:t>
            </a:r>
            <a:r>
              <a:rPr lang="en-US" sz="1100" b="1" i="1" u="none" strike="noStrike" kern="1200" baseline="0" dirty="0" smtClean="0">
                <a:solidFill>
                  <a:schemeClr val="tx1"/>
                </a:solidFill>
                <a:latin typeface="Arial" charset="0"/>
                <a:ea typeface="+mn-ea"/>
                <a:cs typeface="+mn-cs"/>
              </a:rPr>
              <a:t>: </a:t>
            </a:r>
            <a:r>
              <a:rPr lang="en-US" sz="1100" b="0" i="1" u="none" strike="noStrike" kern="1200" baseline="0" dirty="0" smtClean="0">
                <a:solidFill>
                  <a:schemeClr val="tx1"/>
                </a:solidFill>
                <a:latin typeface="Arial" charset="0"/>
                <a:ea typeface="+mn-ea"/>
                <a:cs typeface="+mn-cs"/>
              </a:rPr>
              <a:t>JAMA INTERN MED/VOL 173 (NO. 8), APR 22, 2013 WWW. JAMAINTERNALMED.COM</a:t>
            </a:r>
            <a:endParaRPr lang="en-US" i="1"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18</a:t>
            </a:fld>
            <a:endParaRPr lang="en-US"/>
          </a:p>
        </p:txBody>
      </p:sp>
    </p:spTree>
    <p:extLst>
      <p:ext uri="{BB962C8B-B14F-4D97-AF65-F5344CB8AC3E}">
        <p14:creationId xmlns:p14="http://schemas.microsoft.com/office/powerpoint/2010/main" val="161264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z="1400" dirty="0" smtClean="0">
                <a:latin typeface="Arial" pitchFamily="34" charset="0"/>
              </a:rPr>
              <a:t>This is an actual case that has been de-identified.  Patient had annual pap tests. Look what happened.</a:t>
            </a:r>
          </a:p>
          <a:p>
            <a:pPr eaLnBrk="1" hangingPunct="1"/>
            <a:endParaRPr lang="en-US" sz="1400" dirty="0" smtClean="0">
              <a:latin typeface="Arial" pitchFamily="34" charset="0"/>
            </a:endParaRPr>
          </a:p>
          <a:p>
            <a:pPr eaLnBrk="1" hangingPunct="1"/>
            <a:r>
              <a:rPr lang="en-US" sz="1400" b="1" dirty="0" smtClean="0">
                <a:latin typeface="Arial" pitchFamily="34" charset="0"/>
              </a:rPr>
              <a:t>Slide 1:  At this pap in 2008, it was normal. The staff documented that the patient was notified,</a:t>
            </a:r>
            <a:r>
              <a:rPr lang="en-US" sz="1400" b="1" baseline="0" dirty="0" smtClean="0">
                <a:latin typeface="Arial" pitchFamily="34" charset="0"/>
              </a:rPr>
              <a:t> the doctor signed it, and it was filed.  So far so good.</a:t>
            </a:r>
            <a:endParaRPr lang="en-US" sz="1400" b="1" dirty="0" smtClean="0">
              <a:latin typeface="Arial" pitchFamily="34" charset="0"/>
            </a:endParaRPr>
          </a:p>
          <a:p>
            <a:pPr eaLnBrk="1" hangingPunct="1"/>
            <a:endParaRPr lang="en-US" dirty="0" smtClean="0">
              <a:latin typeface="Arial" pitchFamily="34" charset="0"/>
            </a:endParaRPr>
          </a:p>
          <a:p>
            <a:pPr eaLnBrk="1" hangingPunct="1"/>
            <a:r>
              <a:rPr lang="en-US" sz="1200" strike="sngStrike" dirty="0" smtClean="0">
                <a:latin typeface="Arial" pitchFamily="34" charset="0"/>
              </a:rPr>
              <a:t>Slide 2:   This very compliant patient comes back in 2009.  This time we see atypical cells on the pap smear. The physician was waiting for an HPV test to come back before taking action on this abnormal result. Unfortunately, the HPV test result did not come back, and this this test was filed in the patient’s chart. </a:t>
            </a:r>
          </a:p>
          <a:p>
            <a:pPr eaLnBrk="1" hangingPunct="1"/>
            <a:endParaRPr lang="en-US" sz="1200" strike="sngStrike" dirty="0" smtClean="0">
              <a:latin typeface="Arial" pitchFamily="34" charset="0"/>
            </a:endParaRPr>
          </a:p>
          <a:p>
            <a:pPr eaLnBrk="1" hangingPunct="1"/>
            <a:r>
              <a:rPr lang="en-US" sz="1200" strike="sngStrike" dirty="0" smtClean="0">
                <a:latin typeface="Arial" pitchFamily="34" charset="0"/>
              </a:rPr>
              <a:t>Slide 3:  In 2010, the patient was diagnosed with invasive squamous cell carcinoma. She underwent radical abnormal hysterectomy at the age of 31, and began further treatment for her cancer. </a:t>
            </a:r>
          </a:p>
          <a:p>
            <a:pPr eaLnBrk="1" hangingPunct="1"/>
            <a:endParaRPr lang="en-US" dirty="0" smtClean="0">
              <a:latin typeface="Arial" pitchFamily="34" charset="0"/>
            </a:endParaRPr>
          </a:p>
          <a:p>
            <a:pPr eaLnBrk="1" hangingPunct="1"/>
            <a:r>
              <a:rPr lang="en-US" i="1" dirty="0" smtClean="0">
                <a:latin typeface="Arial" pitchFamily="34" charset="0"/>
              </a:rPr>
              <a:t>Source:  </a:t>
            </a:r>
            <a:r>
              <a:rPr lang="en-US" dirty="0" smtClean="0">
                <a:latin typeface="Arial" pitchFamily="34" charset="0"/>
              </a:rPr>
              <a:t>SVMIC. Case 053650</a:t>
            </a:r>
            <a:endParaRPr lang="en-US" i="1" dirty="0" smtClean="0">
              <a:latin typeface="Arial" pitchFamily="34" charset="0"/>
            </a:endParaRPr>
          </a:p>
        </p:txBody>
      </p:sp>
    </p:spTree>
    <p:extLst>
      <p:ext uri="{BB962C8B-B14F-4D97-AF65-F5344CB8AC3E}">
        <p14:creationId xmlns:p14="http://schemas.microsoft.com/office/powerpoint/2010/main" val="1692731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Do</a:t>
            </a:r>
            <a:r>
              <a:rPr lang="en-US" sz="1400" baseline="0" dirty="0" smtClean="0"/>
              <a:t> you feel like the </a:t>
            </a:r>
            <a:r>
              <a:rPr lang="en-US" sz="1400" b="1" baseline="0" dirty="0" smtClean="0"/>
              <a:t>sharks are circling and its all you can do to stay out of the water</a:t>
            </a:r>
            <a:r>
              <a:rPr lang="en-US" sz="1400" baseline="0" dirty="0" smtClean="0"/>
              <a:t>?</a:t>
            </a:r>
          </a:p>
          <a:p>
            <a:endParaRPr lang="en-US" sz="800" baseline="0" dirty="0" smtClean="0"/>
          </a:p>
          <a:p>
            <a:pPr marL="171450" indent="-171450">
              <a:buFont typeface="Arial" panose="020B0604020202020204" pitchFamily="34" charset="0"/>
              <a:buChar char="•"/>
            </a:pPr>
            <a:r>
              <a:rPr lang="en-US" sz="1400" baseline="0" dirty="0" smtClean="0"/>
              <a:t>Demands on your time are increasing and you are balancing many competing obligations. </a:t>
            </a:r>
          </a:p>
          <a:p>
            <a:pPr marL="628650" lvl="1" indent="-171450">
              <a:buFont typeface="Arial" panose="020B0604020202020204" pitchFamily="34" charset="0"/>
              <a:buChar char="•"/>
            </a:pPr>
            <a:r>
              <a:rPr lang="en-US" sz="1400" baseline="0" dirty="0" smtClean="0"/>
              <a:t>THAT MEANS THERE IS MORE ROOM FOR ERRORS</a:t>
            </a:r>
          </a:p>
          <a:p>
            <a:pPr marL="171450" indent="-171450">
              <a:buFont typeface="Arial" panose="020B0604020202020204" pitchFamily="34" charset="0"/>
              <a:buChar char="•"/>
            </a:pPr>
            <a:r>
              <a:rPr lang="en-US" sz="1400" baseline="0" dirty="0" smtClean="0"/>
              <a:t>Its </a:t>
            </a:r>
            <a:r>
              <a:rPr lang="en-US" sz="1400" b="1" baseline="0" dirty="0" smtClean="0"/>
              <a:t>difficult to see as many people as you need to see, render good care AND document that care</a:t>
            </a:r>
          </a:p>
          <a:p>
            <a:pPr marL="171450" indent="-171450">
              <a:buFont typeface="Arial" panose="020B0604020202020204" pitchFamily="34" charset="0"/>
              <a:buChar char="•"/>
            </a:pPr>
            <a:r>
              <a:rPr lang="en-US" sz="1400" baseline="0" dirty="0" smtClean="0"/>
              <a:t>According to our data at SVMIC on over 15,000 physicians in 7 states,  </a:t>
            </a:r>
            <a:r>
              <a:rPr lang="en-US" sz="1400" b="1" baseline="0" dirty="0" smtClean="0"/>
              <a:t>39% of paid losses occur because of something that happened in the </a:t>
            </a:r>
            <a:r>
              <a:rPr lang="en-US" sz="1400" b="1" u="sng" baseline="0" dirty="0" smtClean="0"/>
              <a:t>doctor’s office or the handoff between office and hospital.</a:t>
            </a:r>
            <a:endParaRPr lang="en-US" sz="1400" b="1" baseline="0" dirty="0" smtClean="0"/>
          </a:p>
          <a:p>
            <a:pPr marL="171450" indent="-171450">
              <a:buFont typeface="Arial" panose="020B0604020202020204" pitchFamily="34" charset="0"/>
              <a:buChar char="•"/>
            </a:pPr>
            <a:endParaRPr lang="en-US" sz="800" baseline="0" dirty="0" smtClean="0"/>
          </a:p>
          <a:p>
            <a:r>
              <a:rPr lang="en-US" sz="1400" baseline="0" dirty="0" smtClean="0"/>
              <a:t>You need to build up your defenses, before you need them.  This is not about practicing “defensive medicine”.  Its about being proactive in managing risks. This benefits the patient </a:t>
            </a:r>
            <a:r>
              <a:rPr lang="en-US" sz="1400" u="sng" baseline="0" dirty="0" smtClean="0"/>
              <a:t>and</a:t>
            </a:r>
            <a:r>
              <a:rPr lang="en-US" sz="1400" baseline="0" dirty="0" smtClean="0"/>
              <a:t> keeps the sharks at bay.</a:t>
            </a:r>
            <a:endParaRPr lang="en-US" sz="1400" dirty="0" smtClean="0"/>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2</a:t>
            </a:fld>
            <a:endParaRPr lang="en-US"/>
          </a:p>
        </p:txBody>
      </p:sp>
    </p:spTree>
    <p:extLst>
      <p:ext uri="{BB962C8B-B14F-4D97-AF65-F5344CB8AC3E}">
        <p14:creationId xmlns:p14="http://schemas.microsoft.com/office/powerpoint/2010/main" val="1653037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latin typeface="Arial" pitchFamily="34" charset="0"/>
              </a:rPr>
              <a:t>This is an actual case that has been de-identified.  Patient had annual pap tests. Look what happened.</a:t>
            </a:r>
          </a:p>
          <a:p>
            <a:pPr eaLnBrk="1" hangingPunct="1"/>
            <a:endParaRPr lang="en-US" dirty="0" smtClean="0">
              <a:latin typeface="Arial" pitchFamily="34" charset="0"/>
            </a:endParaRPr>
          </a:p>
          <a:p>
            <a:pPr eaLnBrk="1" hangingPunct="1"/>
            <a:r>
              <a:rPr lang="en-US" strike="sngStrike" dirty="0" smtClean="0">
                <a:latin typeface="Arial" pitchFamily="34" charset="0"/>
              </a:rPr>
              <a:t>Slide 1:  At this pap in 2008, it was normal. The staff documented that the patient was notified,</a:t>
            </a:r>
            <a:r>
              <a:rPr lang="en-US" strike="sngStrike" baseline="0" dirty="0" smtClean="0">
                <a:latin typeface="Arial" pitchFamily="34" charset="0"/>
              </a:rPr>
              <a:t> the doctor signed it, and it was filed.  So far so good.</a:t>
            </a:r>
            <a:endParaRPr lang="en-US" strike="sngStrike" dirty="0" smtClean="0">
              <a:latin typeface="Arial" pitchFamily="34" charset="0"/>
            </a:endParaRPr>
          </a:p>
          <a:p>
            <a:pPr eaLnBrk="1" hangingPunct="1"/>
            <a:endParaRPr lang="en-US" dirty="0" smtClean="0">
              <a:latin typeface="Arial" pitchFamily="34" charset="0"/>
            </a:endParaRPr>
          </a:p>
          <a:p>
            <a:pPr eaLnBrk="1" hangingPunct="1"/>
            <a:r>
              <a:rPr lang="en-US" sz="1600" b="1" dirty="0" smtClean="0">
                <a:latin typeface="Arial" pitchFamily="34" charset="0"/>
              </a:rPr>
              <a:t>Slide 2:   This very compliant patient comes back in 2009.  This time we see atypical cells on the pap smear. The physician sees the report and notes he is</a:t>
            </a:r>
            <a:r>
              <a:rPr lang="en-US" sz="1600" b="1" baseline="0" dirty="0" smtClean="0">
                <a:latin typeface="Arial" pitchFamily="34" charset="0"/>
              </a:rPr>
              <a:t> waiting on the result of an HPV test also.</a:t>
            </a:r>
            <a:endParaRPr lang="en-US" sz="1600" b="1" dirty="0" smtClean="0">
              <a:latin typeface="Arial" pitchFamily="34" charset="0"/>
            </a:endParaRPr>
          </a:p>
          <a:p>
            <a:pPr eaLnBrk="1" hangingPunct="1"/>
            <a:endParaRPr lang="en-US" b="1" strike="sngStrike" dirty="0" smtClean="0">
              <a:latin typeface="Arial" pitchFamily="34" charset="0"/>
            </a:endParaRPr>
          </a:p>
          <a:p>
            <a:pPr eaLnBrk="1" hangingPunct="1"/>
            <a:r>
              <a:rPr lang="en-US" b="1" strike="sngStrike" dirty="0" smtClean="0">
                <a:latin typeface="Arial" pitchFamily="34" charset="0"/>
              </a:rPr>
              <a:t>The physician was waiting for an HPV test to come back before taking action on this abnormal result. Unfortunately, the HPV test result did not come back, and this this test was filed in the patient’s </a:t>
            </a:r>
            <a:r>
              <a:rPr lang="en-US" b="1" dirty="0" smtClean="0">
                <a:latin typeface="Arial" pitchFamily="34" charset="0"/>
              </a:rPr>
              <a:t>chart. </a:t>
            </a:r>
          </a:p>
          <a:p>
            <a:pPr eaLnBrk="1" hangingPunct="1"/>
            <a:endParaRPr lang="en-US" strike="sngStrike" dirty="0" smtClean="0">
              <a:latin typeface="Arial" pitchFamily="34" charset="0"/>
            </a:endParaRPr>
          </a:p>
          <a:p>
            <a:pPr eaLnBrk="1" hangingPunct="1"/>
            <a:r>
              <a:rPr lang="en-US" strike="sngStrike" dirty="0" smtClean="0">
                <a:latin typeface="Arial" pitchFamily="34" charset="0"/>
              </a:rPr>
              <a:t>Slide 3:  In 2010, the patient was diagnosed with invasive squamous cell carcinoma. She underwent radical abnormal hysterectomy at the age of 31, and began further treatment for her cancer. </a:t>
            </a:r>
            <a:endParaRPr lang="en-US" dirty="0" smtClean="0"/>
          </a:p>
        </p:txBody>
      </p:sp>
    </p:spTree>
    <p:extLst>
      <p:ext uri="{BB962C8B-B14F-4D97-AF65-F5344CB8AC3E}">
        <p14:creationId xmlns:p14="http://schemas.microsoft.com/office/powerpoint/2010/main" val="2122392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latin typeface="Arial" pitchFamily="34" charset="0"/>
              </a:rPr>
              <a:t>This is an actual case that has been de-identified.  Patient had annual pap tests. Look what happened.</a:t>
            </a:r>
          </a:p>
          <a:p>
            <a:pPr eaLnBrk="1" hangingPunct="1"/>
            <a:endParaRPr lang="en-US" dirty="0" smtClean="0">
              <a:latin typeface="Arial" pitchFamily="34" charset="0"/>
            </a:endParaRPr>
          </a:p>
          <a:p>
            <a:pPr eaLnBrk="1" hangingPunct="1"/>
            <a:r>
              <a:rPr lang="en-US" strike="sngStrike" dirty="0" smtClean="0">
                <a:latin typeface="Arial" pitchFamily="34" charset="0"/>
              </a:rPr>
              <a:t>Slide 1:  At this pap in 2008, it was normal. The staff documented that the patient was notified,</a:t>
            </a:r>
            <a:r>
              <a:rPr lang="en-US" strike="sngStrike" baseline="0" dirty="0" smtClean="0">
                <a:latin typeface="Arial" pitchFamily="34" charset="0"/>
              </a:rPr>
              <a:t> the doctor signed it, and it was filed.  So far so good.</a:t>
            </a:r>
            <a:endParaRPr lang="en-US" strike="sngStrike" dirty="0" smtClean="0">
              <a:latin typeface="Arial" pitchFamily="34" charset="0"/>
            </a:endParaRPr>
          </a:p>
          <a:p>
            <a:pPr eaLnBrk="1" hangingPunct="1"/>
            <a:endParaRPr lang="en-US" dirty="0" smtClean="0">
              <a:latin typeface="Arial" pitchFamily="34" charset="0"/>
            </a:endParaRPr>
          </a:p>
          <a:p>
            <a:pPr eaLnBrk="1" hangingPunct="1"/>
            <a:r>
              <a:rPr lang="en-US" sz="1400" strike="sngStrike" dirty="0" smtClean="0">
                <a:latin typeface="Arial" pitchFamily="34" charset="0"/>
              </a:rPr>
              <a:t>Slide 2:   This very compliant patient comes back in 2009.  This time we see atypical cells on the pap smear.</a:t>
            </a:r>
            <a:r>
              <a:rPr lang="en-US" sz="1400" b="1" dirty="0" smtClean="0">
                <a:latin typeface="Arial" pitchFamily="34" charset="0"/>
              </a:rPr>
              <a:t>. Unfortunately, the HPV test result did not come back, and this report was filed in the patient’s chart.  The physician was not concerned that he saw any HPV report as his staff was only</a:t>
            </a:r>
            <a:r>
              <a:rPr lang="en-US" sz="1400" b="1" baseline="0" dirty="0" smtClean="0">
                <a:latin typeface="Arial" pitchFamily="34" charset="0"/>
              </a:rPr>
              <a:t> to report “abnormal results” to the physician.  They did not report to him that the HPV never came back.</a:t>
            </a:r>
            <a:endParaRPr lang="en-US" sz="1400" b="1" dirty="0" smtClean="0">
              <a:latin typeface="Arial" pitchFamily="34" charset="0"/>
            </a:endParaRPr>
          </a:p>
          <a:p>
            <a:pPr eaLnBrk="1" hangingPunct="1"/>
            <a:endParaRPr lang="en-US" dirty="0" smtClean="0">
              <a:latin typeface="Arial" pitchFamily="34" charset="0"/>
            </a:endParaRPr>
          </a:p>
          <a:p>
            <a:pPr eaLnBrk="1" hangingPunct="1"/>
            <a:r>
              <a:rPr lang="en-US" strike="sngStrike" dirty="0" smtClean="0">
                <a:latin typeface="Arial" pitchFamily="34" charset="0"/>
              </a:rPr>
              <a:t>Slide 3:  In 2010, the patient was diagnosed with invasive squamous cell carcinoma. She underwent radical abnormal hysterectomy at the age of 31, and began further treatment for her cancer. </a:t>
            </a:r>
          </a:p>
          <a:p>
            <a:pPr eaLnBrk="1" hangingPunct="1"/>
            <a:endParaRPr lang="en-US" dirty="0" smtClean="0">
              <a:latin typeface="Arial" pitchFamily="34" charset="0"/>
            </a:endParaRPr>
          </a:p>
        </p:txBody>
      </p:sp>
    </p:spTree>
    <p:extLst>
      <p:ext uri="{BB962C8B-B14F-4D97-AF65-F5344CB8AC3E}">
        <p14:creationId xmlns:p14="http://schemas.microsoft.com/office/powerpoint/2010/main" val="746110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z="1200" b="1" dirty="0" smtClean="0">
                <a:latin typeface="Arial" pitchFamily="34" charset="0"/>
              </a:rPr>
              <a:t>Slide 3:  In 2010, the patient was diagnosed with “high grade squamous cell carcinoma, cannot rule out invasion”. </a:t>
            </a:r>
          </a:p>
          <a:p>
            <a:pPr eaLnBrk="1" hangingPunct="1"/>
            <a:endParaRPr lang="en-US" sz="1200" b="1" dirty="0" smtClean="0">
              <a:latin typeface="Arial" pitchFamily="34" charset="0"/>
            </a:endParaRPr>
          </a:p>
          <a:p>
            <a:pPr eaLnBrk="1" hangingPunct="1"/>
            <a:endParaRPr lang="en-US" dirty="0" smtClean="0">
              <a:latin typeface="Arial" pitchFamily="34" charset="0"/>
            </a:endParaRPr>
          </a:p>
          <a:p>
            <a:pPr eaLnBrk="1" hangingPunct="1"/>
            <a:r>
              <a:rPr lang="en-US" i="1" dirty="0" smtClean="0">
                <a:latin typeface="Arial" pitchFamily="34" charset="0"/>
              </a:rPr>
              <a:t>Source:  </a:t>
            </a:r>
            <a:r>
              <a:rPr lang="en-US" dirty="0" smtClean="0">
                <a:latin typeface="Arial" pitchFamily="34" charset="0"/>
              </a:rPr>
              <a:t>SVMIC. Case 053650</a:t>
            </a:r>
          </a:p>
          <a:p>
            <a:pPr eaLnBrk="1" hangingPunct="1"/>
            <a:endParaRPr lang="en-US" dirty="0" smtClean="0">
              <a:latin typeface="Arial" pitchFamily="34" charset="0"/>
            </a:endParaRPr>
          </a:p>
          <a:p>
            <a:pPr eaLnBrk="1" hangingPunct="1"/>
            <a:r>
              <a:rPr lang="en-US" sz="1200" b="1" dirty="0" smtClean="0">
                <a:latin typeface="Arial" pitchFamily="34" charset="0"/>
              </a:rPr>
              <a:t>What happened – You can guess………</a:t>
            </a:r>
          </a:p>
          <a:p>
            <a:pPr eaLnBrk="1" hangingPunct="1"/>
            <a:endParaRPr lang="en-US" sz="700" b="1" dirty="0" smtClean="0">
              <a:latin typeface="Arial" pitchFamily="34" charset="0"/>
            </a:endParaRPr>
          </a:p>
          <a:p>
            <a:pPr eaLnBrk="1" hangingPunct="1"/>
            <a:r>
              <a:rPr lang="en-US" sz="1200" b="1" dirty="0" smtClean="0">
                <a:latin typeface="Arial" pitchFamily="34" charset="0"/>
              </a:rPr>
              <a:t>Further testing confirmed invasive squamous cell carcinoma</a:t>
            </a:r>
          </a:p>
          <a:p>
            <a:pPr eaLnBrk="1" hangingPunct="1"/>
            <a:r>
              <a:rPr lang="en-US" sz="1200" b="1" dirty="0" smtClean="0">
                <a:latin typeface="Arial" pitchFamily="34" charset="0"/>
              </a:rPr>
              <a:t>She underwent radical abdominal hysterectomy at the age of 31, and began further treatment for her cancer. </a:t>
            </a:r>
          </a:p>
          <a:p>
            <a:pPr eaLnBrk="1" hangingPunct="1"/>
            <a:endParaRPr lang="en-US" sz="700" b="1" dirty="0" smtClean="0">
              <a:latin typeface="Arial" pitchFamily="34" charset="0"/>
            </a:endParaRPr>
          </a:p>
          <a:p>
            <a:pPr eaLnBrk="1" hangingPunct="1"/>
            <a:r>
              <a:rPr lang="en-US" sz="1200" b="1" dirty="0" smtClean="0">
                <a:latin typeface="Arial" pitchFamily="34" charset="0"/>
              </a:rPr>
              <a:t>Lawsuit filed alleging:</a:t>
            </a:r>
          </a:p>
          <a:p>
            <a:pPr marL="514350" indent="-514350" defTabSz="1066800">
              <a:lnSpc>
                <a:spcPct val="90000"/>
              </a:lnSpc>
              <a:spcAft>
                <a:spcPct val="35000"/>
              </a:spcAft>
              <a:buFont typeface="+mj-lt"/>
              <a:buAutoNum type="arabicPeriod"/>
              <a:defRPr/>
            </a:pPr>
            <a:r>
              <a:rPr lang="en-US" sz="1200" u="sng" dirty="0" smtClean="0"/>
              <a:t>Failure to have tracking system </a:t>
            </a:r>
            <a:r>
              <a:rPr lang="en-US" sz="1200" dirty="0" smtClean="0"/>
              <a:t>including notifying patient of test results.</a:t>
            </a:r>
          </a:p>
          <a:p>
            <a:pPr marL="514350" indent="-514350" defTabSz="1066800">
              <a:lnSpc>
                <a:spcPct val="90000"/>
              </a:lnSpc>
              <a:spcAft>
                <a:spcPct val="35000"/>
              </a:spcAft>
              <a:buFont typeface="+mj-lt"/>
              <a:buAutoNum type="arabicPeriod"/>
              <a:defRPr/>
            </a:pPr>
            <a:r>
              <a:rPr lang="en-US" sz="1200" u="sng" dirty="0" smtClean="0"/>
              <a:t>Breach in standard of care – failure to follow up on abnormal Pap test results</a:t>
            </a:r>
            <a:endParaRPr lang="en-US" sz="1200" b="1" u="sng" dirty="0" smtClean="0">
              <a:latin typeface="Arial" pitchFamily="34" charset="0"/>
            </a:endParaRPr>
          </a:p>
          <a:p>
            <a:pPr eaLnBrk="1" hangingPunct="1"/>
            <a:endParaRPr lang="en-US" dirty="0" smtClean="0">
              <a:latin typeface="Arial" pitchFamily="34" charset="0"/>
            </a:endParaRPr>
          </a:p>
          <a:p>
            <a:pPr eaLnBrk="1" hangingPunct="1"/>
            <a:r>
              <a:rPr lang="en-US" i="1" dirty="0" smtClean="0">
                <a:latin typeface="Arial" pitchFamily="34" charset="0"/>
              </a:rPr>
              <a:t>Source:  </a:t>
            </a:r>
            <a:r>
              <a:rPr lang="en-US" dirty="0" smtClean="0">
                <a:latin typeface="Arial" pitchFamily="34" charset="0"/>
              </a:rPr>
              <a:t>SVMIC. Case 053650</a:t>
            </a:r>
            <a:endParaRPr lang="en-US" dirty="0" smtClean="0"/>
          </a:p>
        </p:txBody>
      </p:sp>
    </p:spTree>
    <p:extLst>
      <p:ext uri="{BB962C8B-B14F-4D97-AF65-F5344CB8AC3E}">
        <p14:creationId xmlns:p14="http://schemas.microsoft.com/office/powerpoint/2010/main" val="1583772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0813" indent="-150813" eaLnBrk="1" hangingPunct="1"/>
            <a:r>
              <a:rPr lang="en-US" altLang="en-US" sz="1400" b="1" dirty="0" smtClean="0">
                <a:latin typeface="Arial" pitchFamily="34" charset="0"/>
              </a:rPr>
              <a:t>How would that information in our last example be communicate now?  Likely by some</a:t>
            </a:r>
            <a:r>
              <a:rPr lang="en-US" altLang="en-US" sz="1400" b="1" baseline="0" dirty="0" smtClean="0">
                <a:latin typeface="Arial" pitchFamily="34" charset="0"/>
              </a:rPr>
              <a:t> sort of TASKING TO THE APPROPRIATE PERSON.</a:t>
            </a:r>
          </a:p>
          <a:p>
            <a:pPr marL="150813" indent="-150813" eaLnBrk="1" hangingPunct="1"/>
            <a:r>
              <a:rPr lang="en-US" altLang="en-US" sz="1400" b="1" dirty="0" smtClean="0">
                <a:latin typeface="Arial" pitchFamily="34" charset="0"/>
              </a:rPr>
              <a:t>We talked about information overload – you want to FIRST</a:t>
            </a:r>
            <a:r>
              <a:rPr lang="en-US" altLang="en-US" sz="1400" b="1" baseline="0" dirty="0" smtClean="0">
                <a:latin typeface="Arial" pitchFamily="34" charset="0"/>
              </a:rPr>
              <a:t> design your system so that the tasks you get are just the important ones.</a:t>
            </a:r>
          </a:p>
          <a:p>
            <a:pPr marL="150813" indent="-150813" eaLnBrk="1" hangingPunct="1"/>
            <a:endParaRPr lang="en-US" altLang="en-US" sz="1400" b="0" baseline="0" dirty="0" smtClean="0">
              <a:latin typeface="Arial" pitchFamily="34" charset="0"/>
            </a:endParaRPr>
          </a:p>
          <a:p>
            <a:pPr marL="171450" indent="-171450" eaLnBrk="1" hangingPunct="1">
              <a:buFont typeface="Arial" panose="020B0604020202020204" pitchFamily="34" charset="0"/>
              <a:buChar char="•"/>
            </a:pPr>
            <a:r>
              <a:rPr lang="en-US" altLang="en-US" sz="1400" b="1" baseline="0" dirty="0" smtClean="0">
                <a:latin typeface="Arial" pitchFamily="34" charset="0"/>
              </a:rPr>
              <a:t>Check those task inboxes </a:t>
            </a:r>
            <a:r>
              <a:rPr lang="en-US" altLang="en-US" sz="1400" b="0" baseline="0" dirty="0" smtClean="0">
                <a:latin typeface="Arial" pitchFamily="34" charset="0"/>
              </a:rPr>
              <a:t>and be sure your </a:t>
            </a:r>
            <a:r>
              <a:rPr lang="en-US" altLang="en-US" sz="1400" b="1" baseline="0" dirty="0" smtClean="0">
                <a:latin typeface="Arial" pitchFamily="34" charset="0"/>
              </a:rPr>
              <a:t>staff</a:t>
            </a:r>
            <a:r>
              <a:rPr lang="en-US" altLang="en-US" sz="1400" b="0" baseline="0" dirty="0" smtClean="0">
                <a:latin typeface="Arial" pitchFamily="34" charset="0"/>
              </a:rPr>
              <a:t> does too.</a:t>
            </a:r>
          </a:p>
          <a:p>
            <a:pPr marL="171450" indent="-171450" eaLnBrk="1" hangingPunct="1">
              <a:buFont typeface="Arial" panose="020B0604020202020204" pitchFamily="34" charset="0"/>
              <a:buChar char="•"/>
            </a:pPr>
            <a:r>
              <a:rPr lang="en-US" altLang="en-US" sz="1400" b="0" baseline="0" dirty="0" smtClean="0">
                <a:latin typeface="Arial" pitchFamily="34" charset="0"/>
              </a:rPr>
              <a:t>Who’s checking on the in-boxes of staff on </a:t>
            </a:r>
            <a:r>
              <a:rPr lang="en-US" altLang="en-US" sz="1400" b="1" baseline="0" dirty="0" smtClean="0">
                <a:latin typeface="Arial" pitchFamily="34" charset="0"/>
              </a:rPr>
              <a:t>vacation or out sick</a:t>
            </a:r>
            <a:r>
              <a:rPr lang="en-US" altLang="en-US" sz="1400" b="0" baseline="0" dirty="0" smtClean="0">
                <a:latin typeface="Arial" pitchFamily="34" charset="0"/>
              </a:rPr>
              <a:t>? Don’t let them languish untended.  </a:t>
            </a:r>
          </a:p>
          <a:p>
            <a:pPr marL="628650" lvl="1" indent="-171450" eaLnBrk="1" hangingPunct="1">
              <a:buFont typeface="Arial" panose="020B0604020202020204" pitchFamily="34" charset="0"/>
              <a:buChar char="•"/>
            </a:pPr>
            <a:r>
              <a:rPr lang="en-US" altLang="en-US" sz="1400" b="1" baseline="0" dirty="0" smtClean="0">
                <a:latin typeface="Arial" pitchFamily="34" charset="0"/>
              </a:rPr>
              <a:t>Paper reports – sitting in an unlooked at in-box </a:t>
            </a:r>
            <a:r>
              <a:rPr lang="en-US" altLang="en-US" sz="1400" b="0" baseline="0" dirty="0" smtClean="0">
                <a:latin typeface="Arial" pitchFamily="34" charset="0"/>
              </a:rPr>
              <a:t>on the desk of a nurse who’s on vacation??</a:t>
            </a:r>
          </a:p>
          <a:p>
            <a:pPr marL="171450" indent="-171450" eaLnBrk="1" hangingPunct="1">
              <a:buFont typeface="Arial" panose="020B0604020202020204" pitchFamily="34" charset="0"/>
              <a:buChar char="•"/>
            </a:pPr>
            <a:r>
              <a:rPr lang="en-US" altLang="en-US" sz="1400" b="0" baseline="0" dirty="0" smtClean="0">
                <a:latin typeface="Arial" pitchFamily="34" charset="0"/>
              </a:rPr>
              <a:t>The </a:t>
            </a:r>
            <a:r>
              <a:rPr lang="en-US" altLang="en-US" sz="1400" b="1" baseline="0" dirty="0" smtClean="0">
                <a:latin typeface="Arial" pitchFamily="34" charset="0"/>
              </a:rPr>
              <a:t>tasks are part of the electronic record </a:t>
            </a:r>
            <a:r>
              <a:rPr lang="en-US" altLang="en-US" sz="1400" b="0" baseline="0" dirty="0" smtClean="0">
                <a:latin typeface="Arial" pitchFamily="34" charset="0"/>
              </a:rPr>
              <a:t>- Don’t say anything you wouldn’t want to hear read out loud from the witness box!</a:t>
            </a:r>
          </a:p>
          <a:p>
            <a:pPr marL="628650" lvl="1" indent="-171450" eaLnBrk="1" hangingPunct="1">
              <a:buFont typeface="Arial" panose="020B0604020202020204" pitchFamily="34" charset="0"/>
              <a:buChar char="•"/>
            </a:pPr>
            <a:r>
              <a:rPr lang="en-US" altLang="en-US" sz="1400" b="0" baseline="0" dirty="0" smtClean="0">
                <a:latin typeface="Arial" pitchFamily="34" charset="0"/>
              </a:rPr>
              <a:t>“This person has called so much, they are driving me crazy”</a:t>
            </a:r>
          </a:p>
          <a:p>
            <a:pPr marL="628650" lvl="1" indent="-171450" eaLnBrk="1" hangingPunct="1">
              <a:buFont typeface="Arial" panose="020B0604020202020204" pitchFamily="34" charset="0"/>
              <a:buChar char="•"/>
            </a:pPr>
            <a:r>
              <a:rPr lang="en-US" altLang="en-US" sz="1400" b="0" baseline="0" dirty="0" smtClean="0">
                <a:latin typeface="Arial" pitchFamily="34" charset="0"/>
              </a:rPr>
              <a:t>As </a:t>
            </a:r>
            <a:r>
              <a:rPr lang="en-US" altLang="en-US" sz="1400" b="0" baseline="0" dirty="0" err="1" smtClean="0">
                <a:latin typeface="Arial" pitchFamily="34" charset="0"/>
              </a:rPr>
              <a:t>Sgt</a:t>
            </a:r>
            <a:r>
              <a:rPr lang="en-US" altLang="en-US" sz="1400" b="0" baseline="0" dirty="0" smtClean="0">
                <a:latin typeface="Arial" pitchFamily="34" charset="0"/>
              </a:rPr>
              <a:t> Joe Friday said on Dragnet – “just the facts please”</a:t>
            </a:r>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23</a:t>
            </a:fld>
            <a:endParaRPr lang="en-US"/>
          </a:p>
        </p:txBody>
      </p:sp>
    </p:spTree>
    <p:extLst>
      <p:ext uri="{BB962C8B-B14F-4D97-AF65-F5344CB8AC3E}">
        <p14:creationId xmlns:p14="http://schemas.microsoft.com/office/powerpoint/2010/main" val="1560630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smtClean="0">
                <a:latin typeface="Arial" pitchFamily="34" charset="0"/>
              </a:rPr>
              <a:t>An </a:t>
            </a:r>
            <a:r>
              <a:rPr lang="en-US" altLang="en-US" sz="1200" b="1" dirty="0" smtClean="0">
                <a:latin typeface="Arial" pitchFamily="34" charset="0"/>
              </a:rPr>
              <a:t>example</a:t>
            </a:r>
            <a:r>
              <a:rPr lang="en-US" altLang="en-US" sz="1200" dirty="0" smtClean="0">
                <a:latin typeface="Arial" pitchFamily="34" charset="0"/>
              </a:rPr>
              <a:t> of an unattended task.</a:t>
            </a:r>
            <a:r>
              <a:rPr lang="en-US" altLang="en-US" sz="1200" baseline="0" dirty="0" smtClean="0">
                <a:latin typeface="Arial" pitchFamily="34" charset="0"/>
              </a:rPr>
              <a:t>  The system was in place to follow up on the test results, route them to the physician and all that was done.</a:t>
            </a:r>
          </a:p>
          <a:p>
            <a:pPr eaLnBrk="1" hangingPunct="1"/>
            <a:endParaRPr lang="en-US" altLang="en-US" sz="1200" baseline="0" dirty="0" smtClean="0">
              <a:latin typeface="Arial" pitchFamily="34" charset="0"/>
            </a:endParaRPr>
          </a:p>
          <a:p>
            <a:pPr eaLnBrk="1" hangingPunct="1">
              <a:spcBef>
                <a:spcPts val="0"/>
              </a:spcBef>
            </a:pPr>
            <a:r>
              <a:rPr lang="en-US" altLang="en-US" sz="1200" baseline="0" dirty="0" smtClean="0">
                <a:latin typeface="Arial" pitchFamily="34" charset="0"/>
              </a:rPr>
              <a:t>MULTIPLE SLIDES</a:t>
            </a:r>
          </a:p>
          <a:p>
            <a:pPr marL="342900" indent="-342900" eaLnBrk="1" hangingPunct="1">
              <a:spcBef>
                <a:spcPts val="0"/>
              </a:spcBef>
              <a:buFont typeface="+mj-lt"/>
              <a:buAutoNum type="arabicPeriod"/>
            </a:pPr>
            <a:r>
              <a:rPr lang="en-US" altLang="en-US" sz="1200" baseline="0" dirty="0" smtClean="0">
                <a:latin typeface="Arial" pitchFamily="34" charset="0"/>
              </a:rPr>
              <a:t>67 YOF on Coumadin</a:t>
            </a:r>
          </a:p>
          <a:p>
            <a:pPr marL="342900" indent="-342900" eaLnBrk="1" hangingPunct="1">
              <a:spcBef>
                <a:spcPts val="0"/>
              </a:spcBef>
              <a:buFont typeface="+mj-lt"/>
              <a:buAutoNum type="arabicPeriod"/>
            </a:pPr>
            <a:r>
              <a:rPr lang="en-US" altLang="en-US" sz="1200" baseline="0" dirty="0" smtClean="0">
                <a:latin typeface="Arial" pitchFamily="34" charset="0"/>
              </a:rPr>
              <a:t>INR done THURSDAY afternoon = 6.2.  Nurse messages the PCP</a:t>
            </a:r>
          </a:p>
          <a:p>
            <a:pPr marL="342900" indent="-342900" eaLnBrk="1" hangingPunct="1">
              <a:spcBef>
                <a:spcPts val="0"/>
              </a:spcBef>
              <a:buFont typeface="+mj-lt"/>
              <a:buAutoNum type="arabicPeriod"/>
            </a:pPr>
            <a:r>
              <a:rPr lang="en-US" altLang="en-US" sz="1200" baseline="0" dirty="0" smtClean="0">
                <a:latin typeface="Arial" pitchFamily="34" charset="0"/>
              </a:rPr>
              <a:t>PCP sees it on FRIDAY  and tasks his instructions back to the nurse</a:t>
            </a:r>
          </a:p>
          <a:p>
            <a:pPr marL="342900" indent="-342900" eaLnBrk="1" hangingPunct="1">
              <a:spcBef>
                <a:spcPts val="0"/>
              </a:spcBef>
              <a:buFont typeface="+mj-lt"/>
              <a:buAutoNum type="arabicPeriod"/>
            </a:pPr>
            <a:r>
              <a:rPr lang="en-US" altLang="en-US" sz="1200" baseline="0" dirty="0" smtClean="0">
                <a:latin typeface="Arial" pitchFamily="34" charset="0"/>
              </a:rPr>
              <a:t>Nurse is off on FRIDAY and doesn’t see it until MONDAY.  When she notifies the patient with new instructions. </a:t>
            </a:r>
          </a:p>
          <a:p>
            <a:pPr marL="342900" indent="-342900" eaLnBrk="1" hangingPunct="1">
              <a:spcBef>
                <a:spcPts val="0"/>
              </a:spcBef>
              <a:buFont typeface="+mj-lt"/>
              <a:buAutoNum type="arabicPeriod"/>
            </a:pPr>
            <a:r>
              <a:rPr lang="en-US" altLang="en-US" sz="1200" baseline="0" dirty="0" smtClean="0">
                <a:latin typeface="Arial" pitchFamily="34" charset="0"/>
              </a:rPr>
              <a:t>PCP goes on vacation, not aware that the instructions were not relayed to the patient until Monday.</a:t>
            </a:r>
          </a:p>
          <a:p>
            <a:pPr marL="342900" indent="-342900" eaLnBrk="1" hangingPunct="1">
              <a:spcBef>
                <a:spcPts val="0"/>
              </a:spcBef>
              <a:buFont typeface="+mj-lt"/>
              <a:buAutoNum type="arabicPeriod"/>
            </a:pPr>
            <a:r>
              <a:rPr lang="en-US" altLang="en-US" sz="1200" baseline="0" dirty="0" smtClean="0">
                <a:latin typeface="Arial" pitchFamily="34" charset="0"/>
              </a:rPr>
              <a:t>The patient dies on TUESDAY</a:t>
            </a:r>
          </a:p>
          <a:p>
            <a:pPr eaLnBrk="1" hangingPunct="1"/>
            <a:endParaRPr lang="en-US" altLang="en-US" sz="700" baseline="0" dirty="0" smtClean="0">
              <a:latin typeface="Arial" pitchFamily="34" charset="0"/>
            </a:endParaRPr>
          </a:p>
          <a:p>
            <a:pPr eaLnBrk="1" hangingPunct="1"/>
            <a:r>
              <a:rPr lang="en-US" altLang="en-US" sz="1200" baseline="0" dirty="0" smtClean="0">
                <a:latin typeface="Arial" pitchFamily="34" charset="0"/>
              </a:rPr>
              <a:t>BREAKDOWN – someone in the office took a day off……..</a:t>
            </a:r>
            <a:endParaRPr lang="en-US" altLang="en-US" sz="1200"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24</a:t>
            </a:fld>
            <a:endParaRPr lang="en-US"/>
          </a:p>
        </p:txBody>
      </p:sp>
    </p:spTree>
    <p:extLst>
      <p:ext uri="{BB962C8B-B14F-4D97-AF65-F5344CB8AC3E}">
        <p14:creationId xmlns:p14="http://schemas.microsoft.com/office/powerpoint/2010/main" val="3017413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a:ea typeface="+mn-ea"/>
                <a:cs typeface="+mn-cs"/>
              </a:rPr>
              <a:t>THIS</a:t>
            </a:r>
            <a:r>
              <a:rPr lang="en-US" sz="1200" b="1" kern="1200" baseline="0" dirty="0" smtClean="0">
                <a:solidFill>
                  <a:schemeClr val="tx1"/>
                </a:solidFill>
                <a:effectLst/>
                <a:latin typeface="Arial"/>
                <a:ea typeface="+mn-ea"/>
                <a:cs typeface="+mn-cs"/>
              </a:rPr>
              <a:t> CLINIC HAD A PROCESS BUT IT FAILED.</a:t>
            </a:r>
          </a:p>
          <a:p>
            <a:endParaRPr lang="en-US" sz="1200" b="1" kern="1200" baseline="0" dirty="0" smtClean="0">
              <a:solidFill>
                <a:schemeClr val="tx1"/>
              </a:solidFill>
              <a:effectLst/>
              <a:latin typeface="Arial"/>
              <a:ea typeface="+mn-ea"/>
              <a:cs typeface="+mn-cs"/>
            </a:endParaRPr>
          </a:p>
          <a:p>
            <a:r>
              <a:rPr lang="en-US" sz="1200" b="1" kern="1200" dirty="0" smtClean="0">
                <a:solidFill>
                  <a:schemeClr val="tx1"/>
                </a:solidFill>
                <a:effectLst/>
                <a:latin typeface="Arial"/>
                <a:ea typeface="+mn-ea"/>
                <a:cs typeface="+mn-cs"/>
              </a:rPr>
              <a:t>Part of your process should be to ensure all inboxes,</a:t>
            </a:r>
            <a:r>
              <a:rPr lang="en-US" sz="1200" b="1" kern="1200" baseline="0" dirty="0" smtClean="0">
                <a:solidFill>
                  <a:schemeClr val="tx1"/>
                </a:solidFill>
                <a:effectLst/>
                <a:latin typeface="Arial"/>
                <a:ea typeface="+mn-ea"/>
                <a:cs typeface="+mn-cs"/>
              </a:rPr>
              <a:t> be they paper on the desk or electronic in the EMR, are checked at the end of every day.</a:t>
            </a:r>
          </a:p>
          <a:p>
            <a:r>
              <a:rPr lang="en-US" sz="1200" b="1" kern="1200" dirty="0" smtClean="0">
                <a:solidFill>
                  <a:schemeClr val="tx1"/>
                </a:solidFill>
                <a:effectLst/>
                <a:latin typeface="Arial"/>
                <a:ea typeface="+mn-ea"/>
                <a:cs typeface="+mn-cs"/>
              </a:rPr>
              <a:t>REMEMBER…….</a:t>
            </a:r>
            <a:endParaRPr lang="en-US" sz="1200" kern="1200" dirty="0" smtClean="0">
              <a:solidFill>
                <a:schemeClr val="tx1"/>
              </a:solidFill>
              <a:effectLst/>
              <a:latin typeface="Arial"/>
              <a:ea typeface="+mn-ea"/>
              <a:cs typeface="+mn-cs"/>
            </a:endParaRPr>
          </a:p>
          <a:p>
            <a:r>
              <a:rPr lang="en-US" sz="1200" kern="1200" dirty="0" smtClean="0">
                <a:solidFill>
                  <a:schemeClr val="tx1"/>
                </a:solidFill>
                <a:effectLst/>
                <a:latin typeface="Arial"/>
                <a:ea typeface="+mn-ea"/>
                <a:cs typeface="+mn-cs"/>
              </a:rPr>
              <a:t>You are </a:t>
            </a:r>
            <a:r>
              <a:rPr lang="en-US" sz="1200" b="1" kern="1200" dirty="0" smtClean="0">
                <a:solidFill>
                  <a:schemeClr val="tx1"/>
                </a:solidFill>
                <a:effectLst/>
                <a:latin typeface="Arial"/>
                <a:ea typeface="+mn-ea"/>
                <a:cs typeface="+mn-cs"/>
              </a:rPr>
              <a:t>legally responsible for the results of every test you order</a:t>
            </a:r>
            <a:r>
              <a:rPr lang="en-US" sz="1200" kern="1200" dirty="0" smtClean="0">
                <a:solidFill>
                  <a:schemeClr val="tx1"/>
                </a:solidFill>
                <a:effectLst/>
                <a:latin typeface="Arial"/>
                <a:ea typeface="+mn-ea"/>
                <a:cs typeface="+mn-cs"/>
              </a:rPr>
              <a:t>.  You must ensure that the results of that test are reviewed and communicated to the patient in a timely manner.</a:t>
            </a:r>
          </a:p>
          <a:p>
            <a:endParaRPr lang="en-US" sz="1200" kern="1200" dirty="0" smtClean="0">
              <a:solidFill>
                <a:schemeClr val="tx1"/>
              </a:solidFill>
              <a:effectLst/>
              <a:latin typeface="Arial"/>
              <a:ea typeface="+mn-ea"/>
              <a:cs typeface="+mn-cs"/>
            </a:endParaRPr>
          </a:p>
          <a:p>
            <a:r>
              <a:rPr lang="en-US" sz="1200" b="1" u="sng" kern="1200" dirty="0" smtClean="0">
                <a:solidFill>
                  <a:schemeClr val="tx1"/>
                </a:solidFill>
                <a:effectLst/>
                <a:latin typeface="Arial"/>
                <a:ea typeface="+mn-ea"/>
                <a:cs typeface="+mn-cs"/>
              </a:rPr>
              <a:t>PATIENT PORTALS – NEW TOPIC</a:t>
            </a:r>
            <a:r>
              <a:rPr lang="en-US" sz="1200" b="1" kern="1200" dirty="0" smtClean="0">
                <a:solidFill>
                  <a:schemeClr val="tx1"/>
                </a:solidFill>
                <a:effectLst/>
                <a:latin typeface="Arial"/>
                <a:ea typeface="+mn-ea"/>
                <a:cs typeface="+mn-cs"/>
              </a:rPr>
              <a:t>….NOT A SUBSTITUTE FOR COMMUNICATING INFO</a:t>
            </a:r>
            <a:r>
              <a:rPr lang="en-US" sz="1200" b="1" kern="1200" baseline="0" dirty="0" smtClean="0">
                <a:solidFill>
                  <a:schemeClr val="tx1"/>
                </a:solidFill>
                <a:effectLst/>
                <a:latin typeface="Arial"/>
                <a:ea typeface="+mn-ea"/>
                <a:cs typeface="+mn-cs"/>
              </a:rPr>
              <a:t> DIRECTLY – </a:t>
            </a:r>
          </a:p>
          <a:p>
            <a:pPr marL="285750" indent="-285750">
              <a:buFont typeface="Arial" panose="020B0604020202020204" pitchFamily="34" charset="0"/>
              <a:buChar char="•"/>
            </a:pPr>
            <a:r>
              <a:rPr lang="en-US" sz="1200" b="1" kern="1200" baseline="0" dirty="0" smtClean="0">
                <a:solidFill>
                  <a:schemeClr val="tx1"/>
                </a:solidFill>
                <a:effectLst/>
                <a:latin typeface="Arial"/>
                <a:ea typeface="+mn-ea"/>
                <a:cs typeface="+mn-cs"/>
              </a:rPr>
              <a:t>from a customer service and a risk management perspective, do not rely solely on patient portal to communicate normal info.</a:t>
            </a:r>
          </a:p>
          <a:p>
            <a:pPr marL="285750" indent="-285750">
              <a:buFont typeface="Arial" panose="020B0604020202020204" pitchFamily="34" charset="0"/>
              <a:buChar char="•"/>
            </a:pPr>
            <a:r>
              <a:rPr lang="en-US" sz="1200" b="1" kern="1200" baseline="0" dirty="0" smtClean="0">
                <a:solidFill>
                  <a:schemeClr val="tx1"/>
                </a:solidFill>
                <a:effectLst/>
                <a:latin typeface="Arial"/>
                <a:ea typeface="+mn-ea"/>
                <a:cs typeface="+mn-cs"/>
              </a:rPr>
              <a:t>Never a way to communicate </a:t>
            </a:r>
            <a:r>
              <a:rPr lang="en-US" sz="1200" b="1" kern="1200" baseline="0" dirty="0" err="1" smtClean="0">
                <a:solidFill>
                  <a:schemeClr val="tx1"/>
                </a:solidFill>
                <a:effectLst/>
                <a:latin typeface="Arial"/>
                <a:ea typeface="+mn-ea"/>
                <a:cs typeface="+mn-cs"/>
              </a:rPr>
              <a:t>abnormals</a:t>
            </a:r>
            <a:endParaRPr lang="en-US" sz="1200" b="1" kern="1200" dirty="0" smtClean="0">
              <a:solidFill>
                <a:schemeClr val="tx1"/>
              </a:solidFill>
              <a:effectLst/>
              <a:latin typeface="Arial"/>
              <a:ea typeface="+mn-ea"/>
              <a:cs typeface="+mn-cs"/>
            </a:endParaRPr>
          </a:p>
          <a:p>
            <a:pPr eaLnBrk="1" hangingPunct="1"/>
            <a:endParaRPr lang="en-US" dirty="0" smtClean="0">
              <a:latin typeface="Arial" pitchFamily="34" charset="0"/>
            </a:endParaRPr>
          </a:p>
        </p:txBody>
      </p:sp>
      <p:sp>
        <p:nvSpPr>
          <p:cNvPr id="4" name="Slide Number Placeholder 3"/>
          <p:cNvSpPr>
            <a:spLocks noGrp="1"/>
          </p:cNvSpPr>
          <p:nvPr>
            <p:ph type="sldNum" sz="quarter" idx="10"/>
          </p:nvPr>
        </p:nvSpPr>
        <p:spPr/>
        <p:txBody>
          <a:bodyPr/>
          <a:lstStyle/>
          <a:p>
            <a:fld id="{AC20CA08-104A-4877-A6C2-266FB04BDE57}" type="slidenum">
              <a:rPr lang="en-US" smtClean="0"/>
              <a:t>25</a:t>
            </a:fld>
            <a:endParaRPr lang="en-US"/>
          </a:p>
        </p:txBody>
      </p:sp>
    </p:spTree>
    <p:extLst>
      <p:ext uri="{BB962C8B-B14F-4D97-AF65-F5344CB8AC3E}">
        <p14:creationId xmlns:p14="http://schemas.microsoft.com/office/powerpoint/2010/main" val="3017413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400" b="1" kern="1200" dirty="0" smtClean="0">
                <a:solidFill>
                  <a:schemeClr val="tx1"/>
                </a:solidFill>
                <a:effectLst/>
                <a:latin typeface="Arial" charset="0"/>
                <a:ea typeface="+mn-ea"/>
                <a:cs typeface="+mn-cs"/>
              </a:rPr>
              <a:t>Appointment scheduling triage example -</a:t>
            </a:r>
            <a:r>
              <a:rPr lang="en-US" sz="1400" kern="1200" dirty="0" smtClean="0">
                <a:solidFill>
                  <a:schemeClr val="tx1"/>
                </a:solidFill>
                <a:effectLst/>
                <a:latin typeface="Arial" charset="0"/>
                <a:ea typeface="+mn-ea"/>
                <a:cs typeface="+mn-cs"/>
              </a:rPr>
              <a:t> </a:t>
            </a:r>
            <a:r>
              <a:rPr lang="en-US" sz="1400" dirty="0" smtClean="0"/>
              <a:t>Triage</a:t>
            </a:r>
            <a:r>
              <a:rPr lang="en-US" sz="1400" baseline="0" dirty="0" smtClean="0"/>
              <a:t> by front desk without policies: </a:t>
            </a:r>
            <a:endParaRPr lang="en-US" sz="1400" kern="1200" dirty="0" smtClean="0">
              <a:solidFill>
                <a:schemeClr val="tx1"/>
              </a:solidFill>
              <a:effectLst/>
              <a:latin typeface="Arial" charset="0"/>
              <a:ea typeface="+mn-ea"/>
              <a:cs typeface="+mn-cs"/>
            </a:endParaRPr>
          </a:p>
          <a:p>
            <a:pPr marL="457200" marR="0" lvl="1" indent="0" algn="l" defTabSz="914400" rtl="0" eaLnBrk="1" fontAlgn="base" latinLnBrk="0" hangingPunct="1">
              <a:lnSpc>
                <a:spcPct val="100000"/>
              </a:lnSpc>
              <a:spcBef>
                <a:spcPct val="30000"/>
              </a:spcBef>
              <a:spcAft>
                <a:spcPct val="0"/>
              </a:spcAft>
              <a:buClrTx/>
              <a:buSzTx/>
              <a:buFontTx/>
              <a:buNone/>
              <a:tabLst/>
              <a:defRPr/>
            </a:pPr>
            <a:endParaRPr lang="en-US" sz="800" kern="1200" dirty="0" smtClean="0">
              <a:solidFill>
                <a:schemeClr val="tx1"/>
              </a:solidFill>
              <a:effectLst/>
              <a:latin typeface="Arial" charset="0"/>
              <a:ea typeface="+mn-ea"/>
              <a:cs typeface="+mn-cs"/>
            </a:endParaRP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400" kern="1200" dirty="0" smtClean="0">
                <a:solidFill>
                  <a:schemeClr val="tx1"/>
                </a:solidFill>
                <a:effectLst/>
                <a:latin typeface="Arial" charset="0"/>
                <a:ea typeface="+mn-ea"/>
                <a:cs typeface="+mn-cs"/>
              </a:rPr>
              <a:t>On a </a:t>
            </a:r>
            <a:r>
              <a:rPr lang="en-US" sz="1400" b="1" kern="1200" dirty="0" smtClean="0">
                <a:solidFill>
                  <a:schemeClr val="tx1"/>
                </a:solidFill>
                <a:effectLst/>
                <a:latin typeface="Arial" charset="0"/>
                <a:ea typeface="+mn-ea"/>
                <a:cs typeface="+mn-cs"/>
              </a:rPr>
              <a:t>Saturday, Mr. Smith comes to the ER with complaints of fever, malaise and swollen painful joints</a:t>
            </a:r>
            <a:r>
              <a:rPr lang="en-US" sz="1400" kern="1200" dirty="0" smtClean="0">
                <a:solidFill>
                  <a:schemeClr val="tx1"/>
                </a:solidFill>
                <a:effectLst/>
                <a:latin typeface="Arial" charset="0"/>
                <a:ea typeface="+mn-ea"/>
                <a:cs typeface="+mn-cs"/>
              </a:rPr>
              <a:t>.  He is admitted to 23 hour observation by the hospitalist and </a:t>
            </a:r>
            <a:r>
              <a:rPr lang="en-US" sz="1400" b="1" kern="1200" dirty="0" smtClean="0">
                <a:solidFill>
                  <a:schemeClr val="tx1"/>
                </a:solidFill>
                <a:effectLst/>
                <a:latin typeface="Arial" charset="0"/>
                <a:ea typeface="+mn-ea"/>
                <a:cs typeface="+mn-cs"/>
              </a:rPr>
              <a:t>a blood culture is drawn</a:t>
            </a:r>
            <a:r>
              <a:rPr lang="en-US" sz="1400" kern="1200" dirty="0" smtClean="0">
                <a:solidFill>
                  <a:schemeClr val="tx1"/>
                </a:solidFill>
                <a:effectLst/>
                <a:latin typeface="Arial" charset="0"/>
                <a:ea typeface="+mn-ea"/>
                <a:cs typeface="+mn-cs"/>
              </a:rPr>
              <a:t>, among other things.  His temp returns to normal and the swelling subsides somewhat, so he is discharged with </a:t>
            </a:r>
            <a:r>
              <a:rPr lang="en-US" sz="1400" b="1" kern="1200" dirty="0" smtClean="0">
                <a:solidFill>
                  <a:schemeClr val="tx1"/>
                </a:solidFill>
                <a:effectLst/>
                <a:latin typeface="Arial" charset="0"/>
                <a:ea typeface="+mn-ea"/>
                <a:cs typeface="+mn-cs"/>
              </a:rPr>
              <a:t>written orders to call his primary care doctor, Dr. Jones, and be seen Monday or Tuesday</a:t>
            </a:r>
            <a:r>
              <a:rPr lang="en-US" sz="1400" kern="1200" dirty="0" smtClean="0">
                <a:solidFill>
                  <a:schemeClr val="tx1"/>
                </a:solidFill>
                <a:effectLst/>
                <a:latin typeface="Arial" charset="0"/>
                <a:ea typeface="+mn-ea"/>
                <a:cs typeface="+mn-cs"/>
              </a:rPr>
              <a:t>.  On </a:t>
            </a:r>
            <a:r>
              <a:rPr lang="en-US" sz="1400" b="1" kern="1200" dirty="0" smtClean="0">
                <a:solidFill>
                  <a:schemeClr val="tx1"/>
                </a:solidFill>
                <a:effectLst/>
                <a:latin typeface="Arial" charset="0"/>
                <a:ea typeface="+mn-ea"/>
                <a:cs typeface="+mn-cs"/>
              </a:rPr>
              <a:t>Monday, the blood culture comes back positive for MRSA and the result is phoned to the PCP</a:t>
            </a:r>
            <a:r>
              <a:rPr lang="en-US" sz="1400" kern="1200" dirty="0" smtClean="0">
                <a:solidFill>
                  <a:schemeClr val="tx1"/>
                </a:solidFill>
                <a:effectLst/>
                <a:latin typeface="Arial" charset="0"/>
                <a:ea typeface="+mn-ea"/>
                <a:cs typeface="+mn-cs"/>
              </a:rPr>
              <a:t>, who tells the nurse to phone Mr. Smith to come in ASAP to be seen and started on antibiotics.  </a:t>
            </a:r>
            <a:r>
              <a:rPr lang="en-US" sz="1400" b="1" kern="1200" dirty="0" smtClean="0">
                <a:solidFill>
                  <a:schemeClr val="tx1"/>
                </a:solidFill>
                <a:effectLst/>
                <a:latin typeface="Arial" charset="0"/>
                <a:ea typeface="+mn-ea"/>
                <a:cs typeface="+mn-cs"/>
              </a:rPr>
              <a:t>The nurse tries but cannot reach Mr. Smith at any of the numbers on the chart</a:t>
            </a:r>
            <a:r>
              <a:rPr lang="en-US" sz="1400" kern="1200" dirty="0" smtClean="0">
                <a:solidFill>
                  <a:schemeClr val="tx1"/>
                </a:solidFill>
                <a:effectLst/>
                <a:latin typeface="Arial" charset="0"/>
                <a:ea typeface="+mn-ea"/>
                <a:cs typeface="+mn-cs"/>
              </a:rPr>
              <a:t>.  </a:t>
            </a:r>
            <a:r>
              <a:rPr lang="en-US" sz="1400" b="1" kern="1200" dirty="0" smtClean="0">
                <a:solidFill>
                  <a:schemeClr val="tx1"/>
                </a:solidFill>
                <a:effectLst/>
                <a:latin typeface="Arial" charset="0"/>
                <a:ea typeface="+mn-ea"/>
                <a:cs typeface="+mn-cs"/>
              </a:rPr>
              <a:t>In the meantime, that</a:t>
            </a:r>
            <a:r>
              <a:rPr lang="en-US" sz="1400" b="1" kern="1200" baseline="0" dirty="0" smtClean="0">
                <a:solidFill>
                  <a:schemeClr val="tx1"/>
                </a:solidFill>
                <a:effectLst/>
                <a:latin typeface="Arial" charset="0"/>
                <a:ea typeface="+mn-ea"/>
                <a:cs typeface="+mn-cs"/>
              </a:rPr>
              <a:t> same day, </a:t>
            </a:r>
            <a:r>
              <a:rPr lang="en-US" sz="1400" b="1" kern="1200" dirty="0" smtClean="0">
                <a:solidFill>
                  <a:schemeClr val="tx1"/>
                </a:solidFill>
                <a:effectLst/>
                <a:latin typeface="Arial" charset="0"/>
                <a:ea typeface="+mn-ea"/>
                <a:cs typeface="+mn-cs"/>
              </a:rPr>
              <a:t>Mr. Smith calls to get an appointment with Dr. Jones and speaks to the front desk personnel.  He is told that they do not have an opening until Friday afternoon and he is given an appointment then</a:t>
            </a:r>
            <a:r>
              <a:rPr lang="en-US" sz="1400" kern="1200" dirty="0" smtClean="0">
                <a:solidFill>
                  <a:schemeClr val="tx1"/>
                </a:solidFill>
                <a:effectLst/>
                <a:latin typeface="Arial" charset="0"/>
                <a:ea typeface="+mn-ea"/>
                <a:cs typeface="+mn-cs"/>
              </a:rPr>
              <a:t>. Mr. Smith is asked for a number where he can be reached to put in the appointment schedule and tells the front desk that he is not feeling well so he is </a:t>
            </a:r>
            <a:r>
              <a:rPr lang="en-US" sz="1400" b="1" kern="1200" dirty="0" smtClean="0">
                <a:solidFill>
                  <a:schemeClr val="tx1"/>
                </a:solidFill>
                <a:effectLst/>
                <a:latin typeface="Arial" charset="0"/>
                <a:ea typeface="+mn-ea"/>
                <a:cs typeface="+mn-cs"/>
              </a:rPr>
              <a:t>staying at his son’s house and gives that number</a:t>
            </a:r>
            <a:r>
              <a:rPr lang="en-US" sz="1400" kern="1200" dirty="0" smtClean="0">
                <a:solidFill>
                  <a:schemeClr val="tx1"/>
                </a:solidFill>
                <a:effectLst/>
                <a:latin typeface="Arial" charset="0"/>
                <a:ea typeface="+mn-ea"/>
                <a:cs typeface="+mn-cs"/>
              </a:rPr>
              <a:t>. </a:t>
            </a:r>
          </a:p>
          <a:p>
            <a:pPr marL="457200" marR="0" lvl="1" indent="0" algn="l" defTabSz="914400" rtl="0" eaLnBrk="1" fontAlgn="base" latinLnBrk="0" hangingPunct="1">
              <a:lnSpc>
                <a:spcPct val="100000"/>
              </a:lnSpc>
              <a:spcBef>
                <a:spcPct val="30000"/>
              </a:spcBef>
              <a:spcAft>
                <a:spcPct val="0"/>
              </a:spcAft>
              <a:buClrTx/>
              <a:buSzTx/>
              <a:buFontTx/>
              <a:buNone/>
              <a:tabLst/>
              <a:defRPr/>
            </a:pPr>
            <a:endParaRPr lang="en-US" sz="1400" b="1" kern="1200" dirty="0" smtClean="0">
              <a:solidFill>
                <a:schemeClr val="tx1"/>
              </a:solidFill>
              <a:effectLst/>
              <a:latin typeface="Arial" charset="0"/>
              <a:ea typeface="+mn-ea"/>
              <a:cs typeface="+mn-cs"/>
            </a:endParaRP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400" b="1" kern="1200" dirty="0" smtClean="0">
                <a:solidFill>
                  <a:schemeClr val="tx1"/>
                </a:solidFill>
                <a:effectLst/>
                <a:latin typeface="Arial" charset="0"/>
                <a:ea typeface="+mn-ea"/>
                <a:cs typeface="+mn-cs"/>
              </a:rPr>
              <a:t>The nurse never reaches Mr. Smith </a:t>
            </a:r>
            <a:r>
              <a:rPr lang="en-US" sz="1400" kern="1200" dirty="0" smtClean="0">
                <a:solidFill>
                  <a:schemeClr val="tx1"/>
                </a:solidFill>
                <a:effectLst/>
                <a:latin typeface="Arial" charset="0"/>
                <a:ea typeface="+mn-ea"/>
                <a:cs typeface="+mn-cs"/>
              </a:rPr>
              <a:t>and does not know he called to schedule an appointment. </a:t>
            </a:r>
            <a:r>
              <a:rPr lang="en-US" sz="1400" b="1" kern="1200" dirty="0" smtClean="0">
                <a:solidFill>
                  <a:schemeClr val="tx1"/>
                </a:solidFill>
                <a:effectLst/>
                <a:latin typeface="Arial" charset="0"/>
                <a:ea typeface="+mn-ea"/>
                <a:cs typeface="+mn-cs"/>
              </a:rPr>
              <a:t>The front desk personnel never knew the nurse was looking for him</a:t>
            </a:r>
            <a:r>
              <a:rPr lang="en-US" sz="1400" kern="1200" dirty="0" smtClean="0">
                <a:solidFill>
                  <a:schemeClr val="tx1"/>
                </a:solidFill>
                <a:effectLst/>
                <a:latin typeface="Arial" charset="0"/>
                <a:ea typeface="+mn-ea"/>
                <a:cs typeface="+mn-cs"/>
              </a:rPr>
              <a:t>.  By the time Mr. Smith comes for his Friday afternoon appointment, he is septic.  Dr. Jones immediately sends the critically ill Mr. Smith to the hospital but he </a:t>
            </a:r>
            <a:r>
              <a:rPr lang="en-US" sz="1400" b="1" kern="1200" dirty="0" smtClean="0">
                <a:solidFill>
                  <a:schemeClr val="tx1"/>
                </a:solidFill>
                <a:effectLst/>
                <a:latin typeface="Arial" charset="0"/>
                <a:ea typeface="+mn-ea"/>
                <a:cs typeface="+mn-cs"/>
              </a:rPr>
              <a:t>dies</a:t>
            </a:r>
            <a:r>
              <a:rPr lang="en-US" sz="1400" kern="1200" dirty="0" smtClean="0">
                <a:solidFill>
                  <a:schemeClr val="tx1"/>
                </a:solidFill>
                <a:effectLst/>
                <a:latin typeface="Arial" charset="0"/>
                <a:ea typeface="+mn-ea"/>
                <a:cs typeface="+mn-cs"/>
              </a:rPr>
              <a:t> from the delay</a:t>
            </a:r>
            <a:r>
              <a:rPr lang="en-US" sz="1400" kern="1200" baseline="0" dirty="0" smtClean="0">
                <a:solidFill>
                  <a:schemeClr val="tx1"/>
                </a:solidFill>
                <a:effectLst/>
                <a:latin typeface="Arial" charset="0"/>
                <a:ea typeface="+mn-ea"/>
                <a:cs typeface="+mn-cs"/>
              </a:rPr>
              <a:t> on getting him treated</a:t>
            </a:r>
            <a:r>
              <a:rPr lang="en-US" sz="1400" kern="1200" dirty="0" smtClean="0">
                <a:solidFill>
                  <a:schemeClr val="tx1"/>
                </a:solidFill>
                <a:effectLst/>
                <a:latin typeface="Arial" charset="0"/>
                <a:ea typeface="+mn-ea"/>
                <a:cs typeface="+mn-cs"/>
              </a:rPr>
              <a:t>.  The case is settled.  </a:t>
            </a:r>
          </a:p>
          <a:p>
            <a:pPr marL="457200" marR="0" lvl="1" indent="0" algn="l" defTabSz="914400" rtl="0" eaLnBrk="1" fontAlgn="base" latinLnBrk="0" hangingPunct="1">
              <a:lnSpc>
                <a:spcPct val="100000"/>
              </a:lnSpc>
              <a:spcBef>
                <a:spcPct val="30000"/>
              </a:spcBef>
              <a:spcAft>
                <a:spcPct val="0"/>
              </a:spcAft>
              <a:buClrTx/>
              <a:buSzTx/>
              <a:buFontTx/>
              <a:buNone/>
              <a:tabLst/>
              <a:defRPr/>
            </a:pPr>
            <a:endParaRPr lang="en-US" sz="800" kern="1200" dirty="0" smtClean="0">
              <a:solidFill>
                <a:schemeClr val="tx1"/>
              </a:solidFill>
              <a:effectLst/>
              <a:latin typeface="Arial" charset="0"/>
              <a:ea typeface="+mn-ea"/>
              <a:cs typeface="+mn-cs"/>
            </a:endParaRP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400" b="1" kern="1200" baseline="0" dirty="0" smtClean="0">
                <a:solidFill>
                  <a:schemeClr val="tx1"/>
                </a:solidFill>
                <a:effectLst/>
                <a:latin typeface="Arial" charset="0"/>
                <a:ea typeface="+mn-ea"/>
                <a:cs typeface="+mn-cs"/>
              </a:rPr>
              <a:t>NEW OFFICE PROTOCOL – Nurse will advise front desk of patients expected or contacted</a:t>
            </a:r>
            <a:r>
              <a:rPr lang="en-US" sz="1200" b="1" kern="1200" baseline="0" dirty="0" smtClean="0">
                <a:solidFill>
                  <a:schemeClr val="tx1"/>
                </a:solidFill>
                <a:effectLst/>
                <a:latin typeface="Arial" charset="0"/>
                <a:ea typeface="+mn-ea"/>
                <a:cs typeface="+mn-cs"/>
              </a:rPr>
              <a:t>.</a:t>
            </a:r>
            <a:endParaRPr lang="en-US" sz="12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26</a:t>
            </a:fld>
            <a:endParaRPr lang="en-US"/>
          </a:p>
        </p:txBody>
      </p:sp>
    </p:spTree>
    <p:extLst>
      <p:ext uri="{BB962C8B-B14F-4D97-AF65-F5344CB8AC3E}">
        <p14:creationId xmlns:p14="http://schemas.microsoft.com/office/powerpoint/2010/main" val="3392791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is an important process</a:t>
            </a:r>
            <a:r>
              <a:rPr lang="en-US" sz="1200" baseline="0" dirty="0" smtClean="0"/>
              <a:t> often overlooked.  What happens to the calls taken after hours??</a:t>
            </a:r>
          </a:p>
          <a:p>
            <a:endParaRPr lang="en-US" sz="1200" baseline="0" dirty="0" smtClean="0"/>
          </a:p>
          <a:p>
            <a:pPr marL="171450" indent="-171450">
              <a:buFont typeface="Arial" panose="020B0604020202020204" pitchFamily="34" charset="0"/>
              <a:buChar char="•"/>
            </a:pPr>
            <a:r>
              <a:rPr lang="en-US" sz="1200" baseline="0" dirty="0" smtClean="0"/>
              <a:t>Information on a message pad at home – take to the office to scan into the chart</a:t>
            </a:r>
          </a:p>
          <a:p>
            <a:pPr marL="171450" indent="-171450">
              <a:buFont typeface="Arial" panose="020B0604020202020204" pitchFamily="34" charset="0"/>
              <a:buChar char="•"/>
            </a:pPr>
            <a:r>
              <a:rPr lang="en-US" sz="1200" baseline="0" dirty="0" smtClean="0"/>
              <a:t>Text message (on a secure text server) to the office staff, or email (secure) the office</a:t>
            </a:r>
          </a:p>
          <a:p>
            <a:pPr marL="171450" indent="-171450">
              <a:buFont typeface="Arial" panose="020B0604020202020204" pitchFamily="34" charset="0"/>
              <a:buChar char="•"/>
            </a:pPr>
            <a:r>
              <a:rPr lang="en-US" sz="1200" baseline="0" dirty="0" smtClean="0"/>
              <a:t>Call the dictation line and dictate a note</a:t>
            </a:r>
          </a:p>
          <a:p>
            <a:pPr marL="171450" indent="-171450">
              <a:buFont typeface="Arial" panose="020B0604020202020204" pitchFamily="34" charset="0"/>
              <a:buChar char="•"/>
            </a:pPr>
            <a:r>
              <a:rPr lang="en-US" sz="1200" baseline="0" dirty="0" smtClean="0"/>
              <a:t>Leave a phone message for your staff</a:t>
            </a:r>
          </a:p>
          <a:p>
            <a:pPr marL="171450" indent="-171450">
              <a:buFont typeface="Arial" panose="020B0604020202020204" pitchFamily="34" charset="0"/>
              <a:buChar char="•"/>
            </a:pPr>
            <a:r>
              <a:rPr lang="en-US" sz="1200" baseline="0" dirty="0" smtClean="0"/>
              <a:t>DO NOTHING!</a:t>
            </a:r>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27</a:t>
            </a:fld>
            <a:endParaRPr lang="en-US"/>
          </a:p>
        </p:txBody>
      </p:sp>
    </p:spTree>
    <p:extLst>
      <p:ext uri="{BB962C8B-B14F-4D97-AF65-F5344CB8AC3E}">
        <p14:creationId xmlns:p14="http://schemas.microsoft.com/office/powerpoint/2010/main" val="1437423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t>Our Third Risk</a:t>
            </a:r>
            <a:r>
              <a:rPr lang="en-US" sz="1200" b="1" baseline="0" dirty="0" smtClean="0"/>
              <a:t> Management Point Today – Medical Record Documentation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t>Don’t find yourself behind the eight-ball in a medical malpractice lawsuit, where you rendered perfectly appropriate care but the chart does not reflect that fact.</a:t>
            </a:r>
            <a:endParaRPr 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1" dirty="0" smtClean="0">
                <a:latin typeface="Arial" pitchFamily="34" charset="0"/>
              </a:rPr>
              <a:t>“Jurors don’t expect a doctor to remember every patient who’s walked through the door, but when it comes down to a credibility contest, the patient’s testimony tends to carry weight. All you’ve got is the medical record to save you.”</a:t>
            </a:r>
          </a:p>
          <a:p>
            <a:pPr eaLnBrk="1" hangingPunct="1"/>
            <a:endParaRPr lang="en-US" sz="1050" dirty="0" smtClean="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050" dirty="0" smtClean="0"/>
              <a:t>PHYSICIAN HEAL THYSELF. P. 57</a:t>
            </a:r>
          </a:p>
          <a:p>
            <a:pPr eaLnBrk="1" hangingPunct="1"/>
            <a:endParaRPr lang="en-US" sz="1200"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28</a:t>
            </a:fld>
            <a:endParaRPr lang="en-US"/>
          </a:p>
        </p:txBody>
      </p:sp>
    </p:spTree>
    <p:extLst>
      <p:ext uri="{BB962C8B-B14F-4D97-AF65-F5344CB8AC3E}">
        <p14:creationId xmlns:p14="http://schemas.microsoft.com/office/powerpoint/2010/main" val="2923604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b="1" dirty="0" smtClean="0"/>
              <a:t>Why Discuss Documentation along with processes and procedures</a:t>
            </a:r>
            <a:r>
              <a:rPr lang="en-US" sz="1400" dirty="0" smtClean="0"/>
              <a:t>??</a:t>
            </a:r>
            <a:r>
              <a:rPr lang="en-US" sz="1400" baseline="0" dirty="0" smtClean="0"/>
              <a:t> </a:t>
            </a:r>
          </a:p>
          <a:p>
            <a:pPr marL="0" indent="0">
              <a:buFont typeface="Arial" panose="020B0604020202020204" pitchFamily="34" charset="0"/>
              <a:buNone/>
            </a:pPr>
            <a:endParaRPr lang="en-US" sz="800" baseline="0" dirty="0" smtClean="0"/>
          </a:p>
          <a:p>
            <a:pPr marL="0" indent="0">
              <a:buFont typeface="Arial" panose="020B0604020202020204" pitchFamily="34" charset="0"/>
              <a:buNone/>
            </a:pPr>
            <a:r>
              <a:rPr lang="en-US" sz="1400" dirty="0" smtClean="0"/>
              <a:t>Good medical</a:t>
            </a:r>
            <a:r>
              <a:rPr lang="en-US" sz="1400" baseline="0" dirty="0" smtClean="0"/>
              <a:t> record documentation should follow naturally from having good processes and procedures.  Each step is documented in sequence.</a:t>
            </a:r>
          </a:p>
          <a:p>
            <a:pPr marL="0" indent="0">
              <a:buFont typeface="Arial" panose="020B0604020202020204" pitchFamily="34" charset="0"/>
              <a:buNone/>
            </a:pPr>
            <a:endParaRPr lang="en-US" sz="800" baseline="0" dirty="0" smtClean="0"/>
          </a:p>
          <a:p>
            <a:pPr marL="0" indent="0">
              <a:buFont typeface="Arial" panose="020B0604020202020204" pitchFamily="34" charset="0"/>
              <a:buNone/>
            </a:pPr>
            <a:r>
              <a:rPr lang="en-US" sz="1400" baseline="0" dirty="0" smtClean="0"/>
              <a:t>The documentation should follow the information, from creation to documentation. </a:t>
            </a:r>
          </a:p>
          <a:p>
            <a:pPr marL="0" indent="0">
              <a:buFont typeface="Arial" panose="020B0604020202020204" pitchFamily="34" charset="0"/>
              <a:buNone/>
            </a:pPr>
            <a:endParaRPr lang="en-US" sz="800" baseline="0" dirty="0" smtClean="0"/>
          </a:p>
          <a:p>
            <a:pPr marL="742950" lvl="1" indent="-285750">
              <a:buClr>
                <a:schemeClr val="accent2"/>
              </a:buClr>
              <a:buFont typeface="Arial" panose="020B0604020202020204" pitchFamily="34" charset="0"/>
              <a:buChar char="•"/>
            </a:pPr>
            <a:r>
              <a:rPr lang="en-US" sz="1400" b="1" dirty="0" smtClean="0"/>
              <a:t>Medical record documentation posed </a:t>
            </a:r>
            <a:r>
              <a:rPr lang="en-US" sz="1400" b="1" u="sng" dirty="0" smtClean="0"/>
              <a:t>the most frequent</a:t>
            </a:r>
            <a:r>
              <a:rPr lang="en-US" sz="1400" b="1" dirty="0" smtClean="0"/>
              <a:t>  risk management issue.	</a:t>
            </a:r>
          </a:p>
          <a:p>
            <a:pPr marL="742950" lvl="1" indent="-285750">
              <a:buClr>
                <a:schemeClr val="accent2"/>
              </a:buClr>
              <a:buFont typeface="Arial" panose="020B0604020202020204" pitchFamily="34" charset="0"/>
              <a:buChar char="•"/>
            </a:pPr>
            <a:r>
              <a:rPr lang="en-US" sz="1400" b="1" u="sng" dirty="0" smtClean="0"/>
              <a:t>Second most frequent </a:t>
            </a:r>
            <a:r>
              <a:rPr lang="en-US" sz="1400" b="1" dirty="0" smtClean="0"/>
              <a:t>– Processes and procedures for lab test/referrals, scheduling and follow-up  </a:t>
            </a:r>
          </a:p>
          <a:p>
            <a:pPr marL="0" indent="0">
              <a:buFont typeface="Arial" panose="020B0604020202020204" pitchFamily="34" charset="0"/>
              <a:buNone/>
            </a:pPr>
            <a:endParaRPr lang="en-US" sz="1400" baseline="0" dirty="0" smtClean="0"/>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800" dirty="0" smtClean="0"/>
              <a:t>Medical</a:t>
            </a:r>
            <a:r>
              <a:rPr lang="en-US" sz="800" baseline="0" dirty="0" smtClean="0"/>
              <a:t> Group </a:t>
            </a:r>
            <a:r>
              <a:rPr lang="en-US" sz="800" baseline="0" dirty="0" err="1" smtClean="0"/>
              <a:t>Mgmt</a:t>
            </a:r>
            <a:r>
              <a:rPr lang="en-US" sz="800" baseline="0" dirty="0" smtClean="0"/>
              <a:t> Association Study confirmed this….</a:t>
            </a:r>
            <a:r>
              <a:rPr lang="en-US" sz="800" dirty="0" smtClean="0"/>
              <a:t> Diamond, Robin, “Practice managers play key role in patient safety”, MGMA </a:t>
            </a:r>
            <a:r>
              <a:rPr lang="en-US" sz="800" dirty="0" err="1" smtClean="0"/>
              <a:t>Connexion</a:t>
            </a:r>
            <a:r>
              <a:rPr lang="en-US" sz="800" dirty="0" smtClean="0"/>
              <a:t>, Mar. 2012: 52-54.</a:t>
            </a:r>
          </a:p>
          <a:p>
            <a:pPr marL="0" indent="0">
              <a:buFont typeface="Arial" panose="020B0604020202020204"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29</a:t>
            </a:fld>
            <a:endParaRPr lang="en-US"/>
          </a:p>
        </p:txBody>
      </p:sp>
    </p:spTree>
    <p:extLst>
      <p:ext uri="{BB962C8B-B14F-4D97-AF65-F5344CB8AC3E}">
        <p14:creationId xmlns:p14="http://schemas.microsoft.com/office/powerpoint/2010/main" val="3494171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400" b="1" dirty="0" smtClean="0">
                <a:latin typeface="Arial" pitchFamily="34" charset="0"/>
              </a:rPr>
              <a:t>LET</a:t>
            </a:r>
            <a:r>
              <a:rPr lang="en-US" sz="1400" b="1" baseline="0" dirty="0" smtClean="0">
                <a:latin typeface="Arial" pitchFamily="34" charset="0"/>
              </a:rPr>
              <a:t> ME GIVE YOU A LITTLE BACKGROUND ON WHAT MAKES UP THE CLAIMS WE SEE AT SVMIC.</a:t>
            </a:r>
          </a:p>
          <a:p>
            <a:pPr eaLnBrk="1" hangingPunct="1"/>
            <a:endParaRPr lang="en-US" sz="800" b="1" baseline="0" dirty="0" smtClean="0">
              <a:latin typeface="Arial" pitchFamily="34" charset="0"/>
            </a:endParaRPr>
          </a:p>
          <a:p>
            <a:pPr eaLnBrk="1" hangingPunct="1"/>
            <a:r>
              <a:rPr lang="en-US" sz="1400" b="1" dirty="0" smtClean="0">
                <a:latin typeface="Arial" pitchFamily="34" charset="0"/>
              </a:rPr>
              <a:t>Over the past</a:t>
            </a:r>
            <a:r>
              <a:rPr lang="en-US" sz="1400" b="1" baseline="0" dirty="0" smtClean="0">
                <a:latin typeface="Arial" pitchFamily="34" charset="0"/>
              </a:rPr>
              <a:t> approximately 5 years </a:t>
            </a:r>
            <a:r>
              <a:rPr lang="en-US" sz="1400" b="1" u="sng" dirty="0" smtClean="0">
                <a:latin typeface="Arial" pitchFamily="34" charset="0"/>
              </a:rPr>
              <a:t>39% of our claims where a loss was paid</a:t>
            </a:r>
            <a:r>
              <a:rPr lang="en-US" sz="1400" b="1" dirty="0" smtClean="0">
                <a:latin typeface="Arial" pitchFamily="34" charset="0"/>
              </a:rPr>
              <a:t> involved health care delivery, in whole or in part, in a physician office. </a:t>
            </a:r>
          </a:p>
          <a:p>
            <a:pPr eaLnBrk="1" hangingPunct="1"/>
            <a:r>
              <a:rPr lang="en-US" sz="1400" dirty="0" smtClean="0">
                <a:latin typeface="Arial" pitchFamily="34" charset="0"/>
              </a:rPr>
              <a:t> </a:t>
            </a:r>
          </a:p>
          <a:p>
            <a:pPr eaLnBrk="1" hangingPunct="1"/>
            <a:r>
              <a:rPr lang="en-US" sz="1400" dirty="0" smtClean="0">
                <a:latin typeface="Arial" pitchFamily="34" charset="0"/>
              </a:rPr>
              <a:t>LET’S BREAK THAT 39% DOWN FURTHER:</a:t>
            </a:r>
          </a:p>
          <a:p>
            <a:pPr eaLnBrk="1" hangingPunct="1"/>
            <a:r>
              <a:rPr lang="en-US" sz="1400" b="1" dirty="0" smtClean="0">
                <a:latin typeface="Arial" pitchFamily="34" charset="0"/>
              </a:rPr>
              <a:t>19% of</a:t>
            </a:r>
            <a:r>
              <a:rPr lang="en-US" sz="1400" b="1" baseline="0" dirty="0" smtClean="0">
                <a:latin typeface="Arial" pitchFamily="34" charset="0"/>
              </a:rPr>
              <a:t> </a:t>
            </a:r>
            <a:r>
              <a:rPr lang="en-US" sz="1400" b="1" dirty="0" smtClean="0">
                <a:latin typeface="Arial" pitchFamily="34" charset="0"/>
              </a:rPr>
              <a:t>all of these claims occurred </a:t>
            </a:r>
            <a:r>
              <a:rPr lang="en-US" sz="1400" b="1" u="sng" dirty="0" smtClean="0">
                <a:latin typeface="Arial" pitchFamily="34" charset="0"/>
              </a:rPr>
              <a:t>just</a:t>
            </a:r>
            <a:r>
              <a:rPr lang="en-US" sz="1400" b="1" dirty="0" smtClean="0">
                <a:latin typeface="Arial" pitchFamily="34" charset="0"/>
              </a:rPr>
              <a:t> in the physician office</a:t>
            </a:r>
          </a:p>
          <a:p>
            <a:pPr eaLnBrk="1" hangingPunct="1"/>
            <a:r>
              <a:rPr lang="en-US" sz="1400" b="1" dirty="0" smtClean="0">
                <a:latin typeface="Arial" pitchFamily="34" charset="0"/>
              </a:rPr>
              <a:t>13% involved multiple locations, usually hospital and office but</a:t>
            </a:r>
            <a:r>
              <a:rPr lang="en-US" sz="1400" b="1" baseline="0" dirty="0" smtClean="0">
                <a:latin typeface="Arial" pitchFamily="34" charset="0"/>
              </a:rPr>
              <a:t> in all cases </a:t>
            </a:r>
            <a:r>
              <a:rPr lang="en-US" sz="1400" b="1" u="sng" dirty="0" smtClean="0">
                <a:latin typeface="Arial" pitchFamily="34" charset="0"/>
              </a:rPr>
              <a:t>at least 1 of the locations </a:t>
            </a:r>
            <a:r>
              <a:rPr lang="en-US" sz="1400" b="1" dirty="0" smtClean="0">
                <a:latin typeface="Arial" pitchFamily="34" charset="0"/>
              </a:rPr>
              <a:t>was a physician’s office.</a:t>
            </a:r>
            <a:r>
              <a:rPr lang="en-US" sz="1400" dirty="0" smtClean="0">
                <a:latin typeface="Arial" pitchFamily="34" charset="0"/>
              </a:rPr>
              <a:t> </a:t>
            </a:r>
          </a:p>
          <a:p>
            <a:pPr eaLnBrk="1" hangingPunct="1"/>
            <a:endParaRPr lang="en-US" sz="800" dirty="0" smtClean="0">
              <a:latin typeface="Arial" pitchFamily="34" charset="0"/>
            </a:endParaRPr>
          </a:p>
          <a:p>
            <a:pPr lvl="1" eaLnBrk="1" hangingPunct="1"/>
            <a:r>
              <a:rPr lang="en-US" sz="1400" u="sng" dirty="0" smtClean="0">
                <a:latin typeface="Arial" pitchFamily="34" charset="0"/>
              </a:rPr>
              <a:t>Example scenarios</a:t>
            </a:r>
            <a:r>
              <a:rPr lang="en-US" sz="1400" u="sng" baseline="0" dirty="0" smtClean="0">
                <a:latin typeface="Arial" pitchFamily="34" charset="0"/>
              </a:rPr>
              <a:t> </a:t>
            </a:r>
            <a:r>
              <a:rPr lang="en-US" sz="1400" baseline="0" dirty="0" smtClean="0">
                <a:latin typeface="Arial" pitchFamily="34" charset="0"/>
              </a:rPr>
              <a:t>involving multiple locations:</a:t>
            </a:r>
            <a:endParaRPr lang="en-US" sz="1400" dirty="0" smtClean="0">
              <a:latin typeface="Arial" pitchFamily="34" charset="0"/>
            </a:endParaRPr>
          </a:p>
          <a:p>
            <a:pPr marL="628650" lvl="1" indent="-171450" eaLnBrk="1" hangingPunct="1">
              <a:buFont typeface="Arial" pitchFamily="34" charset="0"/>
              <a:buChar char="•"/>
            </a:pPr>
            <a:r>
              <a:rPr lang="en-US" sz="1400" dirty="0" smtClean="0">
                <a:latin typeface="Arial" pitchFamily="34" charset="0"/>
              </a:rPr>
              <a:t>Patient was treated by physicians in several different offices, usually</a:t>
            </a:r>
            <a:r>
              <a:rPr lang="en-US" sz="1400" baseline="0" dirty="0" smtClean="0">
                <a:latin typeface="Arial" pitchFamily="34" charset="0"/>
              </a:rPr>
              <a:t> differing specialties,</a:t>
            </a:r>
            <a:r>
              <a:rPr lang="en-US" sz="1400" dirty="0" smtClean="0">
                <a:latin typeface="Arial" pitchFamily="34" charset="0"/>
              </a:rPr>
              <a:t> who all missed a diagnosis; </a:t>
            </a:r>
          </a:p>
          <a:p>
            <a:pPr marL="628650" lvl="1" indent="-171450" eaLnBrk="1" hangingPunct="1">
              <a:buFont typeface="Arial" pitchFamily="34" charset="0"/>
              <a:buChar char="•"/>
            </a:pPr>
            <a:r>
              <a:rPr lang="en-US" sz="1400" dirty="0" smtClean="0">
                <a:latin typeface="Arial" pitchFamily="34" charset="0"/>
              </a:rPr>
              <a:t>Delay in diagnosis in the office setting followed by a surgical mishap, often attributable</a:t>
            </a:r>
            <a:r>
              <a:rPr lang="en-US" sz="1400" baseline="0" dirty="0" smtClean="0">
                <a:latin typeface="Arial" pitchFamily="34" charset="0"/>
              </a:rPr>
              <a:t> to the delay</a:t>
            </a:r>
            <a:r>
              <a:rPr lang="en-US" sz="1400" dirty="0" smtClean="0">
                <a:latin typeface="Arial" pitchFamily="34" charset="0"/>
              </a:rPr>
              <a:t>;  </a:t>
            </a:r>
          </a:p>
          <a:p>
            <a:pPr marL="628650" lvl="1" indent="-171450" eaLnBrk="1" hangingPunct="1">
              <a:buFont typeface="Arial" pitchFamily="34" charset="0"/>
              <a:buChar char="•"/>
            </a:pPr>
            <a:r>
              <a:rPr lang="en-US" sz="1400" dirty="0" smtClean="0">
                <a:latin typeface="Arial" pitchFamily="34" charset="0"/>
              </a:rPr>
              <a:t>Surgery followed by allegations of negligent follow-up care in the office.</a:t>
            </a:r>
          </a:p>
          <a:p>
            <a:pPr eaLnBrk="1" hangingPunct="1"/>
            <a:r>
              <a:rPr lang="en-US" sz="1400" b="1" dirty="0" smtClean="0">
                <a:latin typeface="Arial" pitchFamily="34" charset="0"/>
              </a:rPr>
              <a:t>The remaining 7% (Other)  </a:t>
            </a:r>
            <a:r>
              <a:rPr lang="en-US" sz="1400" dirty="0" smtClean="0">
                <a:latin typeface="Arial" pitchFamily="34" charset="0"/>
              </a:rPr>
              <a:t>The claim arose in the office setting but involved non-clinical issues such as HIPAA violations and breach of privacy, Medicare investigations, and other ancillary claims.</a:t>
            </a:r>
          </a:p>
          <a:p>
            <a:pPr eaLnBrk="1" hangingPunct="1"/>
            <a:r>
              <a:rPr lang="en-US" sz="1400" dirty="0" smtClean="0">
                <a:latin typeface="Arial" pitchFamily="34" charset="0"/>
              </a:rPr>
              <a:t> </a:t>
            </a:r>
          </a:p>
          <a:p>
            <a:pPr eaLnBrk="1" hangingPunct="1"/>
            <a:r>
              <a:rPr lang="en-US" sz="1400" dirty="0" smtClean="0">
                <a:latin typeface="Arial" pitchFamily="34" charset="0"/>
              </a:rPr>
              <a:t>So the bottom line is that </a:t>
            </a:r>
            <a:r>
              <a:rPr lang="en-US" sz="1400" b="1" dirty="0" smtClean="0">
                <a:latin typeface="Arial" pitchFamily="34" charset="0"/>
              </a:rPr>
              <a:t>39% of claims were associated with an action or event that occurred in a physician’s office.</a:t>
            </a:r>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3</a:t>
            </a:fld>
            <a:endParaRPr lang="en-US"/>
          </a:p>
        </p:txBody>
      </p:sp>
    </p:spTree>
    <p:extLst>
      <p:ext uri="{BB962C8B-B14F-4D97-AF65-F5344CB8AC3E}">
        <p14:creationId xmlns:p14="http://schemas.microsoft.com/office/powerpoint/2010/main" val="2563166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pPr defTabSz="898288">
              <a:defRPr/>
            </a:pPr>
            <a:r>
              <a:rPr lang="en-US" b="1" dirty="0">
                <a:latin typeface="Franklin Gothic Book" pitchFamily="34" charset="0"/>
              </a:rPr>
              <a:t>The MR is the single most important component in providing continuity of care.. </a:t>
            </a:r>
            <a:r>
              <a:rPr lang="en-US" dirty="0">
                <a:latin typeface="Franklin Gothic Book" pitchFamily="34" charset="0"/>
              </a:rPr>
              <a:t>In a med mal trial, the chart makes up nearly the entire documentary evidence a plaintiff’s lawyer uses when attempting to prove medical negligence in the care and treatment of his client – formerly your patient. </a:t>
            </a:r>
            <a:r>
              <a:rPr lang="en-US" dirty="0"/>
              <a:t>Juries put incredible stock into what the MR says – it is considered to be objective and unbiased since it was written to explain what happened. </a:t>
            </a:r>
          </a:p>
          <a:p>
            <a:endParaRPr lang="en-US" dirty="0">
              <a:latin typeface="Franklin Gothic Book" pitchFamily="34" charset="0"/>
            </a:endParaRPr>
          </a:p>
          <a:p>
            <a:r>
              <a:rPr lang="en-US" dirty="0">
                <a:latin typeface="Franklin Gothic Book" pitchFamily="34" charset="0"/>
              </a:rPr>
              <a:t>IT IS THE ONLY DOCUMENT THAT PROVIDES A CHRONOLOGICAL BLOW-BY BLOW HISTORY OF THE TREATMENT RENDERED. </a:t>
            </a:r>
          </a:p>
          <a:p>
            <a:endParaRPr lang="en-US" dirty="0">
              <a:latin typeface="Franklin Gothic Book" pitchFamily="34" charset="0"/>
            </a:endParaRPr>
          </a:p>
          <a:p>
            <a:r>
              <a:rPr lang="en-US" b="1" dirty="0">
                <a:solidFill>
                  <a:schemeClr val="bg1"/>
                </a:solidFill>
                <a:latin typeface="Franklin Gothic Book" pitchFamily="34" charset="0"/>
              </a:rPr>
              <a:t>The medical record is generally held to be more objective and unbiased than your verbal testimony since it was written when your only obligation was to record the facts.</a:t>
            </a:r>
            <a:endParaRPr lang="en-US" dirty="0">
              <a:latin typeface="Franklin Gothic Book" pitchFamily="34" charset="0"/>
            </a:endParaRPr>
          </a:p>
          <a:p>
            <a:endParaRPr lang="en-US" dirty="0">
              <a:latin typeface="Franklin Gothic Book" pitchFamily="34" charset="0"/>
            </a:endParaRPr>
          </a:p>
          <a:p>
            <a:r>
              <a:rPr lang="en-US" dirty="0">
                <a:latin typeface="Franklin Gothic Book" pitchFamily="34" charset="0"/>
              </a:rPr>
              <a:t>This applies to the defense as well. At SVMIC, when there is a lawsuit filed, a team of highly trained nurses will sort through the medical record and create a timeline of events.  Every defendant's records will be chronologically sorted in this way.</a:t>
            </a:r>
          </a:p>
          <a:p>
            <a:endParaRPr lang="en-US" dirty="0"/>
          </a:p>
          <a:p>
            <a:r>
              <a:rPr lang="en-US" dirty="0"/>
              <a:t>It’s a land mine or a gold mine. </a:t>
            </a:r>
          </a:p>
          <a:p>
            <a:endParaRPr lang="en-US" dirty="0">
              <a:latin typeface="Franklin Gothic Book" pitchFamily="34" charset="0"/>
            </a:endParaRPr>
          </a:p>
          <a:p>
            <a:endParaRPr lang="en-US" dirty="0" smtClean="0"/>
          </a:p>
        </p:txBody>
      </p:sp>
    </p:spTree>
    <p:extLst>
      <p:ext uri="{BB962C8B-B14F-4D97-AF65-F5344CB8AC3E}">
        <p14:creationId xmlns:p14="http://schemas.microsoft.com/office/powerpoint/2010/main" val="2058063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pPr>
              <a:lnSpc>
                <a:spcPct val="160000"/>
              </a:lnSpc>
            </a:pPr>
            <a:r>
              <a:rPr lang="en-US" b="1" dirty="0" smtClean="0">
                <a:latin typeface="Franklin Gothic Book" pitchFamily="34" charset="0"/>
              </a:rPr>
              <a:t>Legible – </a:t>
            </a:r>
            <a:r>
              <a:rPr lang="en-US" dirty="0" smtClean="0">
                <a:latin typeface="Franklin Gothic Book" pitchFamily="34" charset="0"/>
              </a:rPr>
              <a:t>INDEFENSIBLE</a:t>
            </a:r>
            <a:r>
              <a:rPr lang="en-US" baseline="0" dirty="0" smtClean="0">
                <a:latin typeface="Franklin Gothic Book" pitchFamily="34" charset="0"/>
              </a:rPr>
              <a:t> IF NOT – PORTRAYS SLOPPY CARE</a:t>
            </a:r>
            <a:endParaRPr lang="en-US" dirty="0" smtClean="0">
              <a:latin typeface="Franklin Gothic Book" pitchFamily="34" charset="0"/>
            </a:endParaRPr>
          </a:p>
          <a:p>
            <a:pPr>
              <a:lnSpc>
                <a:spcPct val="160000"/>
              </a:lnSpc>
            </a:pPr>
            <a:endParaRPr lang="en-US" dirty="0" smtClean="0">
              <a:latin typeface="Franklin Gothic Book" pitchFamily="34" charset="0"/>
            </a:endParaRPr>
          </a:p>
          <a:p>
            <a:pPr>
              <a:lnSpc>
                <a:spcPct val="160000"/>
              </a:lnSpc>
            </a:pPr>
            <a:endParaRPr lang="en-US" baseline="0" dirty="0" smtClean="0">
              <a:latin typeface="Franklin Gothic Book" pitchFamily="34" charset="0"/>
            </a:endParaRPr>
          </a:p>
          <a:p>
            <a:pPr>
              <a:lnSpc>
                <a:spcPct val="160000"/>
              </a:lnSpc>
            </a:pPr>
            <a:r>
              <a:rPr lang="en-US" b="1" dirty="0" smtClean="0">
                <a:latin typeface="Franklin Gothic Book" pitchFamily="34" charset="0"/>
              </a:rPr>
              <a:t>Accurate</a:t>
            </a:r>
            <a:r>
              <a:rPr lang="en-US" dirty="0" smtClean="0">
                <a:latin typeface="Franklin Gothic Book" pitchFamily="34" charset="0"/>
              </a:rPr>
              <a:t> – </a:t>
            </a:r>
          </a:p>
          <a:p>
            <a:pPr>
              <a:lnSpc>
                <a:spcPct val="160000"/>
              </a:lnSpc>
            </a:pPr>
            <a:r>
              <a:rPr lang="en-US" dirty="0" smtClean="0">
                <a:latin typeface="Franklin Gothic Book" pitchFamily="34" charset="0"/>
              </a:rPr>
              <a:t>CHECK MEDS EACH VISIT (NOT “SAME”), REASON FOR VISIT IN PATIENT’S WORDS, UPDATE CHIEF COMPLAINT EACH VISIT IN PATIENT’S OWN WORDS NOT SOME OFFICE STANDARD ABBREVIATION</a:t>
            </a:r>
          </a:p>
          <a:p>
            <a:pPr>
              <a:lnSpc>
                <a:spcPct val="160000"/>
              </a:lnSpc>
            </a:pPr>
            <a:endParaRPr lang="en-US" dirty="0" smtClean="0">
              <a:latin typeface="Franklin Gothic Book" pitchFamily="34" charset="0"/>
            </a:endParaRPr>
          </a:p>
          <a:p>
            <a:pPr>
              <a:lnSpc>
                <a:spcPct val="160000"/>
              </a:lnSpc>
            </a:pPr>
            <a:r>
              <a:rPr lang="en-US" b="1" dirty="0" smtClean="0">
                <a:latin typeface="Franklin Gothic Book" pitchFamily="34" charset="0"/>
              </a:rPr>
              <a:t>Objective</a:t>
            </a:r>
            <a:r>
              <a:rPr lang="en-US" dirty="0" smtClean="0">
                <a:latin typeface="Franklin Gothic Book" pitchFamily="34" charset="0"/>
              </a:rPr>
              <a:t> – REMIND</a:t>
            </a:r>
            <a:r>
              <a:rPr lang="en-US" baseline="0" dirty="0" smtClean="0">
                <a:latin typeface="Franklin Gothic Book" pitchFamily="34" charset="0"/>
              </a:rPr>
              <a:t> STAFF THAT TASKING IS A PART OF THE MR; COMMENTS LIKE “SHE HAS CALLED AGAIN”, COMPLAINING AGAIN”  “tendency to complaint”, “once again, patient cannot tolerate ”CAN BE PERCEIVED AS BIASED;  ONLY ACCEPTED ABBREVIATIONS</a:t>
            </a:r>
            <a:endParaRPr lang="en-US" dirty="0" smtClean="0">
              <a:latin typeface="Franklin Gothic Book" pitchFamily="34" charset="0"/>
            </a:endParaRPr>
          </a:p>
          <a:p>
            <a:pPr>
              <a:lnSpc>
                <a:spcPct val="160000"/>
              </a:lnSpc>
            </a:pPr>
            <a:endParaRPr lang="en-US" dirty="0" smtClean="0">
              <a:latin typeface="Franklin Gothic Book" pitchFamily="34" charset="0"/>
            </a:endParaRPr>
          </a:p>
          <a:p>
            <a:pPr>
              <a:lnSpc>
                <a:spcPct val="160000"/>
              </a:lnSpc>
            </a:pPr>
            <a:r>
              <a:rPr lang="en-US" b="1" dirty="0" smtClean="0">
                <a:latin typeface="Franklin Gothic Book" pitchFamily="34" charset="0"/>
              </a:rPr>
              <a:t>Complete</a:t>
            </a:r>
            <a:r>
              <a:rPr lang="en-US" dirty="0" smtClean="0">
                <a:latin typeface="Franklin Gothic Book" pitchFamily="34" charset="0"/>
              </a:rPr>
              <a:t> – INCLUDE All MEDS, REFILLS, SAMPLE MEDS, PATIENT EDUCATION</a:t>
            </a:r>
          </a:p>
          <a:p>
            <a:pPr>
              <a:lnSpc>
                <a:spcPct val="160000"/>
              </a:lnSpc>
            </a:pPr>
            <a:endParaRPr lang="en-US" dirty="0" smtClean="0">
              <a:latin typeface="Franklin Gothic Book" pitchFamily="34" charset="0"/>
            </a:endParaRPr>
          </a:p>
          <a:p>
            <a:pPr>
              <a:lnSpc>
                <a:spcPct val="160000"/>
              </a:lnSpc>
            </a:pPr>
            <a:endParaRPr lang="en-US" dirty="0" smtClean="0">
              <a:latin typeface="Franklin Gothic Book" pitchFamily="34" charset="0"/>
            </a:endParaRPr>
          </a:p>
          <a:p>
            <a:pPr>
              <a:lnSpc>
                <a:spcPct val="160000"/>
              </a:lnSpc>
            </a:pPr>
            <a:r>
              <a:rPr lang="en-US" dirty="0" smtClean="0">
                <a:latin typeface="Franklin Gothic Book" pitchFamily="34" charset="0"/>
              </a:rPr>
              <a:t>Wordy entries are not necessarily better – could be a reflection of self-serving attempt to cover up</a:t>
            </a:r>
          </a:p>
          <a:p>
            <a:pPr>
              <a:lnSpc>
                <a:spcPct val="160000"/>
              </a:lnSpc>
            </a:pPr>
            <a:endParaRPr lang="en-US" dirty="0" smtClean="0">
              <a:latin typeface="Franklin Gothic Book" pitchFamily="34" charset="0"/>
            </a:endParaRPr>
          </a:p>
          <a:p>
            <a:pPr defTabSz="898288">
              <a:lnSpc>
                <a:spcPct val="160000"/>
              </a:lnSpc>
              <a:defRPr/>
            </a:pPr>
            <a:r>
              <a:rPr lang="en-US" b="1" dirty="0" smtClean="0">
                <a:latin typeface="Franklin Gothic Book" pitchFamily="34" charset="0"/>
              </a:rPr>
              <a:t>Timely –  </a:t>
            </a:r>
            <a:r>
              <a:rPr lang="en-US" dirty="0" smtClean="0">
                <a:latin typeface="Franklin Gothic Book" pitchFamily="34" charset="0"/>
              </a:rPr>
              <a:t>COMPLETED SAME DAY – BECOMING</a:t>
            </a:r>
            <a:r>
              <a:rPr lang="en-US" baseline="0" dirty="0" smtClean="0">
                <a:latin typeface="Franklin Gothic Book" pitchFamily="34" charset="0"/>
              </a:rPr>
              <a:t> PROBLEMATIC BECAUSE PHYSICIANS CONTINUE TO USE PAPER METHODS AND PLAY CATCH UP IN EVENING With EMR. (</a:t>
            </a:r>
            <a:r>
              <a:rPr lang="en-US" dirty="0" smtClean="0"/>
              <a:t>A recent study of physicians' EHR "workarounds" found that some doctors who feel uncomfortable with EHRs create paper "shadow" charts.</a:t>
            </a:r>
            <a:r>
              <a:rPr lang="en-US" baseline="30000" dirty="0" smtClean="0"/>
              <a:t>[2]</a:t>
            </a:r>
            <a:r>
              <a:rPr lang="en-US" dirty="0" smtClean="0"/>
              <a:t> Doctors use these documents to track patient progress or as guides to medical decision-making, believing that they're more accurate and up to date than the EHR information. Such an approach is understandable, especially if you have an unsatisfactory EHR. But maintaining both paper and electronic records can lead to other problems, such as missing information in one or the other or both. "Once a patient record has been converted to the EHR, that should be the official document," says Rosenberg. "Having 2 charts is fraught with potential problems.“ Another workaround, scribbling notes on pieces of paper, usually results from an IT person configuring the system without input from clinicians, Nelson says. Source: Doctors' 10 Biggest Mistakes When Using EHRs. </a:t>
            </a:r>
            <a:r>
              <a:rPr lang="en-US" i="1" dirty="0" smtClean="0"/>
              <a:t>Medscape</a:t>
            </a:r>
            <a:r>
              <a:rPr lang="en-US" dirty="0" smtClean="0"/>
              <a:t>. May 01, 2013.) </a:t>
            </a:r>
            <a:endParaRPr lang="en-US" baseline="0" dirty="0" smtClean="0">
              <a:latin typeface="Franklin Gothic Book" pitchFamily="34" charset="0"/>
            </a:endParaRPr>
          </a:p>
          <a:p>
            <a:endParaRPr lang="en-US" dirty="0" smtClean="0"/>
          </a:p>
        </p:txBody>
      </p:sp>
    </p:spTree>
    <p:extLst>
      <p:ext uri="{BB962C8B-B14F-4D97-AF65-F5344CB8AC3E}">
        <p14:creationId xmlns:p14="http://schemas.microsoft.com/office/powerpoint/2010/main" val="305729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dirty="0" smtClean="0"/>
              <a:t>Let’s talk about documentation for a few minutes and touch on a few of</a:t>
            </a:r>
            <a:r>
              <a:rPr lang="en-US" sz="1200" baseline="0" dirty="0" smtClean="0"/>
              <a:t> the main </a:t>
            </a:r>
            <a:r>
              <a:rPr lang="en-US" sz="1200" b="1" baseline="0" dirty="0" smtClean="0"/>
              <a:t>problem areas we see in defending claims</a:t>
            </a:r>
            <a:r>
              <a:rPr lang="en-US" sz="1200" baseline="0" dirty="0" smtClean="0"/>
              <a:t>– </a:t>
            </a:r>
          </a:p>
          <a:p>
            <a:pPr>
              <a:spcBef>
                <a:spcPts val="0"/>
              </a:spcBef>
            </a:pPr>
            <a:endParaRPr lang="en-US" sz="1200" baseline="0" dirty="0" smtClean="0"/>
          </a:p>
          <a:p>
            <a:pPr>
              <a:spcBef>
                <a:spcPts val="0"/>
              </a:spcBef>
            </a:pPr>
            <a:r>
              <a:rPr lang="en-US" sz="1200" baseline="0" dirty="0" smtClean="0"/>
              <a:t>Patient non-compliance – how are you documenting and tracking this? Goes back to what we talked about earlier……..</a:t>
            </a:r>
          </a:p>
          <a:p>
            <a:pPr>
              <a:spcBef>
                <a:spcPts val="0"/>
              </a:spcBef>
            </a:pPr>
            <a:endParaRPr lang="en-US" sz="1200" baseline="0" dirty="0" smtClean="0"/>
          </a:p>
          <a:p>
            <a:pPr>
              <a:spcBef>
                <a:spcPts val="0"/>
              </a:spcBef>
            </a:pPr>
            <a:r>
              <a:rPr lang="en-US" sz="1200" baseline="0" dirty="0" smtClean="0"/>
              <a:t>Informed consent - and its corollary </a:t>
            </a:r>
            <a:r>
              <a:rPr lang="en-US" sz="1200" b="1" baseline="0" dirty="0" smtClean="0"/>
              <a:t>INFORMED REFUSAL</a:t>
            </a:r>
            <a:endParaRPr lang="en-US" sz="1200" b="0" baseline="0" dirty="0" smtClean="0"/>
          </a:p>
          <a:p>
            <a:pPr>
              <a:spcBef>
                <a:spcPts val="0"/>
              </a:spcBef>
            </a:pPr>
            <a:endParaRPr lang="en-US" sz="1200" b="0" baseline="0" dirty="0" smtClean="0"/>
          </a:p>
          <a:p>
            <a:pPr>
              <a:spcBef>
                <a:spcPts val="0"/>
              </a:spcBef>
            </a:pPr>
            <a:r>
              <a:rPr lang="en-US" sz="1200" b="0" baseline="0" dirty="0" smtClean="0"/>
              <a:t>Abbreviations in the record</a:t>
            </a:r>
          </a:p>
          <a:p>
            <a:pPr>
              <a:spcBef>
                <a:spcPts val="0"/>
              </a:spcBef>
            </a:pPr>
            <a:endParaRPr lang="en-US" sz="1200" b="0" baseline="0" dirty="0" smtClean="0"/>
          </a:p>
          <a:p>
            <a:pPr>
              <a:spcBef>
                <a:spcPts val="0"/>
              </a:spcBef>
            </a:pPr>
            <a:r>
              <a:rPr lang="en-US" sz="1200" b="0" baseline="0" dirty="0" smtClean="0"/>
              <a:t>How to make changes to the records. </a:t>
            </a:r>
          </a:p>
          <a:p>
            <a:pPr>
              <a:spcBef>
                <a:spcPts val="0"/>
              </a:spcBef>
            </a:pPr>
            <a:endParaRPr lang="en-US" sz="1200" b="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US" sz="1200" baseline="0" dirty="0" smtClean="0"/>
              <a:t>EHRs – could spend a whole day on this alone but I want to highlight the main problems.</a:t>
            </a:r>
          </a:p>
          <a:p>
            <a:endParaRPr lang="en-US" sz="1200" b="1" dirty="0" smtClean="0"/>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32</a:t>
            </a:fld>
            <a:endParaRPr lang="en-US"/>
          </a:p>
        </p:txBody>
      </p:sp>
    </p:spTree>
    <p:extLst>
      <p:ext uri="{BB962C8B-B14F-4D97-AF65-F5344CB8AC3E}">
        <p14:creationId xmlns:p14="http://schemas.microsoft.com/office/powerpoint/2010/main" val="1594643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pPr defTabSz="905920">
              <a:defRPr/>
            </a:pPr>
            <a:r>
              <a:rPr lang="en-US" dirty="0" smtClean="0"/>
              <a:t>The EHR has the potential to advance the practice of good medicine. There’s no question that it has improved legibility, organized records, and made records more easily available. However, when new technologies are adopted, there are some unintended consequences. Real and potential liability risks are beginning to be recognized and it is important for physicians to become familiar with them. (Source G2 EHR seminar, 2013)</a:t>
            </a:r>
          </a:p>
          <a:p>
            <a:pPr defTabSz="905920">
              <a:defRPr/>
            </a:pPr>
            <a:endParaRPr lang="en-US" dirty="0" smtClean="0"/>
          </a:p>
          <a:p>
            <a:pPr defTabSz="905920">
              <a:defRPr/>
            </a:pPr>
            <a:r>
              <a:rPr lang="en-US" dirty="0" smtClean="0"/>
              <a:t>Let’s take a few minutes to review some of the common pitfalls along with examples of each within an actual electronic medical record.</a:t>
            </a:r>
          </a:p>
          <a:p>
            <a:pPr defTabSz="905920">
              <a:defRPr/>
            </a:pPr>
            <a:endParaRPr lang="en-US" dirty="0" smtClean="0"/>
          </a:p>
          <a:p>
            <a:pPr defTabSz="905920">
              <a:defRPr/>
            </a:pPr>
            <a:endParaRPr lang="en-US" dirty="0" smtClean="0"/>
          </a:p>
          <a:p>
            <a:pPr defTabSz="905920">
              <a:defRPr/>
            </a:pPr>
            <a:r>
              <a:rPr lang="en-US" baseline="0" dirty="0" smtClean="0"/>
              <a:t>covering for other staff if every physician has his/her own processes. “Automatic thinking” is what happens with all of us – that’s how we can arrive at home and not even recall how we got there. We take the same path each day and “automatic thinking” takes over which is how we can get home without realizing everything about our trip. If we varied our trip home each day, this would be less likely to occur. Sooner or later, “automatic thinking” make take place by your staff; if every physician’s process is a little different, this can lead to reports being placed in the record without the physician’s knowledge. </a:t>
            </a:r>
          </a:p>
          <a:p>
            <a:pPr defTabSz="905920">
              <a:defRPr/>
            </a:pPr>
            <a:endParaRPr lang="en-US" dirty="0" smtClean="0"/>
          </a:p>
          <a:p>
            <a:pPr defTabSz="905920">
              <a:defRPr/>
            </a:pPr>
            <a:r>
              <a:rPr lang="en-US" dirty="0" smtClean="0"/>
              <a:t>Poor communication between providers:</a:t>
            </a:r>
            <a:endParaRPr lang="en-US" sz="900" dirty="0"/>
          </a:p>
          <a:p>
            <a:pPr lvl="1"/>
            <a:r>
              <a:rPr lang="en-US" sz="900" dirty="0"/>
              <a:t>During an exam, the UA showed blood and 4+ protein. Mother instructed to return  with child to office next day so the test could be repeated but Mom failed to return.</a:t>
            </a:r>
          </a:p>
          <a:p>
            <a:pPr lvl="1"/>
            <a:r>
              <a:rPr lang="en-US" sz="900" dirty="0"/>
              <a:t>Child seen again 6 months later , seen by a different MD in the group and no study done then. This MD did not see anything in the previous note about the need to f/u on the abnormal test. </a:t>
            </a:r>
          </a:p>
          <a:p>
            <a:pPr lvl="1"/>
            <a:r>
              <a:rPr lang="en-US" sz="900" dirty="0"/>
              <a:t>The next UA was done  5 months later (now 11 months since first UA) and again </a:t>
            </a:r>
            <a:r>
              <a:rPr lang="en-US" sz="900" dirty="0" err="1"/>
              <a:t>abnl</a:t>
            </a:r>
            <a:r>
              <a:rPr lang="en-US" sz="900" dirty="0"/>
              <a:t>.  There was no note of any f/u or referral. </a:t>
            </a:r>
          </a:p>
          <a:p>
            <a:pPr lvl="1"/>
            <a:r>
              <a:rPr lang="en-US" sz="900" dirty="0"/>
              <a:t>13 more months go by and another UA  done and abnormal.  This was repeated and showed modest improvement but still </a:t>
            </a:r>
            <a:r>
              <a:rPr lang="en-US" sz="900" dirty="0" err="1"/>
              <a:t>abnl</a:t>
            </a:r>
            <a:r>
              <a:rPr lang="en-US" sz="900" dirty="0"/>
              <a:t> results. </a:t>
            </a:r>
          </a:p>
          <a:p>
            <a:pPr lvl="1"/>
            <a:r>
              <a:rPr lang="en-US" sz="900" dirty="0"/>
              <a:t>Another 13 months go by and at this visit, another UA  was done – this time with no blood and trace protein. Serendipitously, however, the child was referred to endocrine  at  the next annual visit because of short stature. </a:t>
            </a:r>
          </a:p>
          <a:p>
            <a:pPr lvl="1"/>
            <a:r>
              <a:rPr lang="en-US" sz="900" dirty="0"/>
              <a:t>The specialist found a UA with 4+ protein and referred to nephrologist.  </a:t>
            </a:r>
          </a:p>
          <a:p>
            <a:pPr marL="449094" lvl="1" defTabSz="898187">
              <a:defRPr/>
            </a:pPr>
            <a:r>
              <a:rPr lang="en-US" sz="900" dirty="0"/>
              <a:t>Nephrologist then did serial UA’s and uncovered  a Family </a:t>
            </a:r>
            <a:r>
              <a:rPr lang="en-US" sz="900" dirty="0" err="1"/>
              <a:t>hx</a:t>
            </a:r>
            <a:r>
              <a:rPr lang="en-US" sz="900" dirty="0"/>
              <a:t> of kidney removal in cousin at age 11 for unknown reason. A renal </a:t>
            </a:r>
            <a:r>
              <a:rPr lang="en-US" sz="900" dirty="0" err="1"/>
              <a:t>bx</a:t>
            </a:r>
            <a:r>
              <a:rPr lang="en-US" sz="900" dirty="0"/>
              <a:t> confirmed FSGS(focal segmental </a:t>
            </a:r>
            <a:r>
              <a:rPr lang="en-US" sz="900" dirty="0" err="1"/>
              <a:t>glomerulonephrosclerosis</a:t>
            </a:r>
            <a:r>
              <a:rPr lang="en-US" sz="900" dirty="0"/>
              <a:t>) with 30% scarring of total glomerular count. This child would need kidney transplant within 10 years. Child had "focal segmental </a:t>
            </a:r>
            <a:r>
              <a:rPr lang="en-US" sz="900" dirty="0" err="1"/>
              <a:t>glomerulosclerosis</a:t>
            </a:r>
            <a:r>
              <a:rPr lang="en-US" sz="900" dirty="0"/>
              <a:t>," an incurable, inherited disease. </a:t>
            </a:r>
          </a:p>
          <a:p>
            <a:pPr marL="449094" lvl="1" defTabSz="898187">
              <a:defRPr/>
            </a:pPr>
            <a:r>
              <a:rPr lang="en-US" sz="900" dirty="0"/>
              <a:t>This clinic used an EMR and within the practice a child could be seen by any one of the pediatricians  - Physician to physician communication is heavily dependent upon good notes in the EMR including notation of follow up items that would need to be followed. This particular  child kept coming in for annual physicals but no one focused on the abnormal UA from several years back. So we have a violation in the SOC for failure to have a f/u system for </a:t>
            </a:r>
            <a:r>
              <a:rPr lang="en-US" sz="900" dirty="0" err="1"/>
              <a:t>abnl</a:t>
            </a:r>
            <a:r>
              <a:rPr lang="en-US" sz="900" dirty="0"/>
              <a:t> test results even though the experts determined that there was probably no definitive link between that deviation and the resulting harm to the child. This kind of disease would likely have progressed.  The plaintiffs case alleged  a failure to treat  the patient's proteinuria, leading to worsening of the plaintiff's renal disease and short stature.  Had the proper systems for f/u of patients who miss f/u appointments been in place, this would have been a defendable case.  </a:t>
            </a:r>
          </a:p>
          <a:p>
            <a:endParaRPr lang="en-US" dirty="0" smtClean="0"/>
          </a:p>
        </p:txBody>
      </p:sp>
    </p:spTree>
    <p:extLst>
      <p:ext uri="{BB962C8B-B14F-4D97-AF65-F5344CB8AC3E}">
        <p14:creationId xmlns:p14="http://schemas.microsoft.com/office/powerpoint/2010/main" val="137676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sz="1200" b="1" dirty="0" smtClean="0"/>
              <a:t>Example - </a:t>
            </a:r>
            <a:r>
              <a:rPr lang="en-US" sz="1200" dirty="0" smtClean="0"/>
              <a:t>These are real medical records from a</a:t>
            </a:r>
            <a:r>
              <a:rPr lang="en-US" sz="1200" baseline="0" dirty="0" smtClean="0"/>
              <a:t> lawsuit.  You can see why a jury looking at this would wonder what the REAL story was with this patient and if the doctor was aware of it.  These types of EMR entries are not unique, but are unfortunately quite common.</a:t>
            </a:r>
          </a:p>
          <a:p>
            <a:pPr>
              <a:lnSpc>
                <a:spcPct val="100000"/>
              </a:lnSpc>
              <a:spcBef>
                <a:spcPts val="0"/>
              </a:spcBef>
            </a:pPr>
            <a:endParaRPr lang="en-US" baseline="0" dirty="0" smtClean="0"/>
          </a:p>
          <a:p>
            <a:pPr marL="0" marR="0" indent="0" algn="l" defTabSz="914400" rtl="0" eaLnBrk="0" fontAlgn="base" latinLnBrk="0" hangingPunct="0">
              <a:lnSpc>
                <a:spcPct val="100000"/>
              </a:lnSpc>
              <a:spcBef>
                <a:spcPts val="0"/>
              </a:spcBef>
              <a:spcAft>
                <a:spcPct val="0"/>
              </a:spcAft>
              <a:buClrTx/>
              <a:buSzTx/>
              <a:buFontTx/>
              <a:buNone/>
              <a:tabLst/>
            </a:pPr>
            <a:r>
              <a:rPr lang="en-US" sz="1200" baseline="0" dirty="0" smtClean="0"/>
              <a:t>CASE STUDY:</a:t>
            </a:r>
          </a:p>
          <a:p>
            <a:pPr marL="0" marR="0" indent="0" algn="l" defTabSz="914400" rtl="0" eaLnBrk="0" fontAlgn="base" latinLnBrk="0" hangingPunct="0">
              <a:lnSpc>
                <a:spcPct val="100000"/>
              </a:lnSpc>
              <a:spcBef>
                <a:spcPts val="0"/>
              </a:spcBef>
              <a:spcAft>
                <a:spcPct val="0"/>
              </a:spcAft>
              <a:buClrTx/>
              <a:buSzTx/>
              <a:buFontTx/>
              <a:buNone/>
              <a:tabLst/>
            </a:pPr>
            <a:r>
              <a:rPr lang="en-US" sz="1200" baseline="0" dirty="0" smtClean="0"/>
              <a:t>This patient presented to a cardiologist in March 2009 for chest pain and an abnormal stress test. </a:t>
            </a:r>
            <a:r>
              <a:rPr lang="en-US" sz="1200" b="1" baseline="0" dirty="0" smtClean="0"/>
              <a:t>The </a:t>
            </a:r>
            <a:r>
              <a:rPr lang="en-US" sz="1200" b="1" u="sng" baseline="0" dirty="0" smtClean="0"/>
              <a:t>history of present illness </a:t>
            </a:r>
            <a:r>
              <a:rPr lang="en-US" sz="1200" b="1" baseline="0" dirty="0" smtClean="0"/>
              <a:t>was actually quite thorough in its description of the chest pain.</a:t>
            </a:r>
            <a:r>
              <a:rPr lang="en-US" sz="1200" baseline="0" dirty="0" smtClean="0"/>
              <a:t> Then they switch to a template that is confusing – for example – the evaluation of hypertension states “</a:t>
            </a:r>
            <a:r>
              <a:rPr lang="en-US" sz="1200" b="1" baseline="0" dirty="0" smtClean="0"/>
              <a:t>the onset of the hypertension has been acute.  The hypertension has been occurring for years…..”  </a:t>
            </a:r>
            <a:r>
              <a:rPr lang="en-US" sz="1200" baseline="0" dirty="0" smtClean="0"/>
              <a:t>Another example of confusing documentation in in the review of systems.  </a:t>
            </a:r>
            <a:r>
              <a:rPr lang="en-US" sz="1200" b="1" baseline="0" dirty="0" smtClean="0"/>
              <a:t>“Feeling well.  Fatigue”.  </a:t>
            </a:r>
            <a:r>
              <a:rPr lang="en-US" sz="1200" b="0" baseline="0" dirty="0" smtClean="0"/>
              <a:t>Which is it?</a:t>
            </a:r>
            <a:endParaRPr lang="en-US" sz="1200" b="1" baseline="0" dirty="0" smtClean="0"/>
          </a:p>
          <a:p>
            <a:pPr marL="0" marR="0" indent="0" algn="l" defTabSz="914400" rtl="0" eaLnBrk="0" fontAlgn="base" latinLnBrk="0" hangingPunct="0">
              <a:lnSpc>
                <a:spcPct val="100000"/>
              </a:lnSpc>
              <a:spcBef>
                <a:spcPts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112" charset="0"/>
              <a:ea typeface="ＭＳ Ｐゴシック" pitchFamily="-112" charset="-128"/>
              <a:cs typeface="ＭＳ Ｐゴシック" pitchFamily="-112" charset="-128"/>
            </a:endParaRPr>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34</a:t>
            </a:fld>
            <a:endParaRPr lang="en-US"/>
          </a:p>
        </p:txBody>
      </p:sp>
    </p:spTree>
    <p:extLst>
      <p:ext uri="{BB962C8B-B14F-4D97-AF65-F5344CB8AC3E}">
        <p14:creationId xmlns:p14="http://schemas.microsoft.com/office/powerpoint/2010/main" val="3744871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rtl="0">
              <a:spcBef>
                <a:spcPts val="0"/>
              </a:spcBef>
            </a:pPr>
            <a:r>
              <a:rPr lang="en-US" sz="1200" baseline="0" dirty="0" smtClean="0"/>
              <a:t>In a continuation of the same office note by the cardiologist, we see that </a:t>
            </a:r>
            <a:r>
              <a:rPr lang="en-US" sz="1200" b="1" baseline="0" dirty="0" smtClean="0"/>
              <a:t>selection of one thing on the template may result in an exam which may not be an accurate reflection of what actually took place</a:t>
            </a:r>
            <a:r>
              <a:rPr lang="en-US" sz="1200" baseline="0" dirty="0" smtClean="0"/>
              <a:t>. </a:t>
            </a:r>
            <a:r>
              <a:rPr lang="en-US" sz="1200" b="1" baseline="0" dirty="0" smtClean="0"/>
              <a:t>Were cranial nerve checks and an abdominal exam done</a:t>
            </a:r>
            <a:r>
              <a:rPr lang="en-US" sz="1200" baseline="0" dirty="0" smtClean="0"/>
              <a:t>?</a:t>
            </a:r>
          </a:p>
          <a:p>
            <a:pPr lvl="0" algn="l" rtl="0">
              <a:spcBef>
                <a:spcPts val="0"/>
              </a:spcBef>
            </a:pPr>
            <a:r>
              <a:rPr lang="en-US" sz="1200" b="1" baseline="0" dirty="0" err="1" smtClean="0"/>
              <a:t>Autopopulation</a:t>
            </a:r>
            <a:r>
              <a:rPr lang="en-US" sz="1200" baseline="0" dirty="0" smtClean="0"/>
              <a:t> occurs when the EMR template automatically includes elements of a comprehensive exam, regardless of specialty. If the physician does not take time to </a:t>
            </a:r>
            <a:r>
              <a:rPr lang="en-US" sz="1200" b="1" baseline="0" dirty="0" smtClean="0"/>
              <a:t>deselect boxes</a:t>
            </a:r>
            <a:r>
              <a:rPr lang="en-US" sz="1200" baseline="0" dirty="0" smtClean="0"/>
              <a:t>, the physical exam findings may not correspond with the exam performed. In this example, this results in </a:t>
            </a:r>
            <a:r>
              <a:rPr lang="en-US" sz="1200" b="1" baseline="0" dirty="0" smtClean="0"/>
              <a:t>significant cardiac findings buried within the note</a:t>
            </a:r>
            <a:r>
              <a:rPr lang="en-US" sz="1200" baseline="0" dirty="0" smtClean="0"/>
              <a:t>. </a:t>
            </a:r>
          </a:p>
          <a:p>
            <a:pPr lvl="0" algn="l" rtl="0">
              <a:spcBef>
                <a:spcPts val="0"/>
              </a:spcBef>
            </a:pPr>
            <a:endParaRPr lang="en-US" sz="1200" baseline="0" dirty="0" smtClean="0"/>
          </a:p>
          <a:p>
            <a:pPr lvl="0" algn="l" rtl="0">
              <a:spcBef>
                <a:spcPts val="0"/>
              </a:spcBef>
            </a:pPr>
            <a:r>
              <a:rPr lang="en-US" sz="1200" baseline="0" dirty="0" smtClean="0"/>
              <a:t>In this patient with significant cardiac symptoms, the </a:t>
            </a:r>
            <a:r>
              <a:rPr lang="en-US" sz="1200" b="1" baseline="0" dirty="0" smtClean="0"/>
              <a:t>documentation is restricted </a:t>
            </a:r>
            <a:r>
              <a:rPr lang="en-US" sz="1200" b="1" u="sng" baseline="0" dirty="0" smtClean="0"/>
              <a:t>only</a:t>
            </a:r>
            <a:r>
              <a:rPr lang="en-US" sz="1200" b="1" baseline="0" dirty="0" smtClean="0"/>
              <a:t> to the use of the template</a:t>
            </a:r>
            <a:r>
              <a:rPr lang="en-US" sz="1200" baseline="0" dirty="0" smtClean="0"/>
              <a:t>. The physician’s </a:t>
            </a:r>
            <a:r>
              <a:rPr lang="en-US" sz="1200" b="1" u="sng" baseline="0" dirty="0" smtClean="0"/>
              <a:t>overall impression is not included </a:t>
            </a:r>
            <a:r>
              <a:rPr lang="en-US" sz="1200" baseline="0" dirty="0" smtClean="0"/>
              <a:t>nor a </a:t>
            </a:r>
            <a:r>
              <a:rPr lang="en-US" sz="1200" u="sng" baseline="0" dirty="0" smtClean="0"/>
              <a:t>definitive treatment plan </a:t>
            </a:r>
            <a:r>
              <a:rPr lang="en-US" sz="1200" baseline="0" dirty="0" smtClean="0"/>
              <a:t>other than a CPT code listing procedures. </a:t>
            </a:r>
          </a:p>
          <a:p>
            <a:pPr lvl="0" algn="l" rtl="0">
              <a:spcBef>
                <a:spcPts val="0"/>
              </a:spcBef>
            </a:pPr>
            <a:r>
              <a:rPr lang="en-US" sz="1200" b="1" baseline="0" dirty="0" smtClean="0"/>
              <a:t>A narrative description would be advisable that includes all these things.  </a:t>
            </a:r>
          </a:p>
          <a:p>
            <a:pPr lvl="0" algn="l" rtl="0">
              <a:spcBef>
                <a:spcPts val="0"/>
              </a:spcBef>
            </a:pPr>
            <a:endParaRPr lang="en-US" sz="1200" b="1" baseline="0" dirty="0" smtClean="0"/>
          </a:p>
          <a:p>
            <a:pPr lvl="0" algn="l" rtl="0">
              <a:spcBef>
                <a:spcPts val="0"/>
              </a:spcBef>
            </a:pPr>
            <a:r>
              <a:rPr lang="en-US" sz="1200" b="1" baseline="0" dirty="0" smtClean="0"/>
              <a:t>A cardiac </a:t>
            </a:r>
            <a:r>
              <a:rPr lang="en-US" sz="1200" b="1" baseline="0" dirty="0" err="1" smtClean="0"/>
              <a:t>cath</a:t>
            </a:r>
            <a:r>
              <a:rPr lang="en-US" sz="1200" b="1" baseline="0" dirty="0" smtClean="0"/>
              <a:t> is planned </a:t>
            </a:r>
            <a:r>
              <a:rPr lang="en-US" sz="1200" b="0" baseline="0" dirty="0" smtClean="0"/>
              <a:t>- Was there </a:t>
            </a:r>
            <a:r>
              <a:rPr lang="en-US" sz="1200" baseline="0" dirty="0" smtClean="0"/>
              <a:t>a discussion with the patient or family during this visit, including a contemporaneous discussion of </a:t>
            </a:r>
            <a:r>
              <a:rPr lang="en-US" sz="1200" b="1" baseline="0" dirty="0" smtClean="0"/>
              <a:t>specific risks, benefits, and alternatives</a:t>
            </a:r>
            <a:r>
              <a:rPr lang="en-US" sz="1200" baseline="0" dirty="0" smtClean="0"/>
              <a:t>?  There is no indication any of this took place and a lack of informed consent claim would be hard to defend. </a:t>
            </a:r>
          </a:p>
          <a:p>
            <a:pPr lvl="0" algn="l" rtl="0">
              <a:spcBef>
                <a:spcPts val="0"/>
              </a:spcBef>
            </a:pPr>
            <a:r>
              <a:rPr lang="en-US" sz="1200" b="1" u="sng" baseline="0" dirty="0" smtClean="0"/>
              <a:t>IN SUM </a:t>
            </a:r>
            <a:r>
              <a:rPr lang="en-US" sz="1200" baseline="0" dirty="0" smtClean="0"/>
              <a:t>– this is a beautiful looking note but not a very good documentation of the visit.</a:t>
            </a:r>
          </a:p>
          <a:p>
            <a:pPr lvl="0" algn="l" rtl="0">
              <a:spcBef>
                <a:spcPts val="0"/>
              </a:spcBef>
            </a:pPr>
            <a:endParaRPr lang="en-US" sz="1200" baseline="0" dirty="0" smtClean="0"/>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35</a:t>
            </a:fld>
            <a:endParaRPr lang="en-US"/>
          </a:p>
        </p:txBody>
      </p:sp>
    </p:spTree>
    <p:extLst>
      <p:ext uri="{BB962C8B-B14F-4D97-AF65-F5344CB8AC3E}">
        <p14:creationId xmlns:p14="http://schemas.microsoft.com/office/powerpoint/2010/main" val="3343469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2264" rtl="0" eaLnBrk="0" fontAlgn="base" latinLnBrk="0" hangingPunct="0">
              <a:lnSpc>
                <a:spcPct val="100000"/>
              </a:lnSpc>
              <a:spcBef>
                <a:spcPts val="0"/>
              </a:spcBef>
              <a:spcAft>
                <a:spcPct val="0"/>
              </a:spcAft>
              <a:buClrTx/>
              <a:buSzTx/>
              <a:buFontTx/>
              <a:buNone/>
              <a:tabLst/>
              <a:defRPr/>
            </a:pPr>
            <a:r>
              <a:rPr lang="en-US" sz="1200" dirty="0" smtClean="0"/>
              <a:t>Defense attorneys will</a:t>
            </a:r>
            <a:r>
              <a:rPr lang="en-US" sz="1200" baseline="0" dirty="0" smtClean="0"/>
              <a:t> tell you that it’s</a:t>
            </a:r>
            <a:r>
              <a:rPr lang="en-US" sz="1200" dirty="0" smtClean="0"/>
              <a:t> very </a:t>
            </a:r>
            <a:r>
              <a:rPr lang="en-US" sz="1200" b="1" dirty="0" smtClean="0"/>
              <a:t>difficult to explain inaccurate entries</a:t>
            </a:r>
            <a:r>
              <a:rPr lang="en-US" sz="1200" b="1" baseline="0" dirty="0" smtClean="0"/>
              <a:t> to a jury</a:t>
            </a:r>
            <a:r>
              <a:rPr lang="en-US" sz="1200" dirty="0" smtClean="0"/>
              <a:t>.</a:t>
            </a:r>
            <a:r>
              <a:rPr lang="en-US" sz="1200" baseline="0" dirty="0" smtClean="0"/>
              <a:t>  When an error is made, it can be magnified many times over if the entry is </a:t>
            </a:r>
            <a:r>
              <a:rPr lang="en-US" sz="1200" b="1" baseline="0" dirty="0" smtClean="0"/>
              <a:t>carried forward </a:t>
            </a:r>
            <a:r>
              <a:rPr lang="en-US" sz="1200" baseline="0" dirty="0" smtClean="0"/>
              <a:t>over multiple visits. An </a:t>
            </a:r>
            <a:r>
              <a:rPr lang="en-US" sz="1200" b="1" baseline="0" dirty="0" smtClean="0"/>
              <a:t>addendum</a:t>
            </a:r>
            <a:r>
              <a:rPr lang="en-US" sz="1200" baseline="0" dirty="0" smtClean="0"/>
              <a:t> may have corrected the original error but it won’t necessarily show up again if the incorrect information is carried over for months or even years of visits. </a:t>
            </a:r>
            <a:r>
              <a:rPr lang="en-US" sz="1200" b="1" baseline="0" dirty="0" smtClean="0"/>
              <a:t>Often the entry is no longer timely, as we see with the example on the left.  </a:t>
            </a:r>
            <a:r>
              <a:rPr lang="en-US" sz="1200" b="0" baseline="0" dirty="0" smtClean="0"/>
              <a:t>The patient wasn’t diagnosed one month ago for 3 years!</a:t>
            </a:r>
            <a:endParaRPr lang="en-US" sz="1200" baseline="0" dirty="0" smtClean="0"/>
          </a:p>
          <a:p>
            <a:pPr marL="0" marR="0" lvl="0" indent="0" algn="l" defTabSz="922264" rtl="0" eaLnBrk="0" fontAlgn="base" latinLnBrk="0" hangingPunct="0">
              <a:lnSpc>
                <a:spcPct val="100000"/>
              </a:lnSpc>
              <a:spcBef>
                <a:spcPts val="0"/>
              </a:spcBef>
              <a:spcAft>
                <a:spcPct val="0"/>
              </a:spcAft>
              <a:buClrTx/>
              <a:buSzTx/>
              <a:buFontTx/>
              <a:buNone/>
              <a:tabLst/>
              <a:defRPr/>
            </a:pPr>
            <a:endParaRPr lang="en-US" sz="700" dirty="0" smtClean="0"/>
          </a:p>
          <a:p>
            <a:pPr marL="0" marR="0" lvl="0" indent="0" algn="l" defTabSz="922264" rtl="0" eaLnBrk="0" fontAlgn="base" latinLnBrk="0" hangingPunct="0">
              <a:lnSpc>
                <a:spcPct val="100000"/>
              </a:lnSpc>
              <a:spcBef>
                <a:spcPts val="0"/>
              </a:spcBef>
              <a:spcAft>
                <a:spcPct val="0"/>
              </a:spcAft>
              <a:buClrTx/>
              <a:buSzTx/>
              <a:buFontTx/>
              <a:buNone/>
              <a:tabLst/>
              <a:defRPr/>
            </a:pPr>
            <a:r>
              <a:rPr lang="en-US" sz="1200" b="1" dirty="0" smtClean="0"/>
              <a:t>Medication reconciliation </a:t>
            </a:r>
            <a:r>
              <a:rPr lang="en-US" sz="1200" dirty="0" smtClean="0"/>
              <a:t>is extremely important!  </a:t>
            </a:r>
            <a:r>
              <a:rPr lang="en-US" sz="1200" baseline="0" dirty="0" smtClean="0"/>
              <a:t>Be sure that these medication lists are current. If a medication is stopped but not removed from the list, this can lead to a picture of a patient on multiple meds. Or it may lead to inconsistencies between the narrative and the medication list, as would likely occur in the second example above.</a:t>
            </a:r>
          </a:p>
          <a:p>
            <a:pPr marL="0" marR="0" lvl="0" indent="0" algn="l" defTabSz="922264" rtl="0" eaLnBrk="0" fontAlgn="base" latinLnBrk="0" hangingPunct="0">
              <a:lnSpc>
                <a:spcPct val="100000"/>
              </a:lnSpc>
              <a:spcBef>
                <a:spcPts val="0"/>
              </a:spcBef>
              <a:spcAft>
                <a:spcPct val="0"/>
              </a:spcAft>
              <a:buClrTx/>
              <a:buSzTx/>
              <a:buFontTx/>
              <a:buNone/>
              <a:tabLst/>
              <a:defRPr/>
            </a:pPr>
            <a:endParaRPr lang="en-US" sz="700" kern="1200" dirty="0" smtClean="0">
              <a:solidFill>
                <a:schemeClr val="tx1"/>
              </a:solidFill>
              <a:effectLst/>
              <a:latin typeface="Arial" charset="0"/>
              <a:ea typeface="+mn-ea"/>
              <a:cs typeface="+mn-cs"/>
            </a:endParaRPr>
          </a:p>
          <a:p>
            <a:pPr>
              <a:lnSpc>
                <a:spcPct val="100000"/>
              </a:lnSpc>
              <a:spcBef>
                <a:spcPts val="0"/>
              </a:spcBef>
            </a:pPr>
            <a:r>
              <a:rPr lang="en-US" sz="1200" b="1" dirty="0" smtClean="0"/>
              <a:t>Besides just impacting patient care, when a jury sees these types of documentation</a:t>
            </a:r>
            <a:r>
              <a:rPr lang="en-US" sz="1200" b="1" baseline="0" dirty="0" smtClean="0"/>
              <a:t> errors, CREDIBILITY of all entries in the record is questioned. Implies provider is not paying attention.  VERIFY ALL ENTRIES THAT ARE CARRIED FORWARD.</a:t>
            </a: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36</a:t>
            </a:fld>
            <a:endParaRPr lang="en-US"/>
          </a:p>
        </p:txBody>
      </p:sp>
    </p:spTree>
    <p:extLst>
      <p:ext uri="{BB962C8B-B14F-4D97-AF65-F5344CB8AC3E}">
        <p14:creationId xmlns:p14="http://schemas.microsoft.com/office/powerpoint/2010/main" val="3413779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smtClean="0"/>
              <a:t>EMR Tips and Tools - Some basic hints for working with</a:t>
            </a:r>
            <a:r>
              <a:rPr lang="en-US" sz="1200" b="1" u="sng" baseline="0" dirty="0" smtClean="0"/>
              <a:t> an EMR:</a:t>
            </a:r>
          </a:p>
          <a:p>
            <a:endParaRPr lang="en-US" sz="700" baseline="0" dirty="0" smtClean="0"/>
          </a:p>
          <a:p>
            <a:r>
              <a:rPr lang="en-US" sz="1200" b="1" baseline="0" dirty="0" smtClean="0"/>
              <a:t>Do you have the right patient</a:t>
            </a:r>
            <a:r>
              <a:rPr lang="en-US" sz="1200" baseline="0" dirty="0" smtClean="0"/>
              <a:t>? </a:t>
            </a:r>
          </a:p>
          <a:p>
            <a:pPr marL="171450" indent="-171450">
              <a:buFont typeface="Arial" panose="020B0604020202020204" pitchFamily="34" charset="0"/>
              <a:buChar char="•"/>
            </a:pPr>
            <a:r>
              <a:rPr lang="en-US" sz="1200" dirty="0" smtClean="0"/>
              <a:t>Consider using photography for patient identification; justify over concerns of identity</a:t>
            </a:r>
            <a:r>
              <a:rPr lang="en-US" sz="1200" baseline="0" dirty="0" smtClean="0"/>
              <a:t> theft</a:t>
            </a:r>
          </a:p>
          <a:p>
            <a:pPr marL="171450" indent="-171450">
              <a:buFont typeface="Arial" panose="020B0604020202020204" pitchFamily="34" charset="0"/>
              <a:buChar char="•"/>
            </a:pPr>
            <a:r>
              <a:rPr lang="en-US" sz="1200" baseline="0" dirty="0" smtClean="0"/>
              <a:t>Only open one electronic record at a time – multiple open charts magnifies opportunity for error</a:t>
            </a:r>
          </a:p>
          <a:p>
            <a:pPr marL="0" indent="0">
              <a:buFont typeface="Arial" panose="020B0604020202020204" pitchFamily="34" charset="0"/>
              <a:buNone/>
            </a:pPr>
            <a:endParaRPr lang="en-US" sz="700" baseline="0" dirty="0" smtClean="0"/>
          </a:p>
          <a:p>
            <a:pPr marL="0" indent="0">
              <a:buFont typeface="Arial" panose="020B0604020202020204" pitchFamily="34" charset="0"/>
              <a:buNone/>
            </a:pPr>
            <a:r>
              <a:rPr lang="en-US" sz="1200" b="1" baseline="0" dirty="0" smtClean="0"/>
              <a:t>Train the staff on the system, and perform retraining as needed.  </a:t>
            </a:r>
          </a:p>
          <a:p>
            <a:pPr marL="171450" indent="-171450">
              <a:buFont typeface="Arial" panose="020B0604020202020204" pitchFamily="34" charset="0"/>
              <a:buChar char="•"/>
            </a:pPr>
            <a:r>
              <a:rPr lang="en-US" sz="1200" b="0" baseline="0" dirty="0" smtClean="0"/>
              <a:t>New employee training</a:t>
            </a:r>
          </a:p>
          <a:p>
            <a:pPr marL="171450" indent="-171450">
              <a:buFont typeface="Arial" panose="020B0604020202020204" pitchFamily="34" charset="0"/>
              <a:buChar char="•"/>
            </a:pPr>
            <a:r>
              <a:rPr lang="en-US" sz="1200" b="0" baseline="0" dirty="0" smtClean="0"/>
              <a:t>“</a:t>
            </a:r>
            <a:r>
              <a:rPr lang="en-US" sz="1200" b="0" baseline="0" dirty="0" err="1" smtClean="0"/>
              <a:t>Superuser</a:t>
            </a:r>
            <a:r>
              <a:rPr lang="en-US" sz="1200" b="0" baseline="0" dirty="0" smtClean="0"/>
              <a:t>” with advanced training and knowledge</a:t>
            </a:r>
          </a:p>
          <a:p>
            <a:pPr marL="0" indent="0">
              <a:buFont typeface="Arial" panose="020B0604020202020204" pitchFamily="34" charset="0"/>
              <a:buNone/>
            </a:pPr>
            <a:endParaRPr lang="en-US" sz="700" b="0" baseline="0" dirty="0" smtClean="0"/>
          </a:p>
          <a:p>
            <a:pPr marL="0" indent="0">
              <a:buFont typeface="Arial" panose="020B0604020202020204" pitchFamily="34" charset="0"/>
              <a:buNone/>
            </a:pPr>
            <a:r>
              <a:rPr lang="en-US" sz="1200" b="1" baseline="0" dirty="0" smtClean="0"/>
              <a:t>Audit as you go along</a:t>
            </a:r>
          </a:p>
          <a:p>
            <a:pPr marL="171450" indent="-171450">
              <a:buFont typeface="Arial" panose="020B0604020202020204" pitchFamily="34" charset="0"/>
              <a:buChar char="•"/>
            </a:pPr>
            <a:r>
              <a:rPr lang="en-US" sz="1200" b="1" baseline="0" dirty="0" smtClean="0"/>
              <a:t>READ </a:t>
            </a:r>
            <a:r>
              <a:rPr lang="en-US" sz="1200" b="0" baseline="0" dirty="0" smtClean="0"/>
              <a:t>what you just entered.</a:t>
            </a:r>
          </a:p>
          <a:p>
            <a:pPr marL="171450" indent="-171450">
              <a:buFont typeface="Arial" panose="020B0604020202020204" pitchFamily="34" charset="0"/>
              <a:buChar char="•"/>
            </a:pPr>
            <a:r>
              <a:rPr lang="en-US" sz="1200" b="0" baseline="0" dirty="0" smtClean="0"/>
              <a:t>Perform periodic audits – pull a record and see what it looks like from front to back.</a:t>
            </a:r>
            <a:endParaRPr lang="en-US" sz="1200" b="1" baseline="0" dirty="0" smtClean="0"/>
          </a:p>
          <a:p>
            <a:endParaRPr lang="en-US" sz="700" dirty="0" smtClean="0"/>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37</a:t>
            </a:fld>
            <a:endParaRPr lang="en-US"/>
          </a:p>
        </p:txBody>
      </p:sp>
    </p:spTree>
    <p:extLst>
      <p:ext uri="{BB962C8B-B14F-4D97-AF65-F5344CB8AC3E}">
        <p14:creationId xmlns:p14="http://schemas.microsoft.com/office/powerpoint/2010/main" val="1728513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sz="1400" dirty="0" smtClean="0"/>
              <a:t>Your schedules are busy and you are trying to see as many patients as you can safely see. Add the challenges of documentation and its easy to get behind. Let me caution you about some of the risks associated with completing notes after the day or time of the visit…..</a:t>
            </a:r>
          </a:p>
          <a:p>
            <a:pPr>
              <a:lnSpc>
                <a:spcPct val="100000"/>
              </a:lnSpc>
              <a:spcBef>
                <a:spcPts val="0"/>
              </a:spcBef>
            </a:pPr>
            <a:endParaRPr lang="en-US" sz="800" dirty="0" smtClean="0"/>
          </a:p>
          <a:p>
            <a:pPr>
              <a:lnSpc>
                <a:spcPct val="100000"/>
              </a:lnSpc>
              <a:spcBef>
                <a:spcPts val="0"/>
              </a:spcBef>
              <a:buFontTx/>
              <a:buChar char="•"/>
            </a:pPr>
            <a:r>
              <a:rPr lang="en-US" sz="1400" dirty="0" smtClean="0"/>
              <a:t>Memory can interfere with accuracy</a:t>
            </a:r>
          </a:p>
          <a:p>
            <a:pPr>
              <a:lnSpc>
                <a:spcPct val="100000"/>
              </a:lnSpc>
              <a:spcBef>
                <a:spcPts val="0"/>
              </a:spcBef>
              <a:buFontTx/>
              <a:buChar char="•"/>
            </a:pPr>
            <a:r>
              <a:rPr lang="en-US" sz="1400" dirty="0" smtClean="0"/>
              <a:t>Any intervening event can make notes look </a:t>
            </a:r>
            <a:r>
              <a:rPr lang="en-US" sz="1400" dirty="0" smtClean="0">
                <a:latin typeface="Trade Gothic LT Std Bold" pitchFamily="96" charset="0"/>
              </a:rPr>
              <a:t>“</a:t>
            </a:r>
            <a:r>
              <a:rPr lang="en-US" sz="1400" dirty="0" smtClean="0"/>
              <a:t>self serving</a:t>
            </a:r>
            <a:r>
              <a:rPr lang="en-US" sz="1400" dirty="0" smtClean="0">
                <a:latin typeface="Trade Gothic LT Std Bold" pitchFamily="96" charset="0"/>
              </a:rPr>
              <a:t>” – did you go</a:t>
            </a:r>
            <a:r>
              <a:rPr lang="en-US" sz="1400" baseline="0" dirty="0" smtClean="0">
                <a:latin typeface="Trade Gothic LT Std Bold" pitchFamily="96" charset="0"/>
              </a:rPr>
              <a:t> back to cover your tracks? </a:t>
            </a:r>
          </a:p>
          <a:p>
            <a:pPr lvl="1">
              <a:lnSpc>
                <a:spcPct val="100000"/>
              </a:lnSpc>
              <a:spcBef>
                <a:spcPts val="0"/>
              </a:spcBef>
              <a:buFontTx/>
              <a:buChar char="•"/>
            </a:pPr>
            <a:r>
              <a:rPr lang="en-US" sz="1400" baseline="0" dirty="0" smtClean="0">
                <a:latin typeface="Trade Gothic LT Std Bold" pitchFamily="96" charset="0"/>
              </a:rPr>
              <a:t>EX - </a:t>
            </a:r>
            <a:r>
              <a:rPr lang="en-US" sz="1400" baseline="0" dirty="0" err="1" smtClean="0">
                <a:latin typeface="Trade Gothic LT Std Bold" pitchFamily="96" charset="0"/>
              </a:rPr>
              <a:t>pt</a:t>
            </a:r>
            <a:r>
              <a:rPr lang="en-US" sz="1400" baseline="0" dirty="0" smtClean="0">
                <a:latin typeface="Trade Gothic LT Std Bold" pitchFamily="96" charset="0"/>
              </a:rPr>
              <a:t> w/CP seen at 10am – musculoskeletal?; goes to ED dies at 5pm; you don’t get around to writing note until 8pm.</a:t>
            </a:r>
            <a:endParaRPr lang="en-US" sz="1400" dirty="0" smtClean="0"/>
          </a:p>
          <a:p>
            <a:pPr lvl="1">
              <a:lnSpc>
                <a:spcPct val="100000"/>
              </a:lnSpc>
              <a:spcBef>
                <a:spcPts val="0"/>
              </a:spcBef>
              <a:buFontTx/>
              <a:buChar char="•"/>
            </a:pPr>
            <a:r>
              <a:rPr lang="en-US" sz="1400" b="1" dirty="0" smtClean="0"/>
              <a:t>REMEMBER</a:t>
            </a:r>
            <a:r>
              <a:rPr lang="en-US" sz="1400" b="1" baseline="0" dirty="0" smtClean="0"/>
              <a:t> – EMR logs are unforgiving</a:t>
            </a:r>
            <a:r>
              <a:rPr lang="en-US" sz="1400" baseline="0" dirty="0" smtClean="0"/>
              <a:t>.  They will tell what you entered and when, when you looked at the record, etc.</a:t>
            </a:r>
          </a:p>
          <a:p>
            <a:pPr lvl="1">
              <a:lnSpc>
                <a:spcPct val="100000"/>
              </a:lnSpc>
              <a:spcBef>
                <a:spcPts val="0"/>
              </a:spcBef>
              <a:buFontTx/>
              <a:buChar char="•"/>
            </a:pPr>
            <a:r>
              <a:rPr lang="en-US" sz="1400" b="1" baseline="0" dirty="0" smtClean="0"/>
              <a:t>LOGS are OFTEN requested in lawsuits</a:t>
            </a:r>
            <a:endParaRPr lang="en-US" sz="1400" b="1" dirty="0" smtClean="0"/>
          </a:p>
          <a:p>
            <a:pPr>
              <a:lnSpc>
                <a:spcPct val="100000"/>
              </a:lnSpc>
              <a:spcBef>
                <a:spcPts val="0"/>
              </a:spcBef>
              <a:buFontTx/>
              <a:buChar char="•"/>
            </a:pPr>
            <a:r>
              <a:rPr lang="en-US" sz="1400" dirty="0" smtClean="0"/>
              <a:t>Easily leads to </a:t>
            </a:r>
            <a:r>
              <a:rPr lang="en-US" sz="1400" b="1" dirty="0" smtClean="0">
                <a:latin typeface="Trade Gothic LT Std Bold" pitchFamily="96" charset="0"/>
              </a:rPr>
              <a:t>“</a:t>
            </a:r>
            <a:r>
              <a:rPr lang="en-US" sz="1400" b="1" dirty="0" smtClean="0"/>
              <a:t>cookie cutter</a:t>
            </a:r>
            <a:r>
              <a:rPr lang="en-US" sz="1400" dirty="0" smtClean="0">
                <a:latin typeface="Trade Gothic LT Std Bold" pitchFamily="96" charset="0"/>
              </a:rPr>
              <a:t>”</a:t>
            </a:r>
            <a:r>
              <a:rPr lang="en-US" sz="1400" dirty="0" smtClean="0"/>
              <a:t> brief notes</a:t>
            </a:r>
          </a:p>
          <a:p>
            <a:pPr>
              <a:lnSpc>
                <a:spcPct val="100000"/>
              </a:lnSpc>
              <a:spcBef>
                <a:spcPts val="0"/>
              </a:spcBef>
              <a:buFontTx/>
              <a:buChar char="•"/>
            </a:pPr>
            <a:r>
              <a:rPr lang="en-US" sz="1400" dirty="0" smtClean="0"/>
              <a:t>Cannot bill prior to completion of the records – level of service coding?</a:t>
            </a:r>
          </a:p>
          <a:p>
            <a:pPr>
              <a:lnSpc>
                <a:spcPct val="100000"/>
              </a:lnSpc>
              <a:spcBef>
                <a:spcPts val="0"/>
              </a:spcBef>
              <a:buFontTx/>
              <a:buChar char="•"/>
            </a:pPr>
            <a:endParaRPr lang="en-US" sz="800" dirty="0" smtClean="0"/>
          </a:p>
          <a:p>
            <a:pPr>
              <a:lnSpc>
                <a:spcPct val="100000"/>
              </a:lnSpc>
              <a:spcBef>
                <a:spcPts val="0"/>
              </a:spcBef>
              <a:buFontTx/>
              <a:buChar char="•"/>
            </a:pPr>
            <a:r>
              <a:rPr lang="en-US" sz="1400" b="1" dirty="0" smtClean="0"/>
              <a:t>BUT - - Can’t document everything.  NOT DOCUMENTED </a:t>
            </a:r>
            <a:r>
              <a:rPr lang="en-US" sz="1400" b="1" u="sng" dirty="0" smtClean="0"/>
              <a:t>DOES</a:t>
            </a:r>
            <a:r>
              <a:rPr lang="en-US" sz="1400" b="1" dirty="0" smtClean="0"/>
              <a:t> </a:t>
            </a:r>
            <a:r>
              <a:rPr lang="en-US" sz="1400" b="1" u="sng" dirty="0" smtClean="0"/>
              <a:t>NOT</a:t>
            </a:r>
            <a:r>
              <a:rPr lang="en-US" sz="1400" b="1" dirty="0" smtClean="0"/>
              <a:t> EQUAL NOT DONE</a:t>
            </a:r>
            <a:r>
              <a:rPr lang="en-US" sz="1400" b="0" dirty="0" smtClean="0"/>
              <a:t> – This</a:t>
            </a:r>
            <a:r>
              <a:rPr lang="en-US" sz="1400" b="0" baseline="0" dirty="0" smtClean="0"/>
              <a:t> is a billing rule of thumb.  You are not expected to record every word and action in the medical record, </a:t>
            </a:r>
            <a:r>
              <a:rPr lang="en-US" sz="1400" b="1" baseline="0" dirty="0" smtClean="0"/>
              <a:t>but you better get the main ones</a:t>
            </a:r>
            <a:r>
              <a:rPr lang="en-US" sz="1400" b="0" baseline="0" dirty="0" smtClean="0"/>
              <a:t>, or the ones that signal what your custom and habit might be</a:t>
            </a:r>
            <a:r>
              <a:rPr lang="en-US" b="0" baseline="0" dirty="0" smtClean="0"/>
              <a:t>.</a:t>
            </a:r>
            <a:endParaRPr lang="en-US" b="1" dirty="0" smtClean="0"/>
          </a:p>
          <a:p>
            <a:pPr>
              <a:lnSpc>
                <a:spcPct val="100000"/>
              </a:lnSpc>
              <a:spcBef>
                <a:spcPts val="0"/>
              </a:spcBef>
              <a:buFontTx/>
              <a:buChar char="•"/>
            </a:pPr>
            <a:endParaRPr lang="en-US" dirty="0" smtClean="0"/>
          </a:p>
          <a:p>
            <a:pPr>
              <a:lnSpc>
                <a:spcPct val="100000"/>
              </a:lnSpc>
              <a:spcBef>
                <a:spcPts val="0"/>
              </a:spcBef>
            </a:pPr>
            <a:endParaRPr lang="en-US" dirty="0" smtClean="0"/>
          </a:p>
          <a:p>
            <a:pPr>
              <a:lnSpc>
                <a:spcPct val="100000"/>
              </a:lnSpc>
              <a:spcBef>
                <a:spcPts val="0"/>
              </a:spcBef>
            </a:pPr>
            <a:endParaRPr lang="en-US" dirty="0" smtClean="0"/>
          </a:p>
          <a:p>
            <a:pPr>
              <a:lnSpc>
                <a:spcPct val="100000"/>
              </a:lnSpc>
              <a:spcBef>
                <a:spcPts val="0"/>
              </a:spcBef>
            </a:pPr>
            <a:endParaRPr lang="en-US" dirty="0" smtClean="0"/>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38</a:t>
            </a:fld>
            <a:endParaRPr lang="en-US"/>
          </a:p>
        </p:txBody>
      </p:sp>
    </p:spTree>
    <p:extLst>
      <p:ext uri="{BB962C8B-B14F-4D97-AF65-F5344CB8AC3E}">
        <p14:creationId xmlns:p14="http://schemas.microsoft.com/office/powerpoint/2010/main" val="1006584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400" b="1" u="sng" dirty="0" smtClean="0"/>
              <a:t>Patient Non-Compliance</a:t>
            </a:r>
            <a:r>
              <a:rPr lang="en-US" sz="1400" b="1" u="sng" baseline="0" dirty="0" smtClean="0"/>
              <a:t> Solutions </a:t>
            </a:r>
            <a:r>
              <a:rPr lang="en-US" baseline="0" dirty="0" smtClean="0"/>
              <a:t>– </a:t>
            </a:r>
          </a:p>
          <a:p>
            <a:pPr>
              <a:spcBef>
                <a:spcPts val="0"/>
              </a:spcBef>
            </a:pPr>
            <a:endParaRPr lang="en-US" baseline="0" dirty="0" smtClean="0"/>
          </a:p>
          <a:p>
            <a:pPr>
              <a:spcBef>
                <a:spcPts val="0"/>
              </a:spcBef>
            </a:pPr>
            <a:r>
              <a:rPr lang="en-US" sz="1400" b="1" baseline="0" dirty="0" smtClean="0"/>
              <a:t>FIRST: Systems</a:t>
            </a:r>
            <a:r>
              <a:rPr lang="en-US" sz="1400" baseline="0" dirty="0" smtClean="0"/>
              <a:t>: Tracking and follow-up – be sure routines and processes are in place</a:t>
            </a:r>
          </a:p>
          <a:p>
            <a:pPr>
              <a:spcBef>
                <a:spcPts val="0"/>
              </a:spcBef>
            </a:pPr>
            <a:r>
              <a:rPr lang="en-US" sz="1400" b="1" baseline="0" dirty="0" smtClean="0"/>
              <a:t>Document your recommendations in the record</a:t>
            </a:r>
          </a:p>
          <a:p>
            <a:pPr>
              <a:spcBef>
                <a:spcPts val="0"/>
              </a:spcBef>
            </a:pPr>
            <a:r>
              <a:rPr lang="en-US" sz="1400" b="1" baseline="0" dirty="0" smtClean="0"/>
              <a:t>Document your follow up letters – letters or phones calls</a:t>
            </a:r>
          </a:p>
          <a:p>
            <a:pPr>
              <a:spcBef>
                <a:spcPts val="0"/>
              </a:spcBef>
            </a:pPr>
            <a:endParaRPr lang="en-US" baseline="0" dirty="0" smtClean="0"/>
          </a:p>
          <a:p>
            <a:pPr>
              <a:spcBef>
                <a:spcPts val="0"/>
              </a:spcBef>
            </a:pPr>
            <a:r>
              <a:rPr lang="en-US" sz="1400" b="1" baseline="0" dirty="0" smtClean="0"/>
              <a:t>Combat Health Illiteracy – is failure to comply due to failure to understand?</a:t>
            </a:r>
            <a:endParaRPr lang="en-US" sz="1400" b="0" baseline="0" dirty="0" smtClean="0"/>
          </a:p>
          <a:p>
            <a:pPr lvl="1">
              <a:spcBef>
                <a:spcPts val="0"/>
              </a:spcBef>
            </a:pPr>
            <a:r>
              <a:rPr lang="en-US" sz="1400" b="0" baseline="0" dirty="0" smtClean="0"/>
              <a:t>Ask them to explain things back to you (teach back)</a:t>
            </a:r>
          </a:p>
          <a:p>
            <a:pPr lvl="1">
              <a:spcBef>
                <a:spcPts val="0"/>
              </a:spcBef>
            </a:pPr>
            <a:r>
              <a:rPr lang="en-US" sz="1400" b="0" baseline="0" dirty="0" smtClean="0"/>
              <a:t>Use plain language </a:t>
            </a:r>
          </a:p>
          <a:p>
            <a:pPr lvl="1">
              <a:spcBef>
                <a:spcPts val="0"/>
              </a:spcBef>
            </a:pPr>
            <a:r>
              <a:rPr lang="en-US" sz="1400" b="0" baseline="0" dirty="0" smtClean="0"/>
              <a:t>Use written materials when possible – on an elementary reading level</a:t>
            </a:r>
          </a:p>
          <a:p>
            <a:pPr lvl="1">
              <a:spcBef>
                <a:spcPts val="0"/>
              </a:spcBef>
            </a:pPr>
            <a:r>
              <a:rPr lang="en-US" sz="1400" b="0" baseline="0" dirty="0" smtClean="0"/>
              <a:t>Provide a short written visit summary – EMRs may do this, or jot key findings on paper.  </a:t>
            </a:r>
          </a:p>
          <a:p>
            <a:pPr lvl="1">
              <a:spcBef>
                <a:spcPts val="0"/>
              </a:spcBef>
            </a:pPr>
            <a:endParaRPr lang="en-US" sz="800" b="0" baseline="0" dirty="0" smtClean="0"/>
          </a:p>
          <a:p>
            <a:pPr marL="0" lvl="1">
              <a:spcBef>
                <a:spcPts val="0"/>
              </a:spcBef>
            </a:pPr>
            <a:r>
              <a:rPr lang="en-US" sz="1400" b="0" baseline="0" dirty="0" smtClean="0"/>
              <a:t>Is it time to terminate the patient because they don’t seem to agree with your plan of care?</a:t>
            </a:r>
            <a:endParaRPr lang="en-US" sz="1400" b="1" dirty="0" smtClean="0"/>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40</a:t>
            </a:fld>
            <a:endParaRPr lang="en-US"/>
          </a:p>
        </p:txBody>
      </p:sp>
    </p:spTree>
    <p:extLst>
      <p:ext uri="{BB962C8B-B14F-4D97-AF65-F5344CB8AC3E}">
        <p14:creationId xmlns:p14="http://schemas.microsoft.com/office/powerpoint/2010/main" val="1563953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b="1" u="sng" dirty="0" smtClean="0"/>
              <a:t>LET’S DELVE DEEPER INTO THESE</a:t>
            </a:r>
            <a:r>
              <a:rPr lang="en-US" sz="1400" b="1" u="sng" baseline="0" dirty="0" smtClean="0"/>
              <a:t> CLAIMS THAT OCCURRED AT LEAST IN PART, IN THE PHYSICIAN’S OFFICE - </a:t>
            </a:r>
          </a:p>
          <a:p>
            <a:pPr>
              <a:defRPr/>
            </a:pPr>
            <a:r>
              <a:rPr lang="en-US" sz="1400" b="1" u="sng" dirty="0" smtClean="0"/>
              <a:t>What was the NATURE</a:t>
            </a:r>
            <a:r>
              <a:rPr lang="en-US" sz="1400" b="1" u="sng" baseline="0" dirty="0" smtClean="0"/>
              <a:t> of the problem leading to payment of these claims </a:t>
            </a:r>
          </a:p>
          <a:p>
            <a:pPr>
              <a:defRPr/>
            </a:pPr>
            <a:endParaRPr lang="en-US" sz="800" b="1" u="sng" baseline="0" dirty="0" smtClean="0"/>
          </a:p>
          <a:p>
            <a:pPr>
              <a:defRPr/>
            </a:pPr>
            <a:r>
              <a:rPr lang="en-US" sz="1400" b="1" u="sng" dirty="0" smtClean="0"/>
              <a:t>42 % are</a:t>
            </a:r>
            <a:r>
              <a:rPr lang="en-US" sz="1400" b="1" u="sng" baseline="0" dirty="0" smtClean="0"/>
              <a:t> </a:t>
            </a:r>
            <a:r>
              <a:rPr lang="en-US" sz="1400" b="1" u="sng" dirty="0" smtClean="0"/>
              <a:t>Diagnosis/Management Errors</a:t>
            </a:r>
            <a:r>
              <a:rPr lang="en-US" sz="1400" b="1" dirty="0" smtClean="0"/>
              <a:t>:  </a:t>
            </a:r>
            <a:r>
              <a:rPr lang="en-US" sz="1400" dirty="0" smtClean="0"/>
              <a:t>Rarely are these the result of any one isolated action or deed, or a provider’s lack of knowledge or diagnostic ability.  Rather, they are most often the result of poorly designed, ineffective or non-existent </a:t>
            </a:r>
            <a:r>
              <a:rPr lang="en-US" sz="1400" b="1" u="sng" dirty="0" smtClean="0"/>
              <a:t>office systems and processes </a:t>
            </a:r>
            <a:r>
              <a:rPr lang="en-US" sz="1400" dirty="0" smtClean="0"/>
              <a:t>or of </a:t>
            </a:r>
            <a:r>
              <a:rPr lang="en-US" sz="1400" b="1" u="sng" dirty="0" smtClean="0"/>
              <a:t>communication breakdowns</a:t>
            </a:r>
            <a:r>
              <a:rPr lang="en-US" sz="1400" dirty="0" smtClean="0"/>
              <a:t>.  </a:t>
            </a:r>
          </a:p>
          <a:p>
            <a:pPr>
              <a:defRPr/>
            </a:pPr>
            <a:r>
              <a:rPr lang="en-US" sz="1400" dirty="0" smtClean="0"/>
              <a:t> </a:t>
            </a:r>
          </a:p>
          <a:p>
            <a:pPr marL="628640" lvl="1" indent="-171440">
              <a:spcBef>
                <a:spcPts val="0"/>
              </a:spcBef>
              <a:buFont typeface="Arial" pitchFamily="34" charset="0"/>
              <a:buChar char="•"/>
              <a:defRPr/>
            </a:pPr>
            <a:r>
              <a:rPr lang="en-US" sz="1400" b="1" dirty="0" smtClean="0"/>
              <a:t>Examples of </a:t>
            </a:r>
            <a:r>
              <a:rPr lang="en-US" sz="1400" b="1" u="sng" dirty="0" smtClean="0"/>
              <a:t>system failures</a:t>
            </a:r>
            <a:r>
              <a:rPr lang="en-US" sz="1400" b="1" u="sng" baseline="0" dirty="0" smtClean="0"/>
              <a:t> </a:t>
            </a:r>
            <a:r>
              <a:rPr lang="en-US" sz="1400" b="1" baseline="0" dirty="0" smtClean="0"/>
              <a:t>which c</a:t>
            </a:r>
            <a:r>
              <a:rPr lang="en-US" sz="1400" b="1" dirty="0" smtClean="0"/>
              <a:t>ontribute or lead directly to a diagnostic error</a:t>
            </a:r>
            <a:r>
              <a:rPr lang="en-US" sz="1400" b="1" baseline="0" dirty="0" smtClean="0"/>
              <a:t> are:</a:t>
            </a:r>
            <a:r>
              <a:rPr lang="en-US" sz="1400" dirty="0" smtClean="0"/>
              <a:t>  </a:t>
            </a:r>
          </a:p>
          <a:p>
            <a:pPr marL="1085840" lvl="2" indent="-171440">
              <a:spcBef>
                <a:spcPts val="0"/>
              </a:spcBef>
              <a:buFont typeface="Arial" pitchFamily="34" charset="0"/>
              <a:buChar char="•"/>
              <a:defRPr/>
            </a:pPr>
            <a:r>
              <a:rPr lang="en-US" sz="1400" dirty="0" smtClean="0"/>
              <a:t>(1) referral or test results that fall through the cracks; </a:t>
            </a:r>
          </a:p>
          <a:p>
            <a:pPr marL="1085840" lvl="2" indent="-171440">
              <a:spcBef>
                <a:spcPts val="0"/>
              </a:spcBef>
              <a:buFont typeface="Arial" pitchFamily="34" charset="0"/>
              <a:buChar char="•"/>
              <a:defRPr/>
            </a:pPr>
            <a:r>
              <a:rPr lang="en-US" sz="1400" dirty="0" smtClean="0"/>
              <a:t>(2) patient arrives late for appointment turned away without provider approval; </a:t>
            </a:r>
          </a:p>
          <a:p>
            <a:pPr marL="1085840" lvl="2" indent="-171440">
              <a:spcBef>
                <a:spcPts val="0"/>
              </a:spcBef>
              <a:buFont typeface="Arial" pitchFamily="34" charset="0"/>
              <a:buChar char="•"/>
              <a:defRPr/>
            </a:pPr>
            <a:r>
              <a:rPr lang="en-US" sz="1400" dirty="0" smtClean="0"/>
              <a:t>(3) patient requiring follow-up leaves without scheduling appointment and is not tracked; </a:t>
            </a:r>
          </a:p>
          <a:p>
            <a:pPr marL="457200" lvl="1" indent="0">
              <a:spcBef>
                <a:spcPts val="0"/>
              </a:spcBef>
              <a:buFont typeface="Arial" pitchFamily="34" charset="0"/>
              <a:buNone/>
              <a:defRPr/>
            </a:pPr>
            <a:endParaRPr lang="en-US" sz="800" b="1" dirty="0" smtClean="0"/>
          </a:p>
          <a:p>
            <a:pPr marL="628640" lvl="1" indent="-171440">
              <a:spcBef>
                <a:spcPts val="0"/>
              </a:spcBef>
              <a:buFont typeface="Arial" pitchFamily="34" charset="0"/>
              <a:buChar char="•"/>
              <a:defRPr/>
            </a:pPr>
            <a:r>
              <a:rPr lang="en-US" sz="1400" b="1" dirty="0" smtClean="0"/>
              <a:t>Examples of </a:t>
            </a:r>
            <a:r>
              <a:rPr lang="en-US" sz="1400" b="1" u="sng" dirty="0" smtClean="0"/>
              <a:t>Communication failures </a:t>
            </a:r>
            <a:r>
              <a:rPr lang="en-US" sz="1400" b="1" dirty="0" smtClean="0"/>
              <a:t>contributing to failure to </a:t>
            </a:r>
            <a:r>
              <a:rPr lang="en-US" sz="1400" b="1" dirty="0" err="1" smtClean="0"/>
              <a:t>Dx</a:t>
            </a:r>
            <a:r>
              <a:rPr lang="en-US" sz="1400" b="1" dirty="0" smtClean="0"/>
              <a:t>:</a:t>
            </a:r>
            <a:r>
              <a:rPr lang="en-US" sz="1400" dirty="0" smtClean="0"/>
              <a:t> </a:t>
            </a:r>
          </a:p>
          <a:p>
            <a:pPr marL="1085840" lvl="2" indent="-171440">
              <a:spcBef>
                <a:spcPts val="0"/>
              </a:spcBef>
              <a:buFont typeface="Arial" pitchFamily="34" charset="0"/>
              <a:buChar char="•"/>
              <a:defRPr/>
            </a:pPr>
            <a:r>
              <a:rPr lang="en-US" sz="1400" dirty="0" smtClean="0"/>
              <a:t>(1) telephone conversations that aren’t documented in the chart; </a:t>
            </a:r>
          </a:p>
          <a:p>
            <a:pPr marL="1085840" lvl="2" indent="-171440">
              <a:spcBef>
                <a:spcPts val="0"/>
              </a:spcBef>
              <a:buFont typeface="Arial" pitchFamily="34" charset="0"/>
              <a:buChar char="•"/>
              <a:defRPr/>
            </a:pPr>
            <a:r>
              <a:rPr lang="en-US" sz="1400" dirty="0" smtClean="0"/>
              <a:t>(2) mishandling of phone messages (i.e. not triaged appropriately, call not relayed timely or not returned timely); </a:t>
            </a:r>
          </a:p>
          <a:p>
            <a:pPr marL="1085840" lvl="2" indent="-171440">
              <a:spcBef>
                <a:spcPts val="0"/>
              </a:spcBef>
              <a:buFont typeface="Arial" pitchFamily="34" charset="0"/>
              <a:buChar char="•"/>
              <a:defRPr/>
            </a:pPr>
            <a:r>
              <a:rPr lang="en-US" sz="1400" dirty="0" smtClean="0"/>
              <a:t>(3) misinformation in the chart (i.e. erroneous entry, records aren’t updated </a:t>
            </a:r>
            <a:r>
              <a:rPr lang="en-US" sz="1400" dirty="0" err="1" smtClean="0"/>
              <a:t>etc</a:t>
            </a:r>
            <a:r>
              <a:rPr lang="en-US" sz="1400" dirty="0" smtClean="0"/>
              <a:t>).  </a:t>
            </a:r>
          </a:p>
          <a:p>
            <a:pPr>
              <a:defRPr/>
            </a:pPr>
            <a:r>
              <a:rPr lang="en-US" sz="1400" dirty="0" smtClean="0"/>
              <a:t>	</a:t>
            </a:r>
          </a:p>
          <a:p>
            <a:pPr>
              <a:defRPr/>
            </a:pPr>
            <a:r>
              <a:rPr lang="en-US" sz="1400" b="1" u="sng" dirty="0" smtClean="0"/>
              <a:t>21% -</a:t>
            </a:r>
            <a:r>
              <a:rPr lang="en-US" sz="1400" b="1" u="sng" baseline="0" dirty="0" smtClean="0"/>
              <a:t> </a:t>
            </a:r>
            <a:r>
              <a:rPr lang="en-US" sz="1400" b="1" u="sng" dirty="0" smtClean="0"/>
              <a:t>Medication Related:</a:t>
            </a:r>
            <a:r>
              <a:rPr lang="en-US" sz="1400" b="1" dirty="0" smtClean="0"/>
              <a:t> </a:t>
            </a:r>
            <a:r>
              <a:rPr lang="en-US" sz="1400" dirty="0" smtClean="0"/>
              <a:t> wrong medicine, wrong dose, duplicative meds</a:t>
            </a:r>
          </a:p>
          <a:p>
            <a:pPr>
              <a:defRPr/>
            </a:pPr>
            <a:endParaRPr lang="en-US" sz="1400" dirty="0" smtClean="0"/>
          </a:p>
          <a:p>
            <a:pPr>
              <a:defRPr/>
            </a:pPr>
            <a:r>
              <a:rPr lang="en-US" sz="1400" b="1" u="sng" dirty="0" smtClean="0"/>
              <a:t>19% - Surgical Procedure complication:  </a:t>
            </a:r>
            <a:r>
              <a:rPr lang="en-US" sz="1400" dirty="0" smtClean="0"/>
              <a:t>Self-explanatory, primarily result of provider actions or inactions in an office procedure.</a:t>
            </a:r>
          </a:p>
          <a:p>
            <a:pPr>
              <a:defRPr/>
            </a:pPr>
            <a:endParaRPr lang="en-US" sz="1400" dirty="0" smtClean="0"/>
          </a:p>
          <a:p>
            <a:pPr>
              <a:defRPr/>
            </a:pPr>
            <a:r>
              <a:rPr lang="en-US" sz="1400" b="1" u="sng" dirty="0" smtClean="0"/>
              <a:t>9% - Office Accidents:</a:t>
            </a:r>
            <a:r>
              <a:rPr lang="en-US" sz="1400" b="1" dirty="0" smtClean="0"/>
              <a:t>  </a:t>
            </a:r>
            <a:r>
              <a:rPr lang="en-US" sz="1400" dirty="0" smtClean="0"/>
              <a:t>Patient falls off exam table, trips over a wire or cable, or there is an improper response to office emergency.</a:t>
            </a:r>
          </a:p>
          <a:p>
            <a:pPr eaLnBrk="1" hangingPunct="1"/>
            <a:endParaRPr lang="en-US" sz="1400" dirty="0" smtClean="0">
              <a:latin typeface="Arial" pitchFamily="34" charset="0"/>
            </a:endParaRPr>
          </a:p>
          <a:p>
            <a:pPr>
              <a:lnSpc>
                <a:spcPct val="90000"/>
              </a:lnSpc>
            </a:pPr>
            <a:r>
              <a:rPr lang="en-US" sz="1400" dirty="0" smtClean="0">
                <a:latin typeface="Times New Roman" pitchFamily="18" charset="0"/>
              </a:rPr>
              <a:t>Errors are not usually the result of any one isolated action or deed, but rather the result of interaction of practitioners functioning in poorly designed systems. </a:t>
            </a:r>
          </a:p>
          <a:p>
            <a:pPr>
              <a:lnSpc>
                <a:spcPct val="90000"/>
              </a:lnSpc>
            </a:pPr>
            <a:r>
              <a:rPr lang="en-US" sz="1400" b="1" dirty="0" smtClean="0">
                <a:latin typeface="Times New Roman" pitchFamily="18" charset="0"/>
              </a:rPr>
              <a:t>	NOT a clinical competency problem</a:t>
            </a:r>
          </a:p>
          <a:p>
            <a:pPr>
              <a:lnSpc>
                <a:spcPct val="90000"/>
              </a:lnSpc>
            </a:pPr>
            <a:r>
              <a:rPr lang="en-US" sz="1400" b="1" dirty="0" smtClean="0">
                <a:latin typeface="Times New Roman" pitchFamily="18" charset="0"/>
              </a:rPr>
              <a:t>	ARE the result of breakdowns in systems and communication</a:t>
            </a:r>
          </a:p>
          <a:p>
            <a:pPr>
              <a:lnSpc>
                <a:spcPct val="90000"/>
              </a:lnSpc>
            </a:pPr>
            <a:endParaRPr lang="en-US" sz="1400" b="1" dirty="0" smtClean="0">
              <a:latin typeface="Times New Roman" pitchFamily="18" charset="0"/>
            </a:endParaRPr>
          </a:p>
          <a:p>
            <a:pPr>
              <a:lnSpc>
                <a:spcPct val="90000"/>
              </a:lnSpc>
            </a:pPr>
            <a:r>
              <a:rPr lang="en-US" sz="1400" b="1" u="sng" dirty="0" smtClean="0">
                <a:latin typeface="Times New Roman" pitchFamily="18" charset="0"/>
              </a:rPr>
              <a:t>Studies have</a:t>
            </a:r>
            <a:r>
              <a:rPr lang="en-US" sz="1400" b="1" u="sng" baseline="0" dirty="0" smtClean="0">
                <a:latin typeface="Times New Roman" pitchFamily="18" charset="0"/>
              </a:rPr>
              <a:t> shown</a:t>
            </a:r>
            <a:r>
              <a:rPr lang="en-US" sz="1400" baseline="0" dirty="0" smtClean="0">
                <a:latin typeface="Times New Roman" pitchFamily="18" charset="0"/>
              </a:rPr>
              <a:t>:  </a:t>
            </a:r>
            <a:r>
              <a:rPr lang="en-US" sz="1400" dirty="0" smtClean="0">
                <a:latin typeface="Times New Roman" pitchFamily="18" charset="0"/>
              </a:rPr>
              <a:t>Lack of knowledge or diagnostic ability is rarely the culprit in mismanagement of patients, rather it is the situational environment or system interference which distorts the assessment of the relevant variables.  (JAMA, Annals IM</a:t>
            </a:r>
            <a:r>
              <a:rPr lang="en-US" sz="1400" baseline="0" dirty="0" smtClean="0">
                <a:latin typeface="Times New Roman" pitchFamily="18" charset="0"/>
              </a:rPr>
              <a:t> articles)</a:t>
            </a:r>
            <a:endParaRPr lang="en-US" sz="1400" dirty="0" smtClean="0">
              <a:latin typeface="Times New Roman" pitchFamily="18" charset="0"/>
            </a:endParaRPr>
          </a:p>
          <a:p>
            <a:pPr>
              <a:lnSpc>
                <a:spcPct val="90000"/>
              </a:lnSpc>
            </a:pPr>
            <a:endParaRPr lang="en-US" sz="1400" dirty="0" smtClean="0">
              <a:latin typeface="Times New Roman" pitchFamily="18" charset="0"/>
            </a:endParaRPr>
          </a:p>
          <a:p>
            <a:pPr>
              <a:lnSpc>
                <a:spcPct val="90000"/>
              </a:lnSpc>
            </a:pPr>
            <a:endParaRPr lang="en-US" sz="1400" dirty="0" smtClean="0">
              <a:latin typeface="Times New Roman" pitchFamily="18" charset="0"/>
            </a:endParaRPr>
          </a:p>
          <a:p>
            <a:pPr eaLnBrk="1" hangingPunct="1"/>
            <a:endParaRPr lang="en-US" sz="1400"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4</a:t>
            </a:fld>
            <a:endParaRPr lang="en-US"/>
          </a:p>
        </p:txBody>
      </p:sp>
    </p:spTree>
    <p:extLst>
      <p:ext uri="{BB962C8B-B14F-4D97-AF65-F5344CB8AC3E}">
        <p14:creationId xmlns:p14="http://schemas.microsoft.com/office/powerpoint/2010/main" val="1878365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b="1" dirty="0" smtClean="0"/>
              <a:t>Here is a question that I am asked all the time </a:t>
            </a:r>
            <a:r>
              <a:rPr lang="en-US" sz="1200" dirty="0" smtClean="0"/>
              <a:t>- How far do you have to go to get a patient to follow your recommendations?</a:t>
            </a:r>
          </a:p>
          <a:p>
            <a:pPr>
              <a:spcBef>
                <a:spcPts val="0"/>
              </a:spcBef>
            </a:pPr>
            <a:endParaRPr lang="en-US" sz="700" dirty="0" smtClean="0"/>
          </a:p>
          <a:p>
            <a:pPr marL="285750" indent="-285750">
              <a:spcBef>
                <a:spcPts val="0"/>
              </a:spcBef>
              <a:buFont typeface="Arial" panose="020B0604020202020204" pitchFamily="34" charset="0"/>
              <a:buChar char="•"/>
            </a:pPr>
            <a:r>
              <a:rPr lang="en-US" sz="1200" dirty="0" smtClean="0"/>
              <a:t>Depends on the severity of the issues</a:t>
            </a:r>
            <a:r>
              <a:rPr lang="en-US" sz="1200" baseline="0" dirty="0" smtClean="0"/>
              <a:t> involved</a:t>
            </a:r>
          </a:p>
          <a:p>
            <a:pPr marL="285750" indent="-285750">
              <a:spcBef>
                <a:spcPts val="0"/>
              </a:spcBef>
              <a:buFont typeface="Arial" panose="020B0604020202020204" pitchFamily="34" charset="0"/>
              <a:buChar char="•"/>
            </a:pPr>
            <a:r>
              <a:rPr lang="en-US" sz="1200" baseline="0" dirty="0" smtClean="0"/>
              <a:t>GENERAL RULES – 2 calls and a letter.</a:t>
            </a:r>
          </a:p>
          <a:p>
            <a:pPr marL="285750" indent="-285750">
              <a:spcBef>
                <a:spcPts val="0"/>
              </a:spcBef>
              <a:buFont typeface="Arial" panose="020B0604020202020204" pitchFamily="34" charset="0"/>
              <a:buChar char="•"/>
            </a:pPr>
            <a:r>
              <a:rPr lang="en-US" sz="1200" baseline="0" dirty="0" smtClean="0"/>
              <a:t>Letters – regular AND certified</a:t>
            </a:r>
          </a:p>
          <a:p>
            <a:pPr>
              <a:spcBef>
                <a:spcPts val="0"/>
              </a:spcBef>
            </a:pPr>
            <a:endParaRPr lang="en-US" sz="700" baseline="0" dirty="0" smtClean="0"/>
          </a:p>
          <a:p>
            <a:pPr>
              <a:spcBef>
                <a:spcPts val="0"/>
              </a:spcBef>
            </a:pPr>
            <a:r>
              <a:rPr lang="en-US" sz="1200" baseline="0" dirty="0" smtClean="0"/>
              <a:t>New dx of cancer, for example, may require more efforts.  Sometimes you have to spell it out in graphic terms (“you will die if you don’t get treatment”).  No response can then be taken as an informed refusal of treatment.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41</a:t>
            </a:fld>
            <a:endParaRPr lang="en-US"/>
          </a:p>
        </p:txBody>
      </p:sp>
    </p:spTree>
    <p:extLst>
      <p:ext uri="{BB962C8B-B14F-4D97-AF65-F5344CB8AC3E}">
        <p14:creationId xmlns:p14="http://schemas.microsoft.com/office/powerpoint/2010/main" val="31774365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buFont typeface="Arial" panose="020B0604020202020204" pitchFamily="34" charset="0"/>
              <a:buChar char="•"/>
            </a:pPr>
            <a:r>
              <a:rPr lang="en-US" sz="1400" b="1" dirty="0" smtClean="0"/>
              <a:t>Consent is a </a:t>
            </a:r>
            <a:r>
              <a:rPr lang="en-US" sz="1400" b="1" u="sng" dirty="0" smtClean="0"/>
              <a:t>process</a:t>
            </a:r>
            <a:r>
              <a:rPr lang="en-US" sz="1400" b="1" dirty="0" smtClean="0"/>
              <a:t> not</a:t>
            </a:r>
            <a:r>
              <a:rPr lang="en-US" sz="1400" b="1" baseline="0" dirty="0" smtClean="0"/>
              <a:t> a form</a:t>
            </a:r>
          </a:p>
          <a:p>
            <a:pPr marL="628650" lvl="1" indent="-171450">
              <a:spcBef>
                <a:spcPts val="0"/>
              </a:spcBef>
              <a:buFont typeface="Arial" panose="020B0604020202020204" pitchFamily="34" charset="0"/>
              <a:buChar char="•"/>
            </a:pPr>
            <a:r>
              <a:rPr lang="en-US" sz="1400" baseline="0" dirty="0" smtClean="0"/>
              <a:t>A discussion of benefits, risks, alternatives and consequences</a:t>
            </a:r>
          </a:p>
          <a:p>
            <a:pPr marL="628650" lvl="1" indent="-171450">
              <a:spcBef>
                <a:spcPts val="0"/>
              </a:spcBef>
              <a:buFont typeface="Arial" panose="020B0604020202020204" pitchFamily="34" charset="0"/>
              <a:buChar char="•"/>
            </a:pPr>
            <a:r>
              <a:rPr lang="en-US" sz="1400" baseline="0" dirty="0" smtClean="0"/>
              <a:t>Physicians commonly forget alternatives, if there are any.  Doing nothing is an alternative.</a:t>
            </a:r>
          </a:p>
          <a:p>
            <a:pPr marL="628650" lvl="1" indent="-171450">
              <a:spcBef>
                <a:spcPts val="0"/>
              </a:spcBef>
              <a:buFont typeface="Arial" panose="020B0604020202020204" pitchFamily="34" charset="0"/>
              <a:buChar char="•"/>
            </a:pPr>
            <a:r>
              <a:rPr lang="en-US" sz="1400" baseline="0" dirty="0" smtClean="0"/>
              <a:t>Use layman’s terms and bring family into the discussion when appropriate</a:t>
            </a:r>
          </a:p>
          <a:p>
            <a:pPr marL="457200" lvl="1" indent="0">
              <a:spcBef>
                <a:spcPts val="0"/>
              </a:spcBef>
              <a:buFont typeface="Arial" panose="020B0604020202020204" pitchFamily="34" charset="0"/>
              <a:buNone/>
            </a:pPr>
            <a:endParaRPr lang="en-US" sz="800" baseline="0" dirty="0" smtClean="0"/>
          </a:p>
          <a:p>
            <a:pPr marL="171450" indent="-171450">
              <a:spcBef>
                <a:spcPts val="0"/>
              </a:spcBef>
              <a:buFont typeface="Arial" panose="020B0604020202020204" pitchFamily="34" charset="0"/>
              <a:buChar char="•"/>
            </a:pPr>
            <a:r>
              <a:rPr lang="en-US" b="1" dirty="0" smtClean="0"/>
              <a:t>Consent – express and implied </a:t>
            </a:r>
            <a:r>
              <a:rPr lang="en-US" dirty="0" smtClean="0"/>
              <a:t>– if they go thru with it then they have impliedly consented.  But is it informed?</a:t>
            </a:r>
          </a:p>
          <a:p>
            <a:pPr marL="171450" indent="-171450">
              <a:spcBef>
                <a:spcPts val="0"/>
              </a:spcBef>
              <a:buFont typeface="Arial" panose="020B0604020202020204" pitchFamily="34" charset="0"/>
              <a:buChar char="•"/>
            </a:pPr>
            <a:endParaRPr lang="en-US" sz="800" dirty="0" smtClean="0"/>
          </a:p>
          <a:p>
            <a:pPr marL="171450" indent="-171450">
              <a:spcBef>
                <a:spcPts val="0"/>
              </a:spcBef>
              <a:buFont typeface="Arial" panose="020B0604020202020204" pitchFamily="34" charset="0"/>
              <a:buChar char="•"/>
            </a:pPr>
            <a:r>
              <a:rPr lang="en-US" b="1" dirty="0" smtClean="0"/>
              <a:t>Do not make guarantees </a:t>
            </a:r>
            <a:r>
              <a:rPr lang="en-US" dirty="0" smtClean="0"/>
              <a:t>–  “You’ll be fine”……maybe not.  “Don’t worry” ……. why not?</a:t>
            </a:r>
          </a:p>
          <a:p>
            <a:pPr marL="0" indent="0">
              <a:spcBef>
                <a:spcPts val="0"/>
              </a:spcBef>
              <a:buFont typeface="Arial" panose="020B0604020202020204" pitchFamily="34" charset="0"/>
              <a:buNone/>
            </a:pPr>
            <a:endParaRPr lang="en-US" sz="800" dirty="0" smtClean="0"/>
          </a:p>
          <a:p>
            <a:pPr marL="171450" indent="-171450">
              <a:spcBef>
                <a:spcPts val="0"/>
              </a:spcBef>
              <a:buFont typeface="Arial" panose="020B0604020202020204" pitchFamily="34" charset="0"/>
              <a:buChar char="•"/>
            </a:pPr>
            <a:r>
              <a:rPr lang="en-US" sz="1400" b="1" dirty="0" smtClean="0"/>
              <a:t>DOCUMENT the conversation;</a:t>
            </a:r>
            <a:r>
              <a:rPr lang="en-US" sz="1400" b="1" baseline="0" dirty="0" smtClean="0"/>
              <a:t> Handouts are good, if its something very standard, </a:t>
            </a:r>
            <a:r>
              <a:rPr lang="en-US" sz="1400" b="1" baseline="0" dirty="0" err="1" smtClean="0"/>
              <a:t>ie</a:t>
            </a:r>
            <a:r>
              <a:rPr lang="en-US" sz="1400" b="1" baseline="0" dirty="0" smtClean="0"/>
              <a:t>: elective tonsillectomy.</a:t>
            </a:r>
          </a:p>
          <a:p>
            <a:pPr marL="171450" lvl="0" indent="-171450">
              <a:spcBef>
                <a:spcPts val="0"/>
              </a:spcBef>
              <a:buFont typeface="Arial" panose="020B0604020202020204" pitchFamily="34" charset="0"/>
              <a:buChar char="•"/>
            </a:pPr>
            <a:r>
              <a:rPr lang="en-US" sz="1400" baseline="0" dirty="0" smtClean="0"/>
              <a:t>A hospital consent is NOT the same as an </a:t>
            </a:r>
            <a:r>
              <a:rPr lang="en-US" sz="1400" u="sng" baseline="0" dirty="0" smtClean="0"/>
              <a:t>informed</a:t>
            </a:r>
            <a:r>
              <a:rPr lang="en-US" sz="1400" baseline="0" dirty="0" smtClean="0"/>
              <a:t> consent. </a:t>
            </a:r>
          </a:p>
          <a:p>
            <a:pPr marL="0" lvl="0" indent="0">
              <a:spcBef>
                <a:spcPts val="0"/>
              </a:spcBef>
              <a:buFont typeface="Arial" panose="020B0604020202020204" pitchFamily="34" charset="0"/>
              <a:buNone/>
            </a:pPr>
            <a:endParaRPr lang="en-US" sz="800" baseline="0" dirty="0" smtClean="0"/>
          </a:p>
          <a:p>
            <a:pPr marL="171450" lvl="0" indent="-171450">
              <a:spcBef>
                <a:spcPts val="0"/>
              </a:spcBef>
              <a:buFont typeface="Arial" panose="020B0604020202020204" pitchFamily="34" charset="0"/>
              <a:buChar char="•"/>
            </a:pPr>
            <a:r>
              <a:rPr lang="en-US" sz="1400" b="1" u="sng" baseline="0" dirty="0" smtClean="0"/>
              <a:t>INFORMED REFUSAL</a:t>
            </a:r>
            <a:r>
              <a:rPr lang="en-US" sz="1400" b="0" u="none" baseline="0" dirty="0" smtClean="0"/>
              <a:t> – A VERY IMPORTANT AND UNDER-DOCUMENTED ACTION</a:t>
            </a:r>
          </a:p>
          <a:p>
            <a:pPr marL="628650" lvl="1" indent="-171450">
              <a:spcBef>
                <a:spcPts val="0"/>
              </a:spcBef>
              <a:buFont typeface="Arial" panose="020B0604020202020204" pitchFamily="34" charset="0"/>
              <a:buChar char="•"/>
            </a:pPr>
            <a:r>
              <a:rPr lang="en-US" sz="1400" b="1" u="none" baseline="0" dirty="0" smtClean="0"/>
              <a:t>A patient has the right to refuse what you want them to do.</a:t>
            </a:r>
          </a:p>
          <a:p>
            <a:pPr marL="628650" lvl="1" indent="-171450">
              <a:spcBef>
                <a:spcPts val="0"/>
              </a:spcBef>
              <a:buFont typeface="Arial" panose="020B0604020202020204" pitchFamily="34" charset="0"/>
              <a:buChar char="•"/>
            </a:pPr>
            <a:r>
              <a:rPr lang="en-US" sz="1400" b="1" u="none" baseline="0" dirty="0" smtClean="0"/>
              <a:t>KEY </a:t>
            </a:r>
            <a:r>
              <a:rPr lang="en-US" sz="1400" b="0" u="none" baseline="0" dirty="0" smtClean="0"/>
              <a:t>is to document that you have told them the risks and problems that may, or are likely, to occur.</a:t>
            </a:r>
          </a:p>
          <a:p>
            <a:pPr marL="628650" lvl="1" indent="-171450">
              <a:spcBef>
                <a:spcPts val="0"/>
              </a:spcBef>
              <a:buFont typeface="Arial" panose="020B0604020202020204" pitchFamily="34" charset="0"/>
              <a:buChar char="•"/>
            </a:pPr>
            <a:r>
              <a:rPr lang="en-US" sz="1400" b="0" u="none" baseline="0" dirty="0" smtClean="0"/>
              <a:t>Same concept as informed consent.</a:t>
            </a:r>
          </a:p>
          <a:p>
            <a:pPr marL="628650" lvl="1" indent="-171450">
              <a:spcBef>
                <a:spcPts val="0"/>
              </a:spcBef>
              <a:buFont typeface="Arial" panose="020B0604020202020204" pitchFamily="34" charset="0"/>
              <a:buChar char="•"/>
            </a:pPr>
            <a:r>
              <a:rPr lang="en-US" sz="1400" b="1" u="none" baseline="0" dirty="0" smtClean="0"/>
              <a:t>“I have explained the potential consequences of declining to do  XX and patient desires to forego [test, meds, hospitalization, </a:t>
            </a:r>
            <a:r>
              <a:rPr lang="en-US" sz="1400" b="1" u="none" baseline="0" dirty="0" err="1" smtClean="0"/>
              <a:t>etc</a:t>
            </a:r>
            <a:r>
              <a:rPr lang="en-US" sz="1400" b="1" u="none" baseline="0" dirty="0" smtClean="0"/>
              <a:t>].</a:t>
            </a:r>
          </a:p>
          <a:p>
            <a:pPr marL="628650" lvl="1" indent="-171450">
              <a:spcBef>
                <a:spcPts val="0"/>
              </a:spcBef>
              <a:buFont typeface="Arial" panose="020B0604020202020204" pitchFamily="34" charset="0"/>
              <a:buChar char="•"/>
            </a:pPr>
            <a:r>
              <a:rPr lang="en-US" sz="1400" b="0" u="none" baseline="0" dirty="0" smtClean="0"/>
              <a:t>Have patient </a:t>
            </a:r>
            <a:r>
              <a:rPr lang="en-US" sz="1400" b="1" u="none" baseline="0" dirty="0" smtClean="0"/>
              <a:t>sign</a:t>
            </a:r>
            <a:r>
              <a:rPr lang="en-US" sz="1400" b="0" u="none" baseline="0" dirty="0" smtClean="0"/>
              <a:t> just like an informed consent.</a:t>
            </a:r>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42</a:t>
            </a:fld>
            <a:endParaRPr lang="en-US"/>
          </a:p>
        </p:txBody>
      </p:sp>
    </p:spTree>
    <p:extLst>
      <p:ext uri="{BB962C8B-B14F-4D97-AF65-F5344CB8AC3E}">
        <p14:creationId xmlns:p14="http://schemas.microsoft.com/office/powerpoint/2010/main" val="1785236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Clr>
                <a:schemeClr val="accent2"/>
              </a:buClr>
            </a:pPr>
            <a:r>
              <a:rPr lang="en-US" sz="1200" b="1" u="sng" dirty="0" smtClean="0"/>
              <a:t>A quick review:</a:t>
            </a:r>
          </a:p>
          <a:p>
            <a:pPr>
              <a:spcBef>
                <a:spcPts val="0"/>
              </a:spcBef>
              <a:buClr>
                <a:schemeClr val="accent2"/>
              </a:buClr>
            </a:pPr>
            <a:endParaRPr lang="en-US" sz="1200" dirty="0" smtClean="0"/>
          </a:p>
          <a:p>
            <a:pPr marL="171450" indent="-171450">
              <a:spcBef>
                <a:spcPts val="0"/>
              </a:spcBef>
              <a:buClr>
                <a:schemeClr val="accent2"/>
              </a:buClr>
              <a:buFont typeface="Arial" panose="020B0604020202020204" pitchFamily="34" charset="0"/>
              <a:buChar char="•"/>
            </a:pPr>
            <a:r>
              <a:rPr lang="en-US" sz="1200" b="1" dirty="0" smtClean="0"/>
              <a:t>Update</a:t>
            </a:r>
            <a:r>
              <a:rPr lang="en-US" sz="1200" dirty="0" smtClean="0"/>
              <a:t> problem and medication lists at every visit</a:t>
            </a:r>
          </a:p>
          <a:p>
            <a:pPr marL="171450" indent="-171450">
              <a:spcBef>
                <a:spcPts val="0"/>
              </a:spcBef>
              <a:buClr>
                <a:schemeClr val="accent2"/>
              </a:buClr>
              <a:buFont typeface="Arial" panose="020B0604020202020204" pitchFamily="34" charset="0"/>
              <a:buChar char="•"/>
            </a:pPr>
            <a:r>
              <a:rPr lang="en-US" sz="1200" b="1" dirty="0" smtClean="0"/>
              <a:t>Document consistently</a:t>
            </a:r>
            <a:r>
              <a:rPr lang="en-US" sz="1200" dirty="0" smtClean="0"/>
              <a:t>, same location in the record, same format if applicable</a:t>
            </a:r>
          </a:p>
          <a:p>
            <a:pPr marL="171450" indent="-171450">
              <a:spcBef>
                <a:spcPts val="0"/>
              </a:spcBef>
              <a:buClr>
                <a:schemeClr val="accent2"/>
              </a:buClr>
              <a:buFont typeface="Arial" panose="020B0604020202020204" pitchFamily="34" charset="0"/>
              <a:buChar char="•"/>
            </a:pPr>
            <a:r>
              <a:rPr lang="en-US" sz="1200" b="1" dirty="0" smtClean="0"/>
              <a:t>Structure EHR prompts to help you </a:t>
            </a:r>
            <a:r>
              <a:rPr lang="en-US" sz="1200" dirty="0" smtClean="0"/>
              <a:t>– your</a:t>
            </a:r>
            <a:r>
              <a:rPr lang="en-US" sz="1200" baseline="0" dirty="0" smtClean="0"/>
              <a:t> system design is key</a:t>
            </a:r>
            <a:endParaRPr lang="en-US" sz="1200" dirty="0" smtClean="0"/>
          </a:p>
          <a:p>
            <a:pPr marL="171450" indent="-171450">
              <a:spcBef>
                <a:spcPts val="0"/>
              </a:spcBef>
              <a:buClr>
                <a:schemeClr val="accent2"/>
              </a:buClr>
              <a:buFont typeface="Arial" panose="020B0604020202020204" pitchFamily="34" charset="0"/>
              <a:buChar char="•"/>
            </a:pPr>
            <a:r>
              <a:rPr lang="en-US" sz="1200" b="1" dirty="0" smtClean="0"/>
              <a:t>Write it out – narrative format</a:t>
            </a:r>
            <a:r>
              <a:rPr lang="en-US" sz="1200" dirty="0" smtClean="0"/>
              <a:t>.  VERY IMPORTANT on EVERY RECORD</a:t>
            </a:r>
          </a:p>
          <a:p>
            <a:pPr marL="171450" indent="-171450">
              <a:spcBef>
                <a:spcPts val="0"/>
              </a:spcBef>
              <a:buClr>
                <a:schemeClr val="accent2"/>
              </a:buClr>
              <a:buFont typeface="Arial" panose="020B0604020202020204" pitchFamily="34" charset="0"/>
              <a:buChar char="•"/>
            </a:pPr>
            <a:r>
              <a:rPr lang="en-US" sz="1200" b="1" dirty="0" smtClean="0"/>
              <a:t>Use the patient’s own words –</a:t>
            </a:r>
            <a:r>
              <a:rPr lang="en-US" sz="1200" b="1" baseline="0" dirty="0" smtClean="0"/>
              <a:t> use quotation marks</a:t>
            </a:r>
            <a:r>
              <a:rPr lang="en-US" sz="1200" baseline="0" dirty="0" smtClean="0"/>
              <a:t>.</a:t>
            </a:r>
            <a:endParaRPr lang="en-US" sz="1200" dirty="0" smtClean="0"/>
          </a:p>
          <a:p>
            <a:pPr>
              <a:spcBef>
                <a:spcPts val="0"/>
              </a:spcBef>
            </a:pPr>
            <a:endParaRPr lang="en-US" dirty="0" smtClean="0"/>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43</a:t>
            </a:fld>
            <a:endParaRPr lang="en-US"/>
          </a:p>
        </p:txBody>
      </p:sp>
    </p:spTree>
    <p:extLst>
      <p:ext uri="{BB962C8B-B14F-4D97-AF65-F5344CB8AC3E}">
        <p14:creationId xmlns:p14="http://schemas.microsoft.com/office/powerpoint/2010/main" val="1440582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2"/>
              </a:buClr>
            </a:pPr>
            <a:r>
              <a:rPr lang="en-US" sz="1400" b="1" dirty="0" smtClean="0"/>
              <a:t>DON’T:</a:t>
            </a:r>
          </a:p>
          <a:p>
            <a:pPr>
              <a:buClr>
                <a:schemeClr val="accent2"/>
              </a:buClr>
            </a:pPr>
            <a:r>
              <a:rPr lang="en-US" sz="1400" u="sng" dirty="0" smtClean="0"/>
              <a:t>Erase or destroy entries </a:t>
            </a:r>
            <a:r>
              <a:rPr lang="en-US" sz="1400" dirty="0" smtClean="0"/>
              <a:t>– the corrected entry should be visible</a:t>
            </a:r>
          </a:p>
          <a:p>
            <a:pPr>
              <a:buClr>
                <a:schemeClr val="accent2"/>
              </a:buClr>
            </a:pPr>
            <a:r>
              <a:rPr lang="en-US" sz="1400" u="sng" dirty="0" smtClean="0"/>
              <a:t>Copy and paste </a:t>
            </a:r>
            <a:r>
              <a:rPr lang="en-US" sz="1400" dirty="0" smtClean="0"/>
              <a:t>– repetitive entries are always suspect and make the whole record suspect</a:t>
            </a:r>
          </a:p>
          <a:p>
            <a:pPr>
              <a:buClr>
                <a:schemeClr val="accent2"/>
              </a:buClr>
            </a:pPr>
            <a:r>
              <a:rPr lang="en-US" sz="1400" u="sng" dirty="0" smtClean="0"/>
              <a:t>Use unapproved abbreviations </a:t>
            </a:r>
            <a:r>
              <a:rPr lang="en-US" sz="1400" dirty="0" smtClean="0"/>
              <a:t>– don’t make up your own shorthand.</a:t>
            </a:r>
          </a:p>
          <a:p>
            <a:pPr lvl="1" eaLnBrk="1" hangingPunct="1">
              <a:defRPr/>
            </a:pPr>
            <a:endParaRPr lang="en-US" dirty="0" smtClean="0"/>
          </a:p>
          <a:p>
            <a:pPr lvl="1" eaLnBrk="1" hangingPunct="1">
              <a:spcBef>
                <a:spcPts val="0"/>
              </a:spcBef>
              <a:defRPr/>
            </a:pPr>
            <a:r>
              <a:rPr lang="en-US" sz="1400" dirty="0" smtClean="0"/>
              <a:t>Do not make any</a:t>
            </a:r>
            <a:r>
              <a:rPr lang="en-US" sz="1400" baseline="0" dirty="0" smtClean="0"/>
              <a:t> changes to the record </a:t>
            </a:r>
            <a:r>
              <a:rPr lang="en-US" sz="1400" b="1" u="sng" baseline="0" dirty="0" smtClean="0"/>
              <a:t>if litigation has been threatened </a:t>
            </a:r>
            <a:r>
              <a:rPr lang="en-US" sz="1400" baseline="0" dirty="0" smtClean="0"/>
              <a:t>– in fact that chart should be sequestered in office manager’s office so prevent additions to the chart or alterations etc..</a:t>
            </a:r>
            <a:endParaRPr lang="en-US" sz="1400" dirty="0" smtClean="0"/>
          </a:p>
          <a:p>
            <a:pPr lvl="1" eaLnBrk="1" hangingPunct="1">
              <a:spcBef>
                <a:spcPts val="0"/>
              </a:spcBef>
              <a:defRPr/>
            </a:pPr>
            <a:endParaRPr lang="en-US" sz="800" dirty="0" smtClean="0"/>
          </a:p>
          <a:p>
            <a:pPr lvl="1" eaLnBrk="1" hangingPunct="1">
              <a:spcBef>
                <a:spcPts val="0"/>
              </a:spcBef>
              <a:defRPr/>
            </a:pPr>
            <a:r>
              <a:rPr lang="en-US" sz="1400" dirty="0" smtClean="0"/>
              <a:t>Alterations</a:t>
            </a:r>
            <a:r>
              <a:rPr lang="en-US" sz="1400" baseline="0" dirty="0" smtClean="0"/>
              <a:t> – looks like trying to cover up or boost someone's opinion of the way you handled it. Writing sideways in the margin looks like a late entry without annotation of that. Doodling, exclamation points, drawing of irrelevant pictures is very hard to explain if there is an adverse event.</a:t>
            </a:r>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44</a:t>
            </a:fld>
            <a:endParaRPr lang="en-US"/>
          </a:p>
        </p:txBody>
      </p:sp>
    </p:spTree>
    <p:extLst>
      <p:ext uri="{BB962C8B-B14F-4D97-AF65-F5344CB8AC3E}">
        <p14:creationId xmlns:p14="http://schemas.microsoft.com/office/powerpoint/2010/main" val="39653179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1200" b="1" i="1" dirty="0" smtClean="0">
                <a:solidFill>
                  <a:schemeClr val="tx1"/>
                </a:solidFill>
                <a:latin typeface="Franklin Gothic Book" pitchFamily="34" charset="0"/>
              </a:rPr>
              <a:t>And remember::: You have seen this slide before but it bears repeating!</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b="1" i="1" dirty="0" smtClean="0">
              <a:solidFill>
                <a:schemeClr val="tx1"/>
              </a:solidFill>
              <a:latin typeface="Franklin Gothic Book"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200" b="1" i="1" dirty="0" smtClean="0">
                <a:solidFill>
                  <a:schemeClr val="tx1"/>
                </a:solidFill>
                <a:latin typeface="Franklin Gothic Book" pitchFamily="34" charset="0"/>
              </a:rPr>
              <a:t>The medical record </a:t>
            </a:r>
            <a:r>
              <a:rPr lang="en-US" sz="1200" b="1" i="1" u="sng" dirty="0" smtClean="0">
                <a:solidFill>
                  <a:srgbClr val="FF0000"/>
                </a:solidFill>
                <a:latin typeface="Franklin Gothic Book" pitchFamily="34" charset="0"/>
              </a:rPr>
              <a:t>WILL BE </a:t>
            </a:r>
            <a:r>
              <a:rPr lang="en-US" sz="1200" b="1" i="1" dirty="0" smtClean="0">
                <a:solidFill>
                  <a:schemeClr val="tx1"/>
                </a:solidFill>
                <a:latin typeface="Franklin Gothic Book" pitchFamily="34" charset="0"/>
              </a:rPr>
              <a:t>the most important piece of evidence in a malpractice trial.</a:t>
            </a:r>
          </a:p>
          <a:p>
            <a:pPr marL="0" marR="0" indent="0" algn="l" defTabSz="914400" rtl="0" eaLnBrk="0" fontAlgn="base" latinLnBrk="0" hangingPunct="0">
              <a:lnSpc>
                <a:spcPct val="100000"/>
              </a:lnSpc>
              <a:spcBef>
                <a:spcPts val="0"/>
              </a:spcBef>
              <a:spcAft>
                <a:spcPct val="0"/>
              </a:spcAft>
              <a:buClrTx/>
              <a:buSzTx/>
              <a:buFontTx/>
              <a:buNone/>
              <a:tabLst/>
              <a:defRPr/>
            </a:pPr>
            <a:r>
              <a:rPr lang="en-US" sz="1200" b="1" i="1" dirty="0" smtClean="0">
                <a:solidFill>
                  <a:schemeClr val="tx1"/>
                </a:solidFill>
                <a:latin typeface="Franklin Gothic Book" pitchFamily="34" charset="0"/>
              </a:rPr>
              <a:t/>
            </a:r>
            <a:br>
              <a:rPr lang="en-US" sz="1200" b="1" i="1" dirty="0" smtClean="0">
                <a:solidFill>
                  <a:schemeClr val="tx1"/>
                </a:solidFill>
                <a:latin typeface="Franklin Gothic Book" pitchFamily="34" charset="0"/>
              </a:rPr>
            </a:br>
            <a:r>
              <a:rPr lang="en-US" sz="1200" dirty="0" smtClean="0">
                <a:latin typeface="Franklin Gothic Book" pitchFamily="34" charset="0"/>
              </a:rPr>
              <a:t>In a med mal trial, the chart makes up nearly the entire documentary evidence a plaintiff’s lawyer uses when attempting to prove medical negligence in the care and treatment of his client – formerly your patient. </a:t>
            </a:r>
            <a:r>
              <a:rPr lang="en-US" sz="1200" dirty="0" smtClean="0"/>
              <a:t>Juries put incredible stock into what the MR says – </a:t>
            </a:r>
            <a:r>
              <a:rPr lang="en-US" sz="1200" b="1" dirty="0" smtClean="0"/>
              <a:t>it is considered to be objective and unbiased since it was written to explain what happened.  Don’t do anything that challenges</a:t>
            </a:r>
            <a:r>
              <a:rPr lang="en-US" sz="1200" b="1" baseline="0" dirty="0" smtClean="0"/>
              <a:t> that presumption of objectivity and validity!!</a:t>
            </a:r>
            <a:endParaRPr lang="en-US" sz="1200" b="1" dirty="0" smtClean="0"/>
          </a:p>
          <a:p>
            <a:pPr>
              <a:lnSpc>
                <a:spcPct val="100000"/>
              </a:lnSpc>
              <a:spcBef>
                <a:spcPts val="0"/>
              </a:spcBef>
            </a:pPr>
            <a:endParaRPr lang="en-US" sz="1200" b="1" dirty="0" smtClean="0">
              <a:latin typeface="Franklin Gothic Book" pitchFamily="34" charset="0"/>
            </a:endParaRPr>
          </a:p>
          <a:p>
            <a:pPr>
              <a:lnSpc>
                <a:spcPct val="100000"/>
              </a:lnSpc>
              <a:spcBef>
                <a:spcPts val="0"/>
              </a:spcBef>
            </a:pPr>
            <a:r>
              <a:rPr lang="en-US" sz="1200" dirty="0" smtClean="0">
                <a:latin typeface="Franklin Gothic Book" pitchFamily="34" charset="0"/>
              </a:rPr>
              <a:t>IT IS THE ONLY DOCUMENT THAT PROVIDES A CHRONOLOGICAL BLOW-BY BLOW HISTORY OF THE TREATMENT RENDERED. </a:t>
            </a:r>
          </a:p>
          <a:p>
            <a:pPr>
              <a:lnSpc>
                <a:spcPct val="100000"/>
              </a:lnSpc>
              <a:spcBef>
                <a:spcPts val="0"/>
              </a:spcBef>
            </a:pPr>
            <a:endParaRPr lang="en-US" sz="1200" dirty="0" smtClean="0">
              <a:latin typeface="Franklin Gothic Book" pitchFamily="34" charset="0"/>
            </a:endParaRPr>
          </a:p>
          <a:p>
            <a:pPr>
              <a:lnSpc>
                <a:spcPct val="100000"/>
              </a:lnSpc>
              <a:spcBef>
                <a:spcPts val="0"/>
              </a:spcBef>
            </a:pPr>
            <a:r>
              <a:rPr lang="en-US" sz="1200" b="1" dirty="0" smtClean="0"/>
              <a:t>It’s a </a:t>
            </a:r>
            <a:r>
              <a:rPr lang="en-US" sz="1200" b="1" u="sng" dirty="0" smtClean="0"/>
              <a:t>land mine </a:t>
            </a:r>
            <a:r>
              <a:rPr lang="en-US" sz="1200" b="1" dirty="0" smtClean="0"/>
              <a:t>or a </a:t>
            </a:r>
            <a:r>
              <a:rPr lang="en-US" sz="1200" b="1" u="sng" dirty="0" smtClean="0"/>
              <a:t>gold mine</a:t>
            </a:r>
            <a:r>
              <a:rPr lang="en-US" sz="1200" b="1" dirty="0" smtClean="0"/>
              <a:t>. </a:t>
            </a:r>
          </a:p>
          <a:p>
            <a:pPr>
              <a:lnSpc>
                <a:spcPct val="100000"/>
              </a:lnSpc>
              <a:spcBef>
                <a:spcPts val="0"/>
              </a:spcBef>
            </a:pPr>
            <a:endParaRPr lang="en-US" sz="1200" dirty="0">
              <a:latin typeface="Franklin Gothic Book" pitchFamily="34" charset="0"/>
            </a:endParaRPr>
          </a:p>
        </p:txBody>
      </p:sp>
    </p:spTree>
    <p:extLst>
      <p:ext uri="{BB962C8B-B14F-4D97-AF65-F5344CB8AC3E}">
        <p14:creationId xmlns:p14="http://schemas.microsoft.com/office/powerpoint/2010/main" val="12360722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…….And</a:t>
            </a:r>
            <a:r>
              <a:rPr lang="en-US" sz="1200" baseline="0" dirty="0" smtClean="0"/>
              <a:t> if the medical record doesn’t spell it out, some lawyer will.</a:t>
            </a:r>
          </a:p>
          <a:p>
            <a:endParaRPr lang="en-US" baseline="0" dirty="0" smtClean="0"/>
          </a:p>
          <a:p>
            <a:r>
              <a:rPr lang="en-US" sz="1200" i="1" baseline="0" dirty="0" smtClean="0"/>
              <a:t>“What is your lawyer’s diagnosis?”</a:t>
            </a:r>
            <a:endParaRPr lang="en-US" sz="1200" i="1" dirty="0" smtClean="0"/>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46</a:t>
            </a:fld>
            <a:endParaRPr lang="en-US"/>
          </a:p>
        </p:txBody>
      </p:sp>
    </p:spTree>
    <p:extLst>
      <p:ext uri="{BB962C8B-B14F-4D97-AF65-F5344CB8AC3E}">
        <p14:creationId xmlns:p14="http://schemas.microsoft.com/office/powerpoint/2010/main" val="3060850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smtClean="0"/>
              <a:t>LET’S LOOK AT COMMUNICATIONS A LITTLE FURTHER – </a:t>
            </a:r>
          </a:p>
          <a:p>
            <a:pPr lvl="1"/>
            <a:r>
              <a:rPr lang="en-US" sz="1300" b="1" dirty="0" smtClean="0"/>
              <a:t>MOST ERRORS, </a:t>
            </a:r>
            <a:r>
              <a:rPr lang="en-US" sz="1300" dirty="0" smtClean="0"/>
              <a:t>are due to </a:t>
            </a:r>
            <a:r>
              <a:rPr lang="en-US" sz="1300" b="1" dirty="0" smtClean="0"/>
              <a:t>Poor communication of information </a:t>
            </a:r>
            <a:r>
              <a:rPr lang="en-US" sz="1300" dirty="0" smtClean="0"/>
              <a:t>(diagnoses, plans, </a:t>
            </a:r>
            <a:r>
              <a:rPr lang="en-US" sz="1300" dirty="0" err="1" smtClean="0"/>
              <a:t>followup</a:t>
            </a:r>
            <a:r>
              <a:rPr lang="en-US" sz="1300" dirty="0" smtClean="0"/>
              <a:t>, </a:t>
            </a:r>
            <a:r>
              <a:rPr lang="en-US" sz="1300" dirty="0" err="1" smtClean="0"/>
              <a:t>etc</a:t>
            </a:r>
            <a:r>
              <a:rPr lang="en-US" sz="1300" dirty="0" smtClean="0"/>
              <a:t>) Reducing these errors will go a long way towards keeping you “out of the courtroom”  </a:t>
            </a:r>
          </a:p>
          <a:p>
            <a:endParaRPr lang="en-US" sz="1300" dirty="0" smtClean="0"/>
          </a:p>
          <a:p>
            <a:r>
              <a:rPr lang="en-US" sz="1300" b="1" u="sng" dirty="0" smtClean="0"/>
              <a:t>In looking at past claims, studies identifies the following sources of communication breakdowns</a:t>
            </a:r>
            <a:endParaRPr lang="en-US" sz="1300" dirty="0" smtClean="0"/>
          </a:p>
          <a:p>
            <a:pPr marL="628588" lvl="1" indent="-171433">
              <a:buFont typeface="Arial" panose="020B0604020202020204" pitchFamily="34" charset="0"/>
              <a:buChar char="•"/>
            </a:pPr>
            <a:r>
              <a:rPr lang="en-US" sz="1300" dirty="0" smtClean="0"/>
              <a:t>largest source </a:t>
            </a:r>
            <a:r>
              <a:rPr lang="en-US" sz="1300" u="sng" dirty="0" smtClean="0"/>
              <a:t>– direct communication </a:t>
            </a:r>
            <a:r>
              <a:rPr lang="en-US" sz="1300" dirty="0" smtClean="0"/>
              <a:t>with patients and colleagues – </a:t>
            </a:r>
            <a:r>
              <a:rPr lang="en-US" sz="1300" b="1" dirty="0" smtClean="0"/>
              <a:t>44%</a:t>
            </a:r>
          </a:p>
          <a:p>
            <a:pPr marL="628588" lvl="1" indent="-171433">
              <a:buFont typeface="Arial" panose="020B0604020202020204" pitchFamily="34" charset="0"/>
              <a:buChar char="•"/>
            </a:pPr>
            <a:r>
              <a:rPr lang="en-US" sz="1300" dirty="0" smtClean="0"/>
              <a:t>Next largest source – </a:t>
            </a:r>
            <a:r>
              <a:rPr lang="en-US" sz="1300" u="sng" dirty="0" smtClean="0"/>
              <a:t>communications that occur through the medical record </a:t>
            </a:r>
            <a:r>
              <a:rPr lang="en-US" sz="1300" dirty="0" smtClean="0"/>
              <a:t>– inaccessible or inaccurate info- </a:t>
            </a:r>
            <a:r>
              <a:rPr lang="en-US" sz="1300" b="1" dirty="0" smtClean="0"/>
              <a:t>33%</a:t>
            </a:r>
          </a:p>
          <a:p>
            <a:r>
              <a:rPr lang="en-US" dirty="0" smtClean="0"/>
              <a:t>	Incomplete patient information </a:t>
            </a:r>
            <a:endParaRPr lang="en-US" sz="1000" dirty="0" smtClean="0"/>
          </a:p>
          <a:p>
            <a:r>
              <a:rPr lang="en-US" dirty="0" smtClean="0"/>
              <a:t>	Missing tests</a:t>
            </a:r>
          </a:p>
          <a:p>
            <a:r>
              <a:rPr lang="en-US" sz="1000" b="1" dirty="0" smtClean="0"/>
              <a:t> --</a:t>
            </a:r>
            <a:r>
              <a:rPr lang="en-US" sz="1000" dirty="0" smtClean="0"/>
              <a:t>Direct or indirect communications </a:t>
            </a:r>
            <a:r>
              <a:rPr lang="en-US" sz="1000" b="1" dirty="0" smtClean="0"/>
              <a:t>are the cause of 77% of all errors</a:t>
            </a:r>
          </a:p>
          <a:p>
            <a:r>
              <a:rPr lang="en-US" sz="1000" b="1" dirty="0" smtClean="0"/>
              <a:t> --</a:t>
            </a:r>
            <a:r>
              <a:rPr lang="en-US" sz="1300" dirty="0" smtClean="0"/>
              <a:t>And the remainder are </a:t>
            </a:r>
            <a:r>
              <a:rPr lang="en-US" sz="1300" u="sng" dirty="0" err="1" smtClean="0"/>
              <a:t>followup</a:t>
            </a:r>
            <a:r>
              <a:rPr lang="en-US" sz="1300" dirty="0" smtClean="0"/>
              <a:t> issues with patients and/or colleagues </a:t>
            </a:r>
          </a:p>
          <a:p>
            <a:pPr marL="628543" lvl="1" indent="-171433">
              <a:buFont typeface="Arial" panose="020B0604020202020204" pitchFamily="34" charset="0"/>
              <a:buChar char="•"/>
            </a:pPr>
            <a:r>
              <a:rPr lang="en-US" sz="1300" dirty="0" smtClean="0"/>
              <a:t>Could be discharge related info, follow up appointments, referrals</a:t>
            </a:r>
            <a:r>
              <a:rPr lang="en-US" sz="1300" baseline="0" dirty="0" smtClean="0"/>
              <a:t> to specialists, etc. -</a:t>
            </a:r>
            <a:r>
              <a:rPr lang="en-US" sz="1300" b="1" baseline="0" dirty="0" smtClean="0"/>
              <a:t>23%</a:t>
            </a:r>
            <a:endParaRPr lang="en-US" sz="1300" b="1" dirty="0" smtClean="0"/>
          </a:p>
          <a:p>
            <a:endParaRPr lang="en-US" sz="1300" b="1" u="sng" dirty="0" smtClean="0"/>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5</a:t>
            </a:fld>
            <a:endParaRPr lang="en-US"/>
          </a:p>
        </p:txBody>
      </p:sp>
    </p:spTree>
    <p:extLst>
      <p:ext uri="{BB962C8B-B14F-4D97-AF65-F5344CB8AC3E}">
        <p14:creationId xmlns:p14="http://schemas.microsoft.com/office/powerpoint/2010/main" val="3992815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ts val="0"/>
              </a:spcBef>
              <a:buFont typeface="Arial" panose="020B0604020202020204" pitchFamily="34" charset="0"/>
              <a:buNone/>
            </a:pPr>
            <a:r>
              <a:rPr lang="en-US" sz="1400" b="1" dirty="0" smtClean="0">
                <a:latin typeface="Arial" pitchFamily="34" charset="0"/>
              </a:rPr>
              <a:t>THAT’S WHAT WE ARE GOING TO TALK ABOUT FOR THE REMAINDER OF MY TIME WITH YOU – </a:t>
            </a:r>
          </a:p>
          <a:p>
            <a:pPr marL="0" indent="0" eaLnBrk="1" hangingPunct="1">
              <a:spcBef>
                <a:spcPts val="0"/>
              </a:spcBef>
              <a:buFont typeface="Arial" panose="020B0604020202020204" pitchFamily="34" charset="0"/>
              <a:buNone/>
            </a:pPr>
            <a:r>
              <a:rPr lang="en-US" sz="1400" dirty="0" smtClean="0">
                <a:latin typeface="Arial" pitchFamily="34" charset="0"/>
              </a:rPr>
              <a:t>If you can improve your practice in these </a:t>
            </a:r>
            <a:r>
              <a:rPr lang="en-US" sz="1400" b="1" u="sng" dirty="0" smtClean="0">
                <a:latin typeface="Arial" pitchFamily="34" charset="0"/>
              </a:rPr>
              <a:t>three </a:t>
            </a:r>
            <a:r>
              <a:rPr lang="en-US" sz="1400" b="1" u="sng" baseline="0" dirty="0" smtClean="0">
                <a:latin typeface="Arial" pitchFamily="34" charset="0"/>
              </a:rPr>
              <a:t>key areas </a:t>
            </a:r>
            <a:r>
              <a:rPr lang="en-US" sz="1400" baseline="0" dirty="0" smtClean="0">
                <a:latin typeface="Arial" pitchFamily="34" charset="0"/>
              </a:rPr>
              <a:t>, you will significantly reduce your risk of lawsuits. </a:t>
            </a:r>
            <a:r>
              <a:rPr lang="en-US" sz="1400" dirty="0" smtClean="0">
                <a:latin typeface="Arial" pitchFamily="34" charset="0"/>
              </a:rPr>
              <a:t>There are three areas that we will focus on today.</a:t>
            </a:r>
          </a:p>
          <a:p>
            <a:pPr marL="0" indent="0" eaLnBrk="1" hangingPunct="1">
              <a:spcBef>
                <a:spcPts val="0"/>
              </a:spcBef>
              <a:buFont typeface="Arial" panose="020B0604020202020204" pitchFamily="34" charset="0"/>
              <a:buNone/>
            </a:pPr>
            <a:endParaRPr lang="en-US" sz="1400" dirty="0" smtClean="0">
              <a:latin typeface="Arial" pitchFamily="34" charset="0"/>
            </a:endParaRPr>
          </a:p>
          <a:p>
            <a:pPr marL="171450" indent="-171450" eaLnBrk="1" hangingPunct="1">
              <a:spcBef>
                <a:spcPts val="0"/>
              </a:spcBef>
              <a:buFont typeface="Arial" panose="020B0604020202020204" pitchFamily="34" charset="0"/>
              <a:buChar char="•"/>
            </a:pPr>
            <a:r>
              <a:rPr lang="en-US" sz="1400" b="1" dirty="0" smtClean="0">
                <a:latin typeface="Arial" pitchFamily="34" charset="0"/>
              </a:rPr>
              <a:t>Effective communication </a:t>
            </a:r>
            <a:r>
              <a:rPr lang="en-US" sz="1400" dirty="0" smtClean="0">
                <a:latin typeface="Arial" pitchFamily="34" charset="0"/>
              </a:rPr>
              <a:t>–</a:t>
            </a:r>
          </a:p>
          <a:p>
            <a:pPr marL="628650" lvl="1" indent="-171450" eaLnBrk="1" hangingPunct="1">
              <a:spcBef>
                <a:spcPts val="0"/>
              </a:spcBef>
              <a:buFont typeface="Arial" panose="020B0604020202020204" pitchFamily="34" charset="0"/>
              <a:buChar char="•"/>
            </a:pPr>
            <a:r>
              <a:rPr lang="en-US" sz="1400" u="sng" dirty="0" smtClean="0">
                <a:latin typeface="Arial" pitchFamily="34" charset="0"/>
              </a:rPr>
              <a:t>doctor-patient</a:t>
            </a:r>
            <a:r>
              <a:rPr lang="en-US" sz="1400" dirty="0" smtClean="0">
                <a:latin typeface="Arial" pitchFamily="34" charset="0"/>
              </a:rPr>
              <a:t> but also </a:t>
            </a:r>
            <a:r>
              <a:rPr lang="en-US" sz="1400" u="sng" dirty="0" smtClean="0">
                <a:latin typeface="Arial" pitchFamily="34" charset="0"/>
              </a:rPr>
              <a:t>doctor-staff</a:t>
            </a:r>
            <a:r>
              <a:rPr lang="en-US" sz="1400" dirty="0" smtClean="0">
                <a:latin typeface="Arial" pitchFamily="34" charset="0"/>
              </a:rPr>
              <a:t>,</a:t>
            </a:r>
            <a:r>
              <a:rPr lang="en-US" sz="1400" baseline="0" dirty="0" smtClean="0">
                <a:latin typeface="Arial" pitchFamily="34" charset="0"/>
              </a:rPr>
              <a:t> and </a:t>
            </a:r>
            <a:r>
              <a:rPr lang="en-US" sz="1400" u="sng" baseline="0" dirty="0" smtClean="0">
                <a:latin typeface="Arial" pitchFamily="34" charset="0"/>
              </a:rPr>
              <a:t>doctor-colleague</a:t>
            </a:r>
          </a:p>
          <a:p>
            <a:pPr marL="457200" lvl="1" indent="0" eaLnBrk="1" hangingPunct="1">
              <a:spcBef>
                <a:spcPts val="0"/>
              </a:spcBef>
              <a:buFont typeface="Arial" panose="020B0604020202020204" pitchFamily="34" charset="0"/>
              <a:buNone/>
            </a:pPr>
            <a:endParaRPr lang="en-US" sz="1400" dirty="0" smtClean="0">
              <a:latin typeface="Arial" pitchFamily="34" charset="0"/>
            </a:endParaRPr>
          </a:p>
          <a:p>
            <a:pPr marL="171450" indent="-171450" eaLnBrk="1" hangingPunct="1">
              <a:spcBef>
                <a:spcPts val="0"/>
              </a:spcBef>
              <a:buFont typeface="Arial" panose="020B0604020202020204" pitchFamily="34" charset="0"/>
              <a:buChar char="•"/>
            </a:pPr>
            <a:r>
              <a:rPr lang="en-US" sz="1400" b="1" dirty="0" smtClean="0">
                <a:latin typeface="Arial" pitchFamily="34" charset="0"/>
              </a:rPr>
              <a:t>Managing</a:t>
            </a:r>
            <a:r>
              <a:rPr lang="en-US" sz="1400" b="1" baseline="0" dirty="0" smtClean="0">
                <a:latin typeface="Arial" pitchFamily="34" charset="0"/>
              </a:rPr>
              <a:t> your office processes and systems</a:t>
            </a:r>
          </a:p>
          <a:p>
            <a:pPr marL="628650" lvl="1" indent="-171450" eaLnBrk="1" hangingPunct="1">
              <a:spcBef>
                <a:spcPts val="0"/>
              </a:spcBef>
              <a:buFont typeface="Arial" panose="020B0604020202020204" pitchFamily="34" charset="0"/>
              <a:buChar char="•"/>
            </a:pPr>
            <a:r>
              <a:rPr lang="en-US" sz="1400" baseline="0" dirty="0" smtClean="0">
                <a:latin typeface="Arial" pitchFamily="34" charset="0"/>
              </a:rPr>
              <a:t>Systems for </a:t>
            </a:r>
            <a:r>
              <a:rPr lang="en-US" sz="1400" u="none" baseline="0" dirty="0" smtClean="0">
                <a:latin typeface="Arial" pitchFamily="34" charset="0"/>
              </a:rPr>
              <a:t>following up</a:t>
            </a:r>
            <a:r>
              <a:rPr lang="en-US" sz="1400" baseline="0" dirty="0" smtClean="0">
                <a:latin typeface="Arial" pitchFamily="34" charset="0"/>
              </a:rPr>
              <a:t> on labs and referrals,</a:t>
            </a:r>
          </a:p>
          <a:p>
            <a:pPr marL="628650" lvl="1" indent="-171450" eaLnBrk="1" hangingPunct="1">
              <a:spcBef>
                <a:spcPts val="0"/>
              </a:spcBef>
              <a:buFont typeface="Arial" panose="020B0604020202020204" pitchFamily="34" charset="0"/>
              <a:buChar char="•"/>
            </a:pPr>
            <a:r>
              <a:rPr lang="en-US" sz="1400" baseline="0" dirty="0" smtClean="0">
                <a:latin typeface="Arial" pitchFamily="34" charset="0"/>
              </a:rPr>
              <a:t>Handling patient requests and messages</a:t>
            </a:r>
          </a:p>
          <a:p>
            <a:pPr marL="628650" lvl="1" indent="-171450" eaLnBrk="1" hangingPunct="1">
              <a:spcBef>
                <a:spcPts val="0"/>
              </a:spcBef>
              <a:buFont typeface="Arial" panose="020B0604020202020204" pitchFamily="34" charset="0"/>
              <a:buChar char="•"/>
            </a:pPr>
            <a:r>
              <a:rPr lang="en-US" sz="1400" baseline="0" dirty="0" smtClean="0">
                <a:latin typeface="Arial" pitchFamily="34" charset="0"/>
              </a:rPr>
              <a:t>Follow up – tracking and reminders</a:t>
            </a:r>
          </a:p>
          <a:p>
            <a:pPr marL="171450" lvl="0" indent="-171450" eaLnBrk="1" hangingPunct="1">
              <a:spcBef>
                <a:spcPts val="0"/>
              </a:spcBef>
              <a:buFont typeface="Arial" panose="020B0604020202020204" pitchFamily="34" charset="0"/>
              <a:buChar char="•"/>
            </a:pPr>
            <a:r>
              <a:rPr lang="en-US" sz="1400" b="1" baseline="0" dirty="0" smtClean="0">
                <a:latin typeface="Arial" pitchFamily="34" charset="0"/>
              </a:rPr>
              <a:t>Medical records</a:t>
            </a:r>
          </a:p>
          <a:p>
            <a:pPr marL="628650" lvl="1" indent="-171450" eaLnBrk="1" hangingPunct="1">
              <a:spcBef>
                <a:spcPts val="0"/>
              </a:spcBef>
              <a:buFont typeface="Arial" panose="020B0604020202020204" pitchFamily="34" charset="0"/>
              <a:buChar char="•"/>
            </a:pPr>
            <a:r>
              <a:rPr lang="en-US" sz="1400" baseline="0" dirty="0" smtClean="0">
                <a:latin typeface="Arial" pitchFamily="34" charset="0"/>
              </a:rPr>
              <a:t>Accurate, legible, accessible</a:t>
            </a:r>
            <a:endParaRPr lang="en-US" sz="1400" dirty="0" smtClean="0">
              <a:latin typeface="Arial" pitchFamily="34" charset="0"/>
            </a:endParaRPr>
          </a:p>
        </p:txBody>
      </p:sp>
      <p:sp>
        <p:nvSpPr>
          <p:cNvPr id="4" name="Slide Number Placeholder 3"/>
          <p:cNvSpPr>
            <a:spLocks noGrp="1"/>
          </p:cNvSpPr>
          <p:nvPr>
            <p:ph type="sldNum" sz="quarter" idx="10"/>
          </p:nvPr>
        </p:nvSpPr>
        <p:spPr/>
        <p:txBody>
          <a:bodyPr/>
          <a:lstStyle/>
          <a:p>
            <a:fld id="{AC20CA08-104A-4877-A6C2-266FB04BDE57}" type="slidenum">
              <a:rPr lang="en-US" smtClean="0"/>
              <a:t>6</a:t>
            </a:fld>
            <a:endParaRPr lang="en-US"/>
          </a:p>
        </p:txBody>
      </p:sp>
    </p:spTree>
    <p:extLst>
      <p:ext uri="{BB962C8B-B14F-4D97-AF65-F5344CB8AC3E}">
        <p14:creationId xmlns:p14="http://schemas.microsoft.com/office/powerpoint/2010/main" val="399281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ct val="0"/>
              </a:spcAft>
              <a:buClrTx/>
              <a:buSzTx/>
              <a:buFontTx/>
              <a:buNone/>
              <a:tabLst/>
              <a:defRPr/>
            </a:pPr>
            <a:r>
              <a:rPr lang="en-US" sz="1200" kern="1200" dirty="0" smtClean="0">
                <a:solidFill>
                  <a:schemeClr val="tx1"/>
                </a:solidFill>
                <a:effectLst/>
                <a:latin typeface="Arial" charset="0"/>
                <a:ea typeface="+mn-ea"/>
                <a:cs typeface="+mn-cs"/>
              </a:rPr>
              <a:t>Our</a:t>
            </a:r>
            <a:r>
              <a:rPr lang="en-US" sz="1200" kern="1200" baseline="0" dirty="0" smtClean="0">
                <a:solidFill>
                  <a:schemeClr val="tx1"/>
                </a:solidFill>
                <a:effectLst/>
                <a:latin typeface="Arial" charset="0"/>
                <a:ea typeface="+mn-ea"/>
                <a:cs typeface="+mn-cs"/>
              </a:rPr>
              <a:t> first Risk Management point – Effective Communication</a:t>
            </a:r>
          </a:p>
          <a:p>
            <a:pPr marL="0" marR="0" indent="0" algn="l" defTabSz="914400" rtl="0" eaLnBrk="1" fontAlgn="base" latinLnBrk="0" hangingPunct="1">
              <a:lnSpc>
                <a:spcPct val="100000"/>
              </a:lnSpc>
              <a:spcBef>
                <a:spcPts val="0"/>
              </a:spcBef>
              <a:spcAft>
                <a:spcPct val="0"/>
              </a:spcAft>
              <a:buClrTx/>
              <a:buSzTx/>
              <a:buFontTx/>
              <a:buNone/>
              <a:tabLst/>
              <a:defRPr/>
            </a:pPr>
            <a:endParaRPr lang="en-US" sz="700" kern="1200" baseline="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sz="1200" kern="1200" dirty="0" smtClean="0">
                <a:solidFill>
                  <a:schemeClr val="tx1"/>
                </a:solidFill>
                <a:effectLst/>
                <a:latin typeface="Arial" charset="0"/>
                <a:ea typeface="+mn-ea"/>
                <a:cs typeface="+mn-cs"/>
              </a:rPr>
              <a:t>I cannot emphasize</a:t>
            </a:r>
            <a:r>
              <a:rPr lang="en-US" sz="1200" kern="1200" baseline="0" dirty="0" smtClean="0">
                <a:solidFill>
                  <a:schemeClr val="tx1"/>
                </a:solidFill>
                <a:effectLst/>
                <a:latin typeface="Arial" charset="0"/>
                <a:ea typeface="+mn-ea"/>
                <a:cs typeface="+mn-cs"/>
              </a:rPr>
              <a:t> this enough:  </a:t>
            </a:r>
            <a:r>
              <a:rPr lang="en-US" sz="1200" b="1" kern="1200" baseline="0" dirty="0" smtClean="0">
                <a:solidFill>
                  <a:schemeClr val="tx1"/>
                </a:solidFill>
                <a:effectLst/>
                <a:latin typeface="Arial" charset="0"/>
                <a:ea typeface="+mn-ea"/>
                <a:cs typeface="+mn-cs"/>
              </a:rPr>
              <a:t>Communication is the difference between lawsuit and no lawsuit</a:t>
            </a:r>
            <a:r>
              <a:rPr lang="en-US" sz="1200" kern="1200" baseline="0" dirty="0" smtClean="0">
                <a:solidFill>
                  <a:schemeClr val="tx1"/>
                </a:solidFill>
                <a:effectLst/>
                <a:latin typeface="Arial" charset="0"/>
                <a:ea typeface="+mn-ea"/>
                <a:cs typeface="+mn-cs"/>
              </a:rPr>
              <a:t>.  </a:t>
            </a:r>
            <a:r>
              <a:rPr lang="en-US" sz="1200" kern="1200" dirty="0" smtClean="0">
                <a:solidFill>
                  <a:schemeClr val="tx1"/>
                </a:solidFill>
                <a:effectLst/>
                <a:latin typeface="Arial" charset="0"/>
                <a:ea typeface="+mn-ea"/>
                <a:cs typeface="+mn-cs"/>
              </a:rPr>
              <a:t>When we look at the national data, we see that the number of adverse events far exceeds the number of lawsuits. We receive many </a:t>
            </a:r>
            <a:r>
              <a:rPr lang="en-US" sz="1200" u="sng" kern="1200" dirty="0" smtClean="0">
                <a:solidFill>
                  <a:schemeClr val="tx1"/>
                </a:solidFill>
                <a:effectLst/>
                <a:latin typeface="Arial" charset="0"/>
                <a:ea typeface="+mn-ea"/>
                <a:cs typeface="+mn-cs"/>
              </a:rPr>
              <a:t>calls in our office notifying us of adverse events </a:t>
            </a:r>
            <a:r>
              <a:rPr lang="en-US" sz="1200" kern="1200" dirty="0" smtClean="0">
                <a:solidFill>
                  <a:schemeClr val="tx1"/>
                </a:solidFill>
                <a:effectLst/>
                <a:latin typeface="Arial" charset="0"/>
                <a:ea typeface="+mn-ea"/>
                <a:cs typeface="+mn-cs"/>
              </a:rPr>
              <a:t>and yet no suit ever comes of it. Why is that? </a:t>
            </a:r>
          </a:p>
          <a:p>
            <a:pPr marL="171450" marR="0"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sz="1200" kern="1200" dirty="0" smtClean="0">
                <a:solidFill>
                  <a:schemeClr val="tx1"/>
                </a:solidFill>
                <a:effectLst/>
                <a:latin typeface="Arial" charset="0"/>
                <a:ea typeface="+mn-ea"/>
                <a:cs typeface="+mn-cs"/>
              </a:rPr>
              <a:t>Why do some people sue and others do not?  </a:t>
            </a:r>
          </a:p>
          <a:p>
            <a:pPr marL="171450" marR="0"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sz="1200" kern="1200" dirty="0" smtClean="0">
                <a:solidFill>
                  <a:schemeClr val="tx1"/>
                </a:solidFill>
                <a:effectLst/>
                <a:latin typeface="Arial" charset="0"/>
                <a:ea typeface="+mn-ea"/>
                <a:cs typeface="+mn-cs"/>
              </a:rPr>
              <a:t>Why do some physicians get sued repeatedly and others do not? </a:t>
            </a:r>
          </a:p>
          <a:p>
            <a:pPr marL="171450" marR="0"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sz="1200" b="0" kern="1200" dirty="0" smtClean="0">
                <a:solidFill>
                  <a:schemeClr val="tx1"/>
                </a:solidFill>
                <a:effectLst/>
                <a:latin typeface="Arial" charset="0"/>
                <a:ea typeface="+mn-ea"/>
                <a:cs typeface="+mn-cs"/>
              </a:rPr>
              <a:t>National data shows that 70% of lawsuits had the common factor of communication – </a:t>
            </a:r>
            <a:r>
              <a:rPr lang="en-US" sz="1200" b="0" u="sng" kern="1200" dirty="0" smtClean="0">
                <a:solidFill>
                  <a:schemeClr val="tx1"/>
                </a:solidFill>
                <a:effectLst/>
                <a:latin typeface="Arial" charset="0"/>
                <a:ea typeface="+mn-ea"/>
                <a:cs typeface="+mn-cs"/>
              </a:rPr>
              <a:t>a breakdown in communication</a:t>
            </a:r>
            <a:r>
              <a:rPr lang="en-US" sz="1200" b="0" kern="1200" dirty="0" smtClean="0">
                <a:solidFill>
                  <a:schemeClr val="tx1"/>
                </a:solidFill>
                <a:effectLst/>
                <a:latin typeface="Arial" charset="0"/>
                <a:ea typeface="+mn-ea"/>
                <a:cs typeface="+mn-cs"/>
              </a:rPr>
              <a:t>. And</a:t>
            </a:r>
            <a:r>
              <a:rPr lang="en-US" sz="1200" b="0" kern="1200" baseline="0" dirty="0" smtClean="0">
                <a:solidFill>
                  <a:schemeClr val="tx1"/>
                </a:solidFill>
                <a:effectLst/>
                <a:latin typeface="Arial" charset="0"/>
                <a:ea typeface="+mn-ea"/>
                <a:cs typeface="+mn-cs"/>
              </a:rPr>
              <a:t> t</a:t>
            </a:r>
            <a:r>
              <a:rPr lang="en-US" sz="1200" b="0" kern="1200" dirty="0" smtClean="0">
                <a:solidFill>
                  <a:schemeClr val="tx1"/>
                </a:solidFill>
                <a:effectLst/>
                <a:latin typeface="Arial" charset="0"/>
                <a:ea typeface="+mn-ea"/>
                <a:cs typeface="+mn-cs"/>
              </a:rPr>
              <a:t>hat’s consistent with what we see in our area</a:t>
            </a:r>
            <a:r>
              <a:rPr lang="en-US" sz="1200" kern="1200" dirty="0" smtClean="0">
                <a:solidFill>
                  <a:schemeClr val="tx1"/>
                </a:solidFill>
                <a:effectLst/>
                <a:latin typeface="Arial" charset="0"/>
                <a:ea typeface="+mn-ea"/>
                <a:cs typeface="+mn-cs"/>
              </a:rPr>
              <a:t>.</a:t>
            </a:r>
          </a:p>
          <a:p>
            <a:pPr marL="0" marR="0" indent="0" algn="l" defTabSz="914400" rtl="0" eaLnBrk="1" fontAlgn="base" latinLnBrk="0" hangingPunct="1">
              <a:lnSpc>
                <a:spcPct val="100000"/>
              </a:lnSpc>
              <a:spcBef>
                <a:spcPts val="0"/>
              </a:spcBef>
              <a:spcAft>
                <a:spcPct val="0"/>
              </a:spcAft>
              <a:buClrTx/>
              <a:buSzTx/>
              <a:buFontTx/>
              <a:buNone/>
              <a:tabLst/>
              <a:defRPr/>
            </a:pPr>
            <a:endParaRPr lang="en-US" sz="700" dirty="0" smtClean="0"/>
          </a:p>
          <a:p>
            <a:pPr marL="0" marR="0" indent="0" algn="l" defTabSz="914400" rtl="0" eaLnBrk="1" fontAlgn="base" latinLnBrk="0" hangingPunct="1">
              <a:lnSpc>
                <a:spcPct val="100000"/>
              </a:lnSpc>
              <a:spcBef>
                <a:spcPts val="0"/>
              </a:spcBef>
              <a:spcAft>
                <a:spcPct val="0"/>
              </a:spcAft>
              <a:buClrTx/>
              <a:buSzTx/>
              <a:buFontTx/>
              <a:buNone/>
              <a:tabLst/>
              <a:defRPr/>
            </a:pPr>
            <a:r>
              <a:rPr lang="en-US" sz="1200" dirty="0" smtClean="0"/>
              <a:t>Background information:</a:t>
            </a:r>
          </a:p>
          <a:p>
            <a:pPr marL="0" marR="0" indent="0" algn="l" defTabSz="914400" rtl="0" eaLnBrk="1" fontAlgn="base" latinLnBrk="0" hangingPunct="1">
              <a:lnSpc>
                <a:spcPct val="100000"/>
              </a:lnSpc>
              <a:spcBef>
                <a:spcPts val="0"/>
              </a:spcBef>
              <a:spcAft>
                <a:spcPct val="0"/>
              </a:spcAft>
              <a:buClrTx/>
              <a:buSzTx/>
              <a:buFontTx/>
              <a:buNone/>
              <a:tabLst/>
              <a:defRPr/>
            </a:pPr>
            <a:r>
              <a:rPr lang="en-US" sz="1200" dirty="0" smtClean="0"/>
              <a:t>There’s a long history of research associating poor communication with malpractice litigation. You may be a brilliant physician but if you don’t come across as a warm caring physician, your patients are less likely to forgive you if an adverse event occurs. </a:t>
            </a:r>
            <a:r>
              <a:rPr lang="en-US" sz="1200" b="1" dirty="0" smtClean="0"/>
              <a:t>Patients want physicians or caregivers who are caring,</a:t>
            </a:r>
            <a:r>
              <a:rPr lang="en-US" sz="1200" b="1" baseline="0" dirty="0" smtClean="0"/>
              <a:t> compassionate and competent……</a:t>
            </a:r>
            <a:r>
              <a:rPr lang="en-US" sz="1200" b="1" u="sng" baseline="0" dirty="0" smtClean="0"/>
              <a:t>in that order</a:t>
            </a:r>
            <a:r>
              <a:rPr lang="en-US" sz="1200" b="1" baseline="0" dirty="0" smtClean="0"/>
              <a:t>. That is how they will judge you.</a:t>
            </a:r>
            <a:endParaRPr lang="en-US" sz="1200" b="1"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000" dirty="0" smtClean="0"/>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7</a:t>
            </a:fld>
            <a:endParaRPr lang="en-US"/>
          </a:p>
        </p:txBody>
      </p:sp>
    </p:spTree>
    <p:extLst>
      <p:ext uri="{BB962C8B-B14F-4D97-AF65-F5344CB8AC3E}">
        <p14:creationId xmlns:p14="http://schemas.microsoft.com/office/powerpoint/2010/main" val="1229815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dirty="0" smtClean="0"/>
              <a:t>IT</a:t>
            </a:r>
            <a:r>
              <a:rPr lang="en-US" sz="1100" baseline="0" dirty="0" smtClean="0"/>
              <a:t> ALL COMES DOWN TO </a:t>
            </a:r>
            <a:r>
              <a:rPr lang="en-US" sz="1100" b="1" u="sng" baseline="0" dirty="0" smtClean="0"/>
              <a:t>THE PATIENT’S POINT OF VIEW </a:t>
            </a:r>
            <a:r>
              <a:rPr lang="en-US" sz="1100" baseline="0" dirty="0" smtClean="0"/>
              <a:t>– ARE YOU FOCUSED ON </a:t>
            </a:r>
            <a:r>
              <a:rPr lang="en-US" sz="1100" u="sng" baseline="0" dirty="0" smtClean="0"/>
              <a:t>THEM</a:t>
            </a:r>
            <a:r>
              <a:rPr lang="en-US" sz="1100" baseline="0" dirty="0" smtClean="0"/>
              <a:t>?</a:t>
            </a:r>
          </a:p>
          <a:p>
            <a:pPr>
              <a:spcBef>
                <a:spcPts val="0"/>
              </a:spcBef>
            </a:pPr>
            <a:endParaRPr lang="en-US" sz="700" baseline="0" dirty="0" smtClean="0"/>
          </a:p>
          <a:p>
            <a:pPr>
              <a:spcBef>
                <a:spcPts val="0"/>
              </a:spcBef>
            </a:pPr>
            <a:r>
              <a:rPr lang="en-US" sz="1200" dirty="0" smtClean="0"/>
              <a:t>Research proves</a:t>
            </a:r>
            <a:r>
              <a:rPr lang="en-US" sz="1200" baseline="0" dirty="0" smtClean="0"/>
              <a:t> t</a:t>
            </a:r>
            <a:r>
              <a:rPr lang="en-US" sz="1200" dirty="0" smtClean="0"/>
              <a:t>here is a </a:t>
            </a:r>
            <a:r>
              <a:rPr lang="en-US" sz="1200" b="1" u="sng" dirty="0" smtClean="0"/>
              <a:t>connection between how satisfied patients are with</a:t>
            </a:r>
            <a:r>
              <a:rPr lang="en-US" sz="1200" b="1" u="sng" baseline="0" dirty="0" smtClean="0"/>
              <a:t> their interactions with their physician, </a:t>
            </a:r>
            <a:r>
              <a:rPr lang="en-US" sz="1200" b="1" u="sng" dirty="0" smtClean="0"/>
              <a:t>and how likely they are to sue</a:t>
            </a:r>
            <a:r>
              <a:rPr lang="en-US" sz="1200" dirty="0" smtClean="0"/>
              <a:t>. </a:t>
            </a:r>
          </a:p>
          <a:p>
            <a:pPr>
              <a:spcBef>
                <a:spcPts val="0"/>
              </a:spcBef>
            </a:pPr>
            <a:r>
              <a:rPr lang="en-US" sz="1200" dirty="0" smtClean="0"/>
              <a:t>Studies have found that about 3 out of 4 patients were upset with the physician for reasons such</a:t>
            </a:r>
            <a:r>
              <a:rPr lang="en-US" sz="1200" baseline="0" dirty="0" smtClean="0"/>
              <a:t> as</a:t>
            </a:r>
            <a:r>
              <a:rPr lang="en-US" sz="1200" dirty="0" smtClean="0"/>
              <a:t> </a:t>
            </a:r>
          </a:p>
          <a:p>
            <a:pPr marL="171450" indent="-171450">
              <a:spcBef>
                <a:spcPts val="0"/>
              </a:spcBef>
              <a:buFont typeface="Arial" panose="020B0604020202020204" pitchFamily="34" charset="0"/>
              <a:buChar char="•"/>
            </a:pPr>
            <a:r>
              <a:rPr lang="en-US" sz="1200" dirty="0" smtClean="0"/>
              <a:t>They didn’t think the physician cared about or understood them. </a:t>
            </a:r>
          </a:p>
          <a:p>
            <a:pPr marL="171450" indent="-171450">
              <a:spcBef>
                <a:spcPts val="0"/>
              </a:spcBef>
              <a:buFont typeface="Arial" panose="020B0604020202020204" pitchFamily="34" charset="0"/>
              <a:buChar char="•"/>
            </a:pPr>
            <a:r>
              <a:rPr lang="en-US" sz="1200" dirty="0" smtClean="0"/>
              <a:t>They were upset about how difficult it was to get an appointment, how they waited too long, how rude the staff was and how poor the doctor’s bedside </a:t>
            </a:r>
            <a:r>
              <a:rPr lang="en-US" sz="1200" u="none" dirty="0" smtClean="0"/>
              <a:t>manner was. </a:t>
            </a:r>
          </a:p>
          <a:p>
            <a:pPr marL="171450" indent="-171450">
              <a:spcBef>
                <a:spcPts val="0"/>
              </a:spcBef>
              <a:buFont typeface="Arial" panose="020B0604020202020204" pitchFamily="34" charset="0"/>
              <a:buChar char="•"/>
            </a:pPr>
            <a:r>
              <a:rPr lang="en-US" sz="1200" b="1" u="none" dirty="0" smtClean="0"/>
              <a:t>This already</a:t>
            </a:r>
            <a:r>
              <a:rPr lang="en-US" sz="1200" b="1" u="none" baseline="0" dirty="0" smtClean="0"/>
              <a:t> irritated patient is much more likely to sue when something goes wrong</a:t>
            </a:r>
            <a:r>
              <a:rPr lang="en-US" sz="1200" u="none" baseline="0" dirty="0" smtClean="0"/>
              <a:t>. </a:t>
            </a:r>
          </a:p>
          <a:p>
            <a:pPr>
              <a:spcBef>
                <a:spcPts val="0"/>
              </a:spcBef>
            </a:pPr>
            <a:r>
              <a:rPr lang="en-US" sz="1200" u="none" baseline="0" dirty="0" smtClean="0"/>
              <a:t>Patients are </a:t>
            </a:r>
            <a:r>
              <a:rPr lang="en-US" sz="1200" u="sng" baseline="0" dirty="0" smtClean="0"/>
              <a:t>much less likely </a:t>
            </a:r>
            <a:r>
              <a:rPr lang="en-US" sz="1200" baseline="0" dirty="0" smtClean="0"/>
              <a:t>to sue doctors they like or feel they have a rapport with. </a:t>
            </a:r>
            <a:r>
              <a:rPr lang="en-US" sz="1200" b="0" dirty="0" smtClean="0"/>
              <a:t>When a doctor only has a few visits to establish rapport, simple things become important like explaining to the patient </a:t>
            </a:r>
            <a:r>
              <a:rPr lang="en-US" sz="1200" b="0" u="sng" dirty="0" smtClean="0"/>
              <a:t>what is going to happen next</a:t>
            </a:r>
            <a:r>
              <a:rPr lang="en-US" sz="1200" b="0" dirty="0" smtClean="0"/>
              <a:t> and </a:t>
            </a:r>
            <a:r>
              <a:rPr lang="en-US" sz="1200" b="0" u="sng" dirty="0" smtClean="0"/>
              <a:t>doing what you say you will do</a:t>
            </a:r>
            <a:r>
              <a:rPr lang="en-US" sz="1200" b="0" dirty="0" smtClean="0"/>
              <a:t>. Doing it </a:t>
            </a:r>
            <a:r>
              <a:rPr lang="en-US" sz="1200" b="0" u="sng" dirty="0" smtClean="0"/>
              <a:t>consistently will build trust.</a:t>
            </a:r>
            <a:r>
              <a:rPr lang="en-US" sz="1200" b="0" dirty="0" smtClean="0"/>
              <a:t> </a:t>
            </a:r>
          </a:p>
          <a:p>
            <a:pPr>
              <a:spcBef>
                <a:spcPts val="0"/>
              </a:spcBef>
            </a:pPr>
            <a:endParaRPr lang="en-US" sz="1000" dirty="0" smtClean="0"/>
          </a:p>
          <a:p>
            <a:pPr>
              <a:spcBef>
                <a:spcPts val="0"/>
              </a:spcBef>
            </a:pPr>
            <a:endParaRPr lang="en-US" sz="1000" dirty="0" smtClean="0"/>
          </a:p>
          <a:p>
            <a:pPr>
              <a:spcBef>
                <a:spcPts val="0"/>
              </a:spcBef>
            </a:pPr>
            <a:endParaRPr lang="en-US" dirty="0" smtClean="0"/>
          </a:p>
          <a:p>
            <a:pPr>
              <a:spcBef>
                <a:spcPts val="0"/>
              </a:spcBef>
            </a:pPr>
            <a:endParaRPr lang="en-US" dirty="0" smtClean="0"/>
          </a:p>
          <a:p>
            <a:pPr marL="0" marR="0" indent="0" algn="l" defTabSz="914400" rtl="0" eaLnBrk="1" fontAlgn="base" latinLnBrk="0" hangingPunct="1">
              <a:lnSpc>
                <a:spcPct val="100000"/>
              </a:lnSpc>
              <a:spcBef>
                <a:spcPts val="0"/>
              </a:spcBef>
              <a:spcAft>
                <a:spcPct val="0"/>
              </a:spcAft>
              <a:buClrTx/>
              <a:buSzTx/>
              <a:buFontTx/>
              <a:buNone/>
              <a:tabLst/>
              <a:defRPr/>
            </a:pPr>
            <a:endParaRPr lang="en-US" dirty="0" smtClean="0"/>
          </a:p>
          <a:p>
            <a:pPr eaLnBrk="1" hangingPunct="1">
              <a:spcBef>
                <a:spcPts val="0"/>
              </a:spcBef>
            </a:pPr>
            <a:endParaRPr lang="en-US"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8</a:t>
            </a:fld>
            <a:endParaRPr lang="en-US"/>
          </a:p>
        </p:txBody>
      </p:sp>
    </p:spTree>
    <p:extLst>
      <p:ext uri="{BB962C8B-B14F-4D97-AF65-F5344CB8AC3E}">
        <p14:creationId xmlns:p14="http://schemas.microsoft.com/office/powerpoint/2010/main" val="3066592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000" b="1" i="0" u="sng" baseline="0" dirty="0" smtClean="0"/>
              <a:t> </a:t>
            </a:r>
            <a:r>
              <a:rPr lang="en-US" sz="1200" b="1" i="1" u="sng" baseline="0" dirty="0" smtClean="0"/>
              <a:t>HARM PLUS BAD EXPERIENCE WITH THE DOCTOR = LAWSUIT</a:t>
            </a:r>
          </a:p>
          <a:p>
            <a:pPr>
              <a:spcBef>
                <a:spcPts val="0"/>
              </a:spcBef>
            </a:pPr>
            <a:endParaRPr lang="en-US" sz="1200" b="1" i="1" baseline="0" dirty="0" smtClean="0"/>
          </a:p>
          <a:p>
            <a:pPr>
              <a:spcBef>
                <a:spcPts val="0"/>
              </a:spcBef>
            </a:pPr>
            <a:r>
              <a:rPr lang="en-US" sz="1200" b="1" dirty="0" smtClean="0"/>
              <a:t>Believe it or note, the risk of being sued for malpractice has very little to do with how many mistakes a doctor makes</a:t>
            </a:r>
            <a:r>
              <a:rPr lang="en-US" sz="1200" dirty="0" smtClean="0"/>
              <a:t>. </a:t>
            </a:r>
          </a:p>
          <a:p>
            <a:pPr>
              <a:spcBef>
                <a:spcPts val="0"/>
              </a:spcBef>
            </a:pPr>
            <a:endParaRPr lang="en-US" sz="1200" dirty="0" smtClean="0"/>
          </a:p>
          <a:p>
            <a:pPr>
              <a:spcBef>
                <a:spcPts val="0"/>
              </a:spcBef>
            </a:pPr>
            <a:r>
              <a:rPr lang="en-US" sz="1200" dirty="0" smtClean="0"/>
              <a:t>Highly skilled doctors may be sued a lot while doctors who make lots of mistakes may rarely get sued. </a:t>
            </a:r>
          </a:p>
          <a:p>
            <a:pPr>
              <a:spcBef>
                <a:spcPts val="0"/>
              </a:spcBef>
            </a:pPr>
            <a:endParaRPr lang="en-US" sz="1200" dirty="0" smtClean="0"/>
          </a:p>
          <a:p>
            <a:pPr>
              <a:spcBef>
                <a:spcPts val="0"/>
              </a:spcBef>
            </a:pPr>
            <a:r>
              <a:rPr lang="en-US" sz="1200" dirty="0" smtClean="0"/>
              <a:t>At the same time, the overwhelming number of people who suffer an injury due to the negligence of a doctor never file a malpractice suit at all. </a:t>
            </a:r>
          </a:p>
          <a:p>
            <a:pPr>
              <a:spcBef>
                <a:spcPts val="0"/>
              </a:spcBef>
            </a:pPr>
            <a:r>
              <a:rPr lang="en-US" sz="1200" dirty="0" smtClean="0"/>
              <a:t>In other words, patients don’t file lawsuits because they’ve been harmed by shoddy medical care. </a:t>
            </a:r>
          </a:p>
          <a:p>
            <a:pPr>
              <a:spcBef>
                <a:spcPts val="0"/>
              </a:spcBef>
            </a:pPr>
            <a:r>
              <a:rPr lang="en-US" sz="1200" b="1" u="sng" dirty="0" smtClean="0"/>
              <a:t>Patients file lawsuits because they’ve been harmed by shoddy medical care AND</a:t>
            </a:r>
            <a:r>
              <a:rPr lang="en-US" sz="1200" b="1" u="sng" baseline="0" dirty="0" smtClean="0"/>
              <a:t> BECAUSE</a:t>
            </a:r>
            <a:r>
              <a:rPr lang="en-US" sz="1200" b="1" u="sng" dirty="0" smtClean="0"/>
              <a:t> SOMETHING ELSE happens to them.</a:t>
            </a:r>
          </a:p>
          <a:p>
            <a:pPr>
              <a:spcBef>
                <a:spcPts val="0"/>
              </a:spcBef>
            </a:pPr>
            <a:endParaRPr lang="en-US" sz="1200" b="1" dirty="0" smtClean="0"/>
          </a:p>
          <a:p>
            <a:pPr>
              <a:spcBef>
                <a:spcPts val="0"/>
              </a:spcBef>
            </a:pPr>
            <a:r>
              <a:rPr lang="en-US" sz="700" dirty="0" smtClean="0"/>
              <a:t>Source – “Watch your tone of voice” www.memag.com August 18, 2006, p. 41,44.</a:t>
            </a:r>
          </a:p>
          <a:p>
            <a:pPr>
              <a:spcBef>
                <a:spcPts val="0"/>
              </a:spcBef>
            </a:pPr>
            <a:endParaRPr lang="en-US" sz="1200" dirty="0" smtClean="0"/>
          </a:p>
          <a:p>
            <a:pPr marL="0" marR="0" indent="0" algn="l" defTabSz="914400" rtl="0" eaLnBrk="1" fontAlgn="base" latinLnBrk="0" hangingPunct="1">
              <a:lnSpc>
                <a:spcPct val="100000"/>
              </a:lnSpc>
              <a:spcBef>
                <a:spcPts val="0"/>
              </a:spcBef>
              <a:spcAft>
                <a:spcPct val="0"/>
              </a:spcAft>
              <a:buClrTx/>
              <a:buSzTx/>
              <a:buFontTx/>
              <a:buNone/>
              <a:tabLst/>
              <a:defRPr/>
            </a:pPr>
            <a:endParaRPr lang="en-US" sz="1200" dirty="0" smtClean="0"/>
          </a:p>
          <a:p>
            <a:pPr eaLnBrk="1" hangingPunct="1">
              <a:spcBef>
                <a:spcPts val="0"/>
              </a:spcBef>
            </a:pPr>
            <a:endParaRPr lang="en-US" sz="1200"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C20CA08-104A-4877-A6C2-266FB04BDE57}" type="slidenum">
              <a:rPr lang="en-US" smtClean="0"/>
              <a:t>9</a:t>
            </a:fld>
            <a:endParaRPr lang="en-US"/>
          </a:p>
        </p:txBody>
      </p:sp>
    </p:spTree>
    <p:extLst>
      <p:ext uri="{BB962C8B-B14F-4D97-AF65-F5344CB8AC3E}">
        <p14:creationId xmlns:p14="http://schemas.microsoft.com/office/powerpoint/2010/main" val="2813617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TitlePag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729995" y="5056104"/>
            <a:ext cx="5348380" cy="1470025"/>
          </a:xfrm>
        </p:spPr>
        <p:txBody>
          <a:bodyPr anchor="t">
            <a:normAutofit/>
          </a:bodyPr>
          <a:lstStyle>
            <a:lvl1pPr algn="r">
              <a:defRPr sz="24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299358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buClr>
                <a:schemeClr val="accent1">
                  <a:lumMod val="50000"/>
                </a:schemeClr>
              </a:buClr>
              <a:defRPr>
                <a:solidFill>
                  <a:schemeClr val="tx1">
                    <a:lumMod val="75000"/>
                    <a:lumOff val="25000"/>
                  </a:schemeClr>
                </a:solidFill>
              </a:defRPr>
            </a:lvl2pPr>
            <a:lvl3pPr>
              <a:buClr>
                <a:schemeClr val="accent1">
                  <a:lumMod val="50000"/>
                </a:schemeClr>
              </a:buClr>
              <a:defRPr>
                <a:solidFill>
                  <a:schemeClr val="tx1">
                    <a:lumMod val="75000"/>
                    <a:lumOff val="25000"/>
                  </a:schemeClr>
                </a:solidFill>
              </a:defRPr>
            </a:lvl3pPr>
            <a:lvl4pPr>
              <a:buClr>
                <a:schemeClr val="accent1">
                  <a:lumMod val="50000"/>
                </a:schemeClr>
              </a:buClr>
              <a:defRPr>
                <a:solidFill>
                  <a:schemeClr val="tx1">
                    <a:lumMod val="75000"/>
                    <a:lumOff val="25000"/>
                  </a:schemeClr>
                </a:solidFill>
              </a:defRPr>
            </a:lvl4pPr>
            <a:lvl5pPr>
              <a:buClr>
                <a:schemeClr val="accent1">
                  <a:lumMod val="50000"/>
                </a:schemeClr>
              </a:buCl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SectionDivider_Alt.png"/>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0" y="5654"/>
            <a:ext cx="9144000" cy="6858000"/>
          </a:xfrm>
          <a:prstGeom prst="rect">
            <a:avLst/>
          </a:prstGeom>
        </p:spPr>
      </p:pic>
      <p:pic>
        <p:nvPicPr>
          <p:cNvPr id="5" name="Picture 4" descr="StripeBkgr.png"/>
          <p:cNvPicPr>
            <a:picLocks noChangeAspect="1"/>
          </p:cNvPicPr>
          <p:nvPr userDrawn="1"/>
        </p:nvPicPr>
        <p:blipFill rotWithShape="1">
          <a:blip r:embed="rId3">
            <a:extLst>
              <a:ext uri="{28A0092B-C50C-407E-A947-70E740481C1C}">
                <a14:useLocalDpi xmlns:a14="http://schemas.microsoft.com/office/drawing/2010/main" val="0"/>
              </a:ext>
            </a:extLst>
          </a:blip>
          <a:srcRect t="97435"/>
          <a:stretch/>
        </p:blipFill>
        <p:spPr>
          <a:xfrm>
            <a:off x="0" y="6682108"/>
            <a:ext cx="9144000" cy="175892"/>
          </a:xfrm>
          <a:prstGeom prst="rect">
            <a:avLst/>
          </a:prstGeom>
        </p:spPr>
      </p:pic>
      <p:pic>
        <p:nvPicPr>
          <p:cNvPr id="7" name="Picture 6" descr="SVMIC Logo_354-266-K_OL_TM.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8765" y="6057011"/>
            <a:ext cx="1781302" cy="467244"/>
          </a:xfrm>
          <a:prstGeom prst="rect">
            <a:avLst/>
          </a:prstGeom>
        </p:spPr>
      </p:pic>
    </p:spTree>
    <p:extLst>
      <p:ext uri="{BB962C8B-B14F-4D97-AF65-F5344CB8AC3E}">
        <p14:creationId xmlns:p14="http://schemas.microsoft.com/office/powerpoint/2010/main" val="129495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5" descr="SectionDivider_Alt.png"/>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400">
                <a:solidFill>
                  <a:schemeClr val="tx1">
                    <a:lumMod val="75000"/>
                    <a:lumOff val="25000"/>
                  </a:schemeClr>
                </a:solidFill>
              </a:defRPr>
            </a:lvl1pPr>
            <a:lvl2pPr>
              <a:buClr>
                <a:schemeClr val="accent1">
                  <a:lumMod val="50000"/>
                </a:schemeClr>
              </a:buClr>
              <a:defRPr sz="2000">
                <a:solidFill>
                  <a:schemeClr val="tx1">
                    <a:lumMod val="75000"/>
                    <a:lumOff val="25000"/>
                  </a:schemeClr>
                </a:solidFill>
              </a:defRPr>
            </a:lvl2pPr>
            <a:lvl3pPr>
              <a:buClr>
                <a:schemeClr val="accent1">
                  <a:lumMod val="50000"/>
                </a:schemeClr>
              </a:buClr>
              <a:defRPr sz="1800">
                <a:solidFill>
                  <a:schemeClr val="tx1">
                    <a:lumMod val="75000"/>
                    <a:lumOff val="25000"/>
                  </a:schemeClr>
                </a:solidFill>
              </a:defRPr>
            </a:lvl3pPr>
            <a:lvl4pPr>
              <a:buClr>
                <a:schemeClr val="accent1">
                  <a:lumMod val="50000"/>
                </a:schemeClr>
              </a:buClr>
              <a:defRPr sz="1600">
                <a:solidFill>
                  <a:schemeClr val="tx1">
                    <a:lumMod val="75000"/>
                    <a:lumOff val="25000"/>
                  </a:schemeClr>
                </a:solidFill>
              </a:defRPr>
            </a:lvl4pPr>
            <a:lvl5pPr>
              <a:buClr>
                <a:schemeClr val="accent1">
                  <a:lumMod val="50000"/>
                </a:schemeClr>
              </a:buClr>
              <a:defRPr sz="1400">
                <a:solidFill>
                  <a:schemeClr val="tx1">
                    <a:lumMod val="75000"/>
                    <a:lumOff val="2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solidFill>
                  <a:schemeClr val="tx1">
                    <a:lumMod val="75000"/>
                    <a:lumOff val="25000"/>
                  </a:schemeClr>
                </a:solidFill>
              </a:defRPr>
            </a:lvl1pPr>
            <a:lvl2pPr>
              <a:buClr>
                <a:schemeClr val="accent1">
                  <a:lumMod val="50000"/>
                </a:schemeClr>
              </a:buClr>
              <a:defRPr sz="2000">
                <a:solidFill>
                  <a:schemeClr val="tx1">
                    <a:lumMod val="75000"/>
                    <a:lumOff val="25000"/>
                  </a:schemeClr>
                </a:solidFill>
              </a:defRPr>
            </a:lvl2pPr>
            <a:lvl3pPr>
              <a:buClr>
                <a:schemeClr val="accent1">
                  <a:lumMod val="50000"/>
                </a:schemeClr>
              </a:buClr>
              <a:defRPr sz="1800">
                <a:solidFill>
                  <a:schemeClr val="tx1">
                    <a:lumMod val="75000"/>
                    <a:lumOff val="25000"/>
                  </a:schemeClr>
                </a:solidFill>
              </a:defRPr>
            </a:lvl3pPr>
            <a:lvl4pPr>
              <a:buClr>
                <a:schemeClr val="accent1">
                  <a:lumMod val="50000"/>
                </a:schemeClr>
              </a:buClr>
              <a:defRPr sz="1600">
                <a:solidFill>
                  <a:schemeClr val="tx1">
                    <a:lumMod val="75000"/>
                    <a:lumOff val="25000"/>
                  </a:schemeClr>
                </a:solidFill>
              </a:defRPr>
            </a:lvl4pPr>
            <a:lvl5pPr>
              <a:buClr>
                <a:schemeClr val="accent1">
                  <a:lumMod val="50000"/>
                </a:schemeClr>
              </a:buClr>
              <a:defRPr sz="1400">
                <a:solidFill>
                  <a:schemeClr val="tx1">
                    <a:lumMod val="75000"/>
                    <a:lumOff val="2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StripeBkgr.png"/>
          <p:cNvPicPr>
            <a:picLocks noChangeAspect="1"/>
          </p:cNvPicPr>
          <p:nvPr userDrawn="1"/>
        </p:nvPicPr>
        <p:blipFill rotWithShape="1">
          <a:blip r:embed="rId3">
            <a:extLst>
              <a:ext uri="{28A0092B-C50C-407E-A947-70E740481C1C}">
                <a14:useLocalDpi xmlns:a14="http://schemas.microsoft.com/office/drawing/2010/main" val="0"/>
              </a:ext>
            </a:extLst>
          </a:blip>
          <a:srcRect t="97435"/>
          <a:stretch/>
        </p:blipFill>
        <p:spPr>
          <a:xfrm>
            <a:off x="0" y="6682108"/>
            <a:ext cx="9144000" cy="175892"/>
          </a:xfrm>
          <a:prstGeom prst="rect">
            <a:avLst/>
          </a:prstGeom>
        </p:spPr>
      </p:pic>
      <p:pic>
        <p:nvPicPr>
          <p:cNvPr id="8" name="Picture 7" descr="SVMIC Logo_354-266-K_OL_TM.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8765" y="6057011"/>
            <a:ext cx="1781302" cy="467244"/>
          </a:xfrm>
          <a:prstGeom prst="rect">
            <a:avLst/>
          </a:prstGeom>
        </p:spPr>
      </p:pic>
    </p:spTree>
    <p:extLst>
      <p:ext uri="{BB962C8B-B14F-4D97-AF65-F5344CB8AC3E}">
        <p14:creationId xmlns:p14="http://schemas.microsoft.com/office/powerpoint/2010/main" val="151375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descr="SectionDivider_Alt.png"/>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descr="StripeBkgr.png"/>
          <p:cNvPicPr>
            <a:picLocks noChangeAspect="1"/>
          </p:cNvPicPr>
          <p:nvPr userDrawn="1"/>
        </p:nvPicPr>
        <p:blipFill rotWithShape="1">
          <a:blip r:embed="rId3">
            <a:extLst>
              <a:ext uri="{28A0092B-C50C-407E-A947-70E740481C1C}">
                <a14:useLocalDpi xmlns:a14="http://schemas.microsoft.com/office/drawing/2010/main" val="0"/>
              </a:ext>
            </a:extLst>
          </a:blip>
          <a:srcRect t="97435"/>
          <a:stretch/>
        </p:blipFill>
        <p:spPr>
          <a:xfrm>
            <a:off x="0" y="6682108"/>
            <a:ext cx="9144000" cy="175892"/>
          </a:xfrm>
          <a:prstGeom prst="rect">
            <a:avLst/>
          </a:prstGeom>
        </p:spPr>
      </p:pic>
      <p:pic>
        <p:nvPicPr>
          <p:cNvPr id="10" name="Picture 9" descr="SVMIC Logo_354-266-K_OL_TM.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8765" y="6057011"/>
            <a:ext cx="1781302" cy="467244"/>
          </a:xfrm>
          <a:prstGeom prst="rect">
            <a:avLst/>
          </a:prstGeom>
        </p:spPr>
      </p:pic>
    </p:spTree>
    <p:extLst>
      <p:ext uri="{BB962C8B-B14F-4D97-AF65-F5344CB8AC3E}">
        <p14:creationId xmlns:p14="http://schemas.microsoft.com/office/powerpoint/2010/main" val="1618653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Rectangle 3"/>
          <p:cNvSpPr/>
          <p:nvPr userDrawn="1"/>
        </p:nvSpPr>
        <p:spPr>
          <a:xfrm>
            <a:off x="1" y="5495019"/>
            <a:ext cx="9144000" cy="835444"/>
          </a:xfrm>
          <a:prstGeom prst="rect">
            <a:avLst/>
          </a:prstGeom>
          <a:gradFill flip="none" rotWithShape="1">
            <a:gsLst>
              <a:gs pos="48000">
                <a:srgbClr val="7E3A9D">
                  <a:alpha val="49000"/>
                </a:srgbClr>
              </a:gs>
              <a:gs pos="100000">
                <a:schemeClr val="tx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06872" y="5495019"/>
            <a:ext cx="7435808" cy="835444"/>
          </a:xfrm>
        </p:spPr>
        <p:txBody>
          <a:bodyPr>
            <a:normAutofit/>
          </a:bodyPr>
          <a:lstStyle>
            <a:lvl1pPr algn="r">
              <a:defRPr sz="2400">
                <a:solidFill>
                  <a:srgbClr val="FFFFFF"/>
                </a:solidFill>
              </a:defRPr>
            </a:lvl1pPr>
          </a:lstStyle>
          <a:p>
            <a:r>
              <a:rPr lang="en-US" smtClean="0"/>
              <a:t>Click to edit Master title style</a:t>
            </a:r>
            <a:endParaRPr lang="en-US" dirty="0"/>
          </a:p>
        </p:txBody>
      </p:sp>
      <p:pic>
        <p:nvPicPr>
          <p:cNvPr id="3" name="Picture 2" descr="SectionDivider_Alt2.png"/>
          <p:cNvPicPr>
            <a:picLocks noChangeAspect="1"/>
          </p:cNvPicPr>
          <p:nvPr userDrawn="1"/>
        </p:nvPicPr>
        <p:blipFill rotWithShape="1">
          <a:blip r:embed="rId2">
            <a:extLst>
              <a:ext uri="{28A0092B-C50C-407E-A947-70E740481C1C}">
                <a14:useLocalDpi xmlns:a14="http://schemas.microsoft.com/office/drawing/2010/main" val="0"/>
              </a:ext>
            </a:extLst>
          </a:blip>
          <a:srcRect r="55803"/>
          <a:stretch/>
        </p:blipFill>
        <p:spPr>
          <a:xfrm>
            <a:off x="1" y="0"/>
            <a:ext cx="4041408" cy="6858000"/>
          </a:xfrm>
          <a:prstGeom prst="rect">
            <a:avLst/>
          </a:prstGeom>
        </p:spPr>
      </p:pic>
      <p:pic>
        <p:nvPicPr>
          <p:cNvPr id="5" name="Picture 4" descr="SVMIC Logo_354-266-K_Reverse_OL_T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759" y="295618"/>
            <a:ext cx="2101988" cy="550334"/>
          </a:xfrm>
          <a:prstGeom prst="rect">
            <a:avLst/>
          </a:prstGeom>
        </p:spPr>
      </p:pic>
    </p:spTree>
    <p:extLst>
      <p:ext uri="{BB962C8B-B14F-4D97-AF65-F5344CB8AC3E}">
        <p14:creationId xmlns:p14="http://schemas.microsoft.com/office/powerpoint/2010/main" val="1053160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0C8787B-30B4-8149-9565-C5E11B044020}" type="slidenum">
              <a:rPr lang="en-US" smtClean="0"/>
              <a:t>‹#›</a:t>
            </a:fld>
            <a:endParaRPr lang="en-US"/>
          </a:p>
        </p:txBody>
      </p:sp>
      <p:pic>
        <p:nvPicPr>
          <p:cNvPr id="6" name="Picture 5" descr="SectionDivider_Alt.png"/>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descr="StripeBkgr.png"/>
          <p:cNvPicPr>
            <a:picLocks noChangeAspect="1"/>
          </p:cNvPicPr>
          <p:nvPr userDrawn="1"/>
        </p:nvPicPr>
        <p:blipFill rotWithShape="1">
          <a:blip r:embed="rId3">
            <a:extLst>
              <a:ext uri="{28A0092B-C50C-407E-A947-70E740481C1C}">
                <a14:useLocalDpi xmlns:a14="http://schemas.microsoft.com/office/drawing/2010/main" val="0"/>
              </a:ext>
            </a:extLst>
          </a:blip>
          <a:srcRect t="97435"/>
          <a:stretch/>
        </p:blipFill>
        <p:spPr>
          <a:xfrm>
            <a:off x="0" y="6682108"/>
            <a:ext cx="9144000" cy="175892"/>
          </a:xfrm>
          <a:prstGeom prst="rect">
            <a:avLst/>
          </a:prstGeom>
        </p:spPr>
      </p:pic>
      <p:pic>
        <p:nvPicPr>
          <p:cNvPr id="8" name="Picture 7" descr="SVMIC Logo_354-266-K_OL_TM.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8765" y="6057011"/>
            <a:ext cx="1781302" cy="467244"/>
          </a:xfrm>
          <a:prstGeom prst="rect">
            <a:avLst/>
          </a:prstGeom>
        </p:spPr>
      </p:pic>
    </p:spTree>
    <p:extLst>
      <p:ext uri="{BB962C8B-B14F-4D97-AF65-F5344CB8AC3E}">
        <p14:creationId xmlns:p14="http://schemas.microsoft.com/office/powerpoint/2010/main" val="412381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cture 5" descr="SectionDivider_Alt.png"/>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400">
                <a:solidFill>
                  <a:schemeClr val="tx1">
                    <a:lumMod val="75000"/>
                    <a:lumOff val="25000"/>
                  </a:schemeClr>
                </a:solidFill>
              </a:defRPr>
            </a:lvl1pPr>
            <a:lvl2pPr>
              <a:buClr>
                <a:schemeClr val="accent1">
                  <a:lumMod val="50000"/>
                </a:schemeClr>
              </a:buClr>
              <a:defRPr sz="2000">
                <a:solidFill>
                  <a:schemeClr val="tx1">
                    <a:lumMod val="75000"/>
                    <a:lumOff val="25000"/>
                  </a:schemeClr>
                </a:solidFill>
              </a:defRPr>
            </a:lvl2pPr>
            <a:lvl3pPr>
              <a:buClr>
                <a:schemeClr val="accent1">
                  <a:lumMod val="50000"/>
                </a:schemeClr>
              </a:buClr>
              <a:defRPr sz="1800">
                <a:solidFill>
                  <a:schemeClr val="tx1">
                    <a:lumMod val="75000"/>
                    <a:lumOff val="25000"/>
                  </a:schemeClr>
                </a:solidFill>
              </a:defRPr>
            </a:lvl3pPr>
            <a:lvl4pPr>
              <a:buClr>
                <a:schemeClr val="accent1">
                  <a:lumMod val="50000"/>
                </a:schemeClr>
              </a:buClr>
              <a:defRPr sz="1600">
                <a:solidFill>
                  <a:schemeClr val="tx1">
                    <a:lumMod val="75000"/>
                    <a:lumOff val="25000"/>
                  </a:schemeClr>
                </a:solidFill>
              </a:defRPr>
            </a:lvl4pPr>
            <a:lvl5pPr>
              <a:buClr>
                <a:schemeClr val="accent1">
                  <a:lumMod val="50000"/>
                </a:schemeClr>
              </a:buClr>
              <a:defRPr sz="1400">
                <a:solidFill>
                  <a:schemeClr val="tx1">
                    <a:lumMod val="75000"/>
                    <a:lumOff val="2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7" name="Picture 6" descr="StripeBkgr.png"/>
          <p:cNvPicPr>
            <a:picLocks noChangeAspect="1"/>
          </p:cNvPicPr>
          <p:nvPr userDrawn="1"/>
        </p:nvPicPr>
        <p:blipFill rotWithShape="1">
          <a:blip r:embed="rId3">
            <a:extLst>
              <a:ext uri="{28A0092B-C50C-407E-A947-70E740481C1C}">
                <a14:useLocalDpi xmlns:a14="http://schemas.microsoft.com/office/drawing/2010/main" val="0"/>
              </a:ext>
            </a:extLst>
          </a:blip>
          <a:srcRect t="97435"/>
          <a:stretch/>
        </p:blipFill>
        <p:spPr>
          <a:xfrm>
            <a:off x="0" y="6682108"/>
            <a:ext cx="9144000" cy="175892"/>
          </a:xfrm>
          <a:prstGeom prst="rect">
            <a:avLst/>
          </a:prstGeom>
        </p:spPr>
      </p:pic>
      <p:pic>
        <p:nvPicPr>
          <p:cNvPr id="8" name="Picture 7" descr="SVMIC Logo_354-266-K_OL_TM.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8765" y="6057011"/>
            <a:ext cx="1781302" cy="467244"/>
          </a:xfrm>
          <a:prstGeom prst="rect">
            <a:avLst/>
          </a:prstGeom>
        </p:spPr>
      </p:pic>
    </p:spTree>
    <p:extLst>
      <p:ext uri="{BB962C8B-B14F-4D97-AF65-F5344CB8AC3E}">
        <p14:creationId xmlns:p14="http://schemas.microsoft.com/office/powerpoint/2010/main" val="1855427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cture 5" descr="SectionDivider_Alt.png"/>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7" name="Picture 6" descr="StripeBkgr.png"/>
          <p:cNvPicPr>
            <a:picLocks noChangeAspect="1"/>
          </p:cNvPicPr>
          <p:nvPr userDrawn="1"/>
        </p:nvPicPr>
        <p:blipFill rotWithShape="1">
          <a:blip r:embed="rId3">
            <a:extLst>
              <a:ext uri="{28A0092B-C50C-407E-A947-70E740481C1C}">
                <a14:useLocalDpi xmlns:a14="http://schemas.microsoft.com/office/drawing/2010/main" val="0"/>
              </a:ext>
            </a:extLst>
          </a:blip>
          <a:srcRect t="97435"/>
          <a:stretch/>
        </p:blipFill>
        <p:spPr>
          <a:xfrm>
            <a:off x="0" y="6682108"/>
            <a:ext cx="9144000" cy="175892"/>
          </a:xfrm>
          <a:prstGeom prst="rect">
            <a:avLst/>
          </a:prstGeom>
        </p:spPr>
      </p:pic>
      <p:pic>
        <p:nvPicPr>
          <p:cNvPr id="8" name="Picture 7" descr="SVMIC Logo_354-266-K_OL_TM.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8765" y="6057011"/>
            <a:ext cx="1781302" cy="467244"/>
          </a:xfrm>
          <a:prstGeom prst="rect">
            <a:avLst/>
          </a:prstGeom>
        </p:spPr>
      </p:pic>
    </p:spTree>
    <p:extLst>
      <p:ext uri="{BB962C8B-B14F-4D97-AF65-F5344CB8AC3E}">
        <p14:creationId xmlns:p14="http://schemas.microsoft.com/office/powerpoint/2010/main" val="2334846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aphicFrame>
        <p:nvGraphicFramePr>
          <p:cNvPr id="3" name="TPChart" hidden="1"/>
          <p:cNvGraphicFramePr/>
          <p:nvPr userDrawn="1">
            <p:extLst>
              <p:ext uri="{D42A27DB-BD31-4B8C-83A1-F6EECF244321}">
                <p14:modId xmlns:p14="http://schemas.microsoft.com/office/powerpoint/2010/main" val="3494207859"/>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0044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764" y="274638"/>
            <a:ext cx="7998035"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70066" y="1600200"/>
            <a:ext cx="7416734" cy="42550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8043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timing>
    <p:tnLst>
      <p:par>
        <p:cTn id="1" dur="indefinite" restart="never" nodeType="tmRoot"/>
      </p:par>
    </p:tnLst>
  </p:timing>
  <p:hf hdr="0" ftr="0" dt="0"/>
  <p:txStyles>
    <p:titleStyle>
      <a:lvl1pPr algn="l" defTabSz="457200" rtl="0" eaLnBrk="1" latinLnBrk="0" hangingPunct="1">
        <a:spcBef>
          <a:spcPct val="0"/>
        </a:spcBef>
        <a:buNone/>
        <a:defRPr sz="28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spcAft>
          <a:spcPts val="600"/>
        </a:spcAft>
        <a:buClr>
          <a:srgbClr val="9C48C0"/>
        </a:buClr>
        <a:buSzPct val="75000"/>
        <a:buFont typeface="Wingdings" charset="2"/>
        <a:buChar char="u"/>
        <a:defRPr sz="2400" b="0" i="0" kern="1200">
          <a:solidFill>
            <a:schemeClr val="bg1">
              <a:lumMod val="50000"/>
            </a:schemeClr>
          </a:solidFill>
          <a:latin typeface="Arial"/>
          <a:ea typeface="+mn-ea"/>
          <a:cs typeface="Arial"/>
        </a:defRPr>
      </a:lvl1pPr>
      <a:lvl2pPr marL="742950" indent="-285750" algn="l" defTabSz="457200" rtl="0" eaLnBrk="1" latinLnBrk="0" hangingPunct="1">
        <a:spcBef>
          <a:spcPct val="20000"/>
        </a:spcBef>
        <a:spcAft>
          <a:spcPts val="600"/>
        </a:spcAft>
        <a:buFont typeface="Arial"/>
        <a:buChar char="–"/>
        <a:defRPr sz="2000" b="0" i="0" kern="1200">
          <a:solidFill>
            <a:schemeClr val="bg1">
              <a:lumMod val="50000"/>
            </a:schemeClr>
          </a:solidFill>
          <a:latin typeface="Arial"/>
          <a:ea typeface="+mn-ea"/>
          <a:cs typeface="Arial"/>
        </a:defRPr>
      </a:lvl2pPr>
      <a:lvl3pPr marL="1143000" indent="-228600" algn="l" defTabSz="457200" rtl="0" eaLnBrk="1" latinLnBrk="0" hangingPunct="1">
        <a:spcBef>
          <a:spcPct val="20000"/>
        </a:spcBef>
        <a:spcAft>
          <a:spcPts val="600"/>
        </a:spcAft>
        <a:buFont typeface="Arial"/>
        <a:buChar char="•"/>
        <a:defRPr sz="1800" b="0" i="0" kern="1200">
          <a:solidFill>
            <a:schemeClr val="bg1">
              <a:lumMod val="50000"/>
            </a:schemeClr>
          </a:solidFill>
          <a:latin typeface="Arial"/>
          <a:ea typeface="+mn-ea"/>
          <a:cs typeface="Arial"/>
        </a:defRPr>
      </a:lvl3pPr>
      <a:lvl4pPr marL="1600200" indent="-228600" algn="l" defTabSz="457200" rtl="0" eaLnBrk="1" latinLnBrk="0" hangingPunct="1">
        <a:spcBef>
          <a:spcPct val="20000"/>
        </a:spcBef>
        <a:spcAft>
          <a:spcPts val="600"/>
        </a:spcAft>
        <a:buFont typeface="Arial"/>
        <a:buChar char="–"/>
        <a:defRPr sz="1600" b="0" i="0" kern="1200">
          <a:solidFill>
            <a:schemeClr val="bg1">
              <a:lumMod val="50000"/>
            </a:schemeClr>
          </a:solidFill>
          <a:latin typeface="Arial"/>
          <a:ea typeface="+mn-ea"/>
          <a:cs typeface="Arial"/>
        </a:defRPr>
      </a:lvl4pPr>
      <a:lvl5pPr marL="2057400" indent="-228600" algn="l" defTabSz="457200" rtl="0" eaLnBrk="1" latinLnBrk="0" hangingPunct="1">
        <a:spcBef>
          <a:spcPct val="20000"/>
        </a:spcBef>
        <a:spcAft>
          <a:spcPts val="600"/>
        </a:spcAft>
        <a:buFont typeface="Arial"/>
        <a:buChar char="»"/>
        <a:defRPr sz="1600" b="0" i="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TitleP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ubtitle 2"/>
          <p:cNvSpPr>
            <a:spLocks noGrp="1"/>
          </p:cNvSpPr>
          <p:nvPr>
            <p:ph type="subTitle" idx="4294967295"/>
          </p:nvPr>
        </p:nvSpPr>
        <p:spPr>
          <a:xfrm>
            <a:off x="2780072" y="5226297"/>
            <a:ext cx="5510156" cy="1244175"/>
          </a:xfrm>
        </p:spPr>
        <p:txBody>
          <a:bodyPr>
            <a:normAutofit/>
          </a:bodyPr>
          <a:lstStyle/>
          <a:p>
            <a:pPr algn="r"/>
            <a:r>
              <a:rPr lang="en-US" sz="2400" dirty="0" smtClean="0">
                <a:solidFill>
                  <a:schemeClr val="bg1"/>
                </a:solidFill>
                <a:latin typeface="Arial"/>
                <a:cs typeface="Arial"/>
              </a:rPr>
              <a:t>How to Stay Out of Legal Hot Water</a:t>
            </a:r>
          </a:p>
        </p:txBody>
      </p:sp>
    </p:spTree>
    <p:extLst>
      <p:ext uri="{BB962C8B-B14F-4D97-AF65-F5344CB8AC3E}">
        <p14:creationId xmlns:p14="http://schemas.microsoft.com/office/powerpoint/2010/main" val="2244627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Goes Wrong?</a:t>
            </a:r>
            <a:endParaRPr lang="en-US" dirty="0"/>
          </a:p>
        </p:txBody>
      </p:sp>
      <p:sp>
        <p:nvSpPr>
          <p:cNvPr id="3" name="Content Placeholder 2"/>
          <p:cNvSpPr>
            <a:spLocks noGrp="1"/>
          </p:cNvSpPr>
          <p:nvPr>
            <p:ph idx="1"/>
          </p:nvPr>
        </p:nvSpPr>
        <p:spPr/>
        <p:txBody>
          <a:bodyPr/>
          <a:lstStyle/>
          <a:p>
            <a:pPr marL="0" indent="0">
              <a:buNone/>
            </a:pPr>
            <a:r>
              <a:rPr lang="en-US" i="1" dirty="0" smtClean="0">
                <a:solidFill>
                  <a:schemeClr val="accent1">
                    <a:lumMod val="75000"/>
                  </a:schemeClr>
                </a:solidFill>
              </a:rPr>
              <a:t>Problematic Communication Issues Identified by Plaintiffs in their Deposition</a:t>
            </a:r>
          </a:p>
          <a:p>
            <a:r>
              <a:rPr lang="en-US" dirty="0" smtClean="0"/>
              <a:t>Feeling like the patient was deserted</a:t>
            </a:r>
          </a:p>
          <a:p>
            <a:r>
              <a:rPr lang="en-US" dirty="0" smtClean="0"/>
              <a:t>Devaluing the patient or family’s views</a:t>
            </a:r>
          </a:p>
          <a:p>
            <a:r>
              <a:rPr lang="en-US" dirty="0" smtClean="0"/>
              <a:t>Delivering information poorly</a:t>
            </a:r>
          </a:p>
          <a:p>
            <a:r>
              <a:rPr lang="en-US" dirty="0" smtClean="0"/>
              <a:t>Failing to understand the patient/family’s perspective</a:t>
            </a:r>
            <a:endParaRPr lang="en-US" dirty="0"/>
          </a:p>
        </p:txBody>
      </p:sp>
    </p:spTree>
    <p:extLst>
      <p:ext uri="{BB962C8B-B14F-4D97-AF65-F5344CB8AC3E}">
        <p14:creationId xmlns:p14="http://schemas.microsoft.com/office/powerpoint/2010/main" val="22025626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Patients Hear Us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01176256"/>
              </p:ext>
            </p:extLst>
          </p:nvPr>
        </p:nvGraphicFramePr>
        <p:xfrm>
          <a:off x="1270000" y="1600200"/>
          <a:ext cx="7416800" cy="4254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86392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Care” vs. “Bad Care”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39092" y="1172497"/>
            <a:ext cx="4254500" cy="4254500"/>
          </a:xfrm>
        </p:spPr>
      </p:pic>
      <p:sp>
        <p:nvSpPr>
          <p:cNvPr id="5" name="TextBox 4"/>
          <p:cNvSpPr txBox="1"/>
          <p:nvPr/>
        </p:nvSpPr>
        <p:spPr>
          <a:xfrm>
            <a:off x="1209369" y="2554302"/>
            <a:ext cx="1821426" cy="1569660"/>
          </a:xfrm>
          <a:prstGeom prst="rect">
            <a:avLst/>
          </a:prstGeom>
          <a:noFill/>
        </p:spPr>
        <p:txBody>
          <a:bodyPr wrap="square" rtlCol="0">
            <a:spAutoFit/>
          </a:bodyPr>
          <a:lstStyle/>
          <a:p>
            <a:pPr algn="ctr"/>
            <a:r>
              <a:rPr lang="en-US" sz="2400" dirty="0" smtClean="0">
                <a:solidFill>
                  <a:schemeClr val="tx1">
                    <a:lumMod val="75000"/>
                    <a:lumOff val="25000"/>
                  </a:schemeClr>
                </a:solidFill>
              </a:rPr>
              <a:t>How does your patient feel about you?</a:t>
            </a:r>
            <a:endParaRPr lang="en-US" sz="2400" dirty="0">
              <a:solidFill>
                <a:schemeClr val="tx1">
                  <a:lumMod val="75000"/>
                  <a:lumOff val="25000"/>
                </a:schemeClr>
              </a:solidFill>
            </a:endParaRPr>
          </a:p>
        </p:txBody>
      </p:sp>
      <p:sp>
        <p:nvSpPr>
          <p:cNvPr id="6" name="TextBox 5"/>
          <p:cNvSpPr txBox="1"/>
          <p:nvPr/>
        </p:nvSpPr>
        <p:spPr>
          <a:xfrm>
            <a:off x="6096001" y="2555345"/>
            <a:ext cx="1821426" cy="1569660"/>
          </a:xfrm>
          <a:prstGeom prst="rect">
            <a:avLst/>
          </a:prstGeom>
          <a:noFill/>
        </p:spPr>
        <p:txBody>
          <a:bodyPr wrap="square" rtlCol="0">
            <a:spAutoFit/>
          </a:bodyPr>
          <a:lstStyle/>
          <a:p>
            <a:pPr algn="ctr"/>
            <a:r>
              <a:rPr lang="en-US" sz="2400" dirty="0" smtClean="0">
                <a:solidFill>
                  <a:schemeClr val="tx1">
                    <a:lumMod val="75000"/>
                    <a:lumOff val="25000"/>
                  </a:schemeClr>
                </a:solidFill>
              </a:rPr>
              <a:t>How do you feel about your patient?</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8876418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Positive Perception Begins at the First Contact</a:t>
            </a:r>
            <a:endParaRPr lang="en-US" dirty="0"/>
          </a:p>
        </p:txBody>
      </p:sp>
      <p:sp>
        <p:nvSpPr>
          <p:cNvPr id="3" name="Content Placeholder 2"/>
          <p:cNvSpPr>
            <a:spLocks noGrp="1"/>
          </p:cNvSpPr>
          <p:nvPr>
            <p:ph idx="1"/>
          </p:nvPr>
        </p:nvSpPr>
        <p:spPr/>
        <p:txBody>
          <a:bodyPr/>
          <a:lstStyle/>
          <a:p>
            <a:r>
              <a:rPr lang="en-US" dirty="0" smtClean="0"/>
              <a:t>Use every opportunity to build trust</a:t>
            </a:r>
          </a:p>
          <a:p>
            <a:r>
              <a:rPr lang="en-US" dirty="0" smtClean="0"/>
              <a:t>Warmly and sincerely greet patients</a:t>
            </a:r>
          </a:p>
          <a:p>
            <a:r>
              <a:rPr lang="en-US" dirty="0" smtClean="0"/>
              <a:t>Monitor waiting/exam room times</a:t>
            </a:r>
          </a:p>
          <a:p>
            <a:r>
              <a:rPr lang="en-US" dirty="0" smtClean="0"/>
              <a:t>Advise patients of delays</a:t>
            </a:r>
          </a:p>
          <a:p>
            <a:r>
              <a:rPr lang="en-US" dirty="0" smtClean="0"/>
              <a:t>Use the patient’s name during the encounter</a:t>
            </a:r>
          </a:p>
          <a:p>
            <a:r>
              <a:rPr lang="en-US" dirty="0" smtClean="0"/>
              <a:t>Make eye contact when speaking to patients</a:t>
            </a:r>
          </a:p>
          <a:p>
            <a:r>
              <a:rPr lang="en-US" dirty="0" smtClean="0"/>
              <a:t>Respond quickly to patient questions/concerns</a:t>
            </a:r>
          </a:p>
          <a:p>
            <a:r>
              <a:rPr lang="en-US" dirty="0" smtClean="0"/>
              <a:t>Treat patients with respect</a:t>
            </a:r>
            <a:endParaRPr lang="en-US" dirty="0"/>
          </a:p>
        </p:txBody>
      </p:sp>
    </p:spTree>
    <p:extLst>
      <p:ext uri="{BB962C8B-B14F-4D97-AF65-F5344CB8AC3E}">
        <p14:creationId xmlns:p14="http://schemas.microsoft.com/office/powerpoint/2010/main" val="2220222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15496" y="3646622"/>
            <a:ext cx="6983427" cy="3028956"/>
          </a:xfrm>
        </p:spPr>
      </p:pic>
      <p:sp>
        <p:nvSpPr>
          <p:cNvPr id="2" name="Title 1"/>
          <p:cNvSpPr>
            <a:spLocks noGrp="1"/>
          </p:cNvSpPr>
          <p:nvPr>
            <p:ph type="title"/>
          </p:nvPr>
        </p:nvSpPr>
        <p:spPr/>
        <p:txBody>
          <a:bodyPr/>
          <a:lstStyle/>
          <a:p>
            <a:r>
              <a:rPr lang="en-US" dirty="0" smtClean="0"/>
              <a:t>Don’t Forget the Family</a:t>
            </a:r>
            <a:endParaRPr lang="en-US" dirty="0"/>
          </a:p>
        </p:txBody>
      </p:sp>
      <p:sp>
        <p:nvSpPr>
          <p:cNvPr id="5" name="Content Placeholder 2"/>
          <p:cNvSpPr txBox="1">
            <a:spLocks/>
          </p:cNvSpPr>
          <p:nvPr/>
        </p:nvSpPr>
        <p:spPr>
          <a:xfrm>
            <a:off x="1270066" y="1600200"/>
            <a:ext cx="7416734" cy="42550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spcAft>
                <a:spcPts val="600"/>
              </a:spcAft>
              <a:buClr>
                <a:srgbClr val="9C48C0"/>
              </a:buClr>
              <a:buSzPct val="75000"/>
              <a:buFont typeface="Wingdings" charset="2"/>
              <a:buChar char="u"/>
              <a:defRPr sz="2400" b="0" i="0" kern="1200">
                <a:solidFill>
                  <a:schemeClr val="tx1">
                    <a:lumMod val="75000"/>
                    <a:lumOff val="25000"/>
                  </a:schemeClr>
                </a:solidFill>
                <a:latin typeface="Arial"/>
                <a:ea typeface="+mn-ea"/>
                <a:cs typeface="Arial"/>
              </a:defRPr>
            </a:lvl1pPr>
            <a:lvl2pPr marL="742950" indent="-285750" algn="l" defTabSz="457200" rtl="0" eaLnBrk="1" latinLnBrk="0" hangingPunct="1">
              <a:spcBef>
                <a:spcPct val="20000"/>
              </a:spcBef>
              <a:spcAft>
                <a:spcPts val="600"/>
              </a:spcAft>
              <a:buClr>
                <a:schemeClr val="accent1">
                  <a:lumMod val="50000"/>
                </a:schemeClr>
              </a:buClr>
              <a:buFont typeface="Arial"/>
              <a:buChar char="–"/>
              <a:defRPr sz="2000" b="0" i="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spcAft>
                <a:spcPts val="600"/>
              </a:spcAft>
              <a:buClr>
                <a:schemeClr val="accent1">
                  <a:lumMod val="50000"/>
                </a:schemeClr>
              </a:buClr>
              <a:buFont typeface="Arial"/>
              <a:buChar char="•"/>
              <a:defRPr sz="1800" b="0" i="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spcAft>
                <a:spcPts val="600"/>
              </a:spcAft>
              <a:buClr>
                <a:schemeClr val="accent1">
                  <a:lumMod val="50000"/>
                </a:schemeClr>
              </a:buClr>
              <a:buFont typeface="Arial"/>
              <a:buChar char="–"/>
              <a:defRPr sz="1600" b="0" i="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spcAft>
                <a:spcPts val="600"/>
              </a:spcAft>
              <a:buClr>
                <a:schemeClr val="accent1">
                  <a:lumMod val="50000"/>
                </a:schemeClr>
              </a:buClr>
              <a:buFont typeface="Arial"/>
              <a:buChar char="»"/>
              <a:defRPr sz="1600" b="0" i="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Who will ultimately file the lawsuit?</a:t>
            </a:r>
          </a:p>
          <a:p>
            <a:r>
              <a:rPr lang="en-US" sz="1800" dirty="0" smtClean="0"/>
              <a:t>How is your relationship with the family?</a:t>
            </a:r>
          </a:p>
          <a:p>
            <a:r>
              <a:rPr lang="en-US" sz="1800" dirty="0" smtClean="0"/>
              <a:t>Who comes with the patient?</a:t>
            </a:r>
          </a:p>
          <a:p>
            <a:r>
              <a:rPr lang="en-US" sz="1800" dirty="0" smtClean="0"/>
              <a:t>Is there anyone else you’d like me to speak to?</a:t>
            </a:r>
          </a:p>
          <a:p>
            <a:r>
              <a:rPr lang="en-US" sz="1800" dirty="0" smtClean="0"/>
              <a:t>Document when you talk to the family!</a:t>
            </a:r>
            <a:endParaRPr lang="en-US" sz="1800" dirty="0"/>
          </a:p>
        </p:txBody>
      </p:sp>
    </p:spTree>
    <p:extLst>
      <p:ext uri="{BB962C8B-B14F-4D97-AF65-F5344CB8AC3E}">
        <p14:creationId xmlns:p14="http://schemas.microsoft.com/office/powerpoint/2010/main" val="22846977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Moral of the Story</a:t>
            </a:r>
            <a:endParaRPr lang="en-US" dirty="0"/>
          </a:p>
        </p:txBody>
      </p:sp>
      <p:sp>
        <p:nvSpPr>
          <p:cNvPr id="3" name="Content Placeholder 2"/>
          <p:cNvSpPr>
            <a:spLocks noGrp="1"/>
          </p:cNvSpPr>
          <p:nvPr>
            <p:ph idx="1"/>
          </p:nvPr>
        </p:nvSpPr>
        <p:spPr>
          <a:xfrm>
            <a:off x="4461390" y="1600200"/>
            <a:ext cx="4114800" cy="4255073"/>
          </a:xfrm>
        </p:spPr>
        <p:txBody>
          <a:bodyPr/>
          <a:lstStyle/>
          <a:p>
            <a:pPr marL="0" indent="0">
              <a:buNone/>
            </a:pPr>
            <a:r>
              <a:rPr lang="en-US" dirty="0" smtClean="0"/>
              <a:t>A patient’s </a:t>
            </a:r>
            <a:r>
              <a:rPr lang="en-US" i="1" dirty="0" smtClean="0">
                <a:solidFill>
                  <a:schemeClr val="accent1">
                    <a:lumMod val="75000"/>
                  </a:schemeClr>
                </a:solidFill>
              </a:rPr>
              <a:t>perception</a:t>
            </a:r>
            <a:r>
              <a:rPr lang="en-US" dirty="0" smtClean="0"/>
              <a:t> of the quality of care they receive depends greatly on the </a:t>
            </a:r>
          </a:p>
          <a:p>
            <a:pPr marL="0" indent="0">
              <a:buNone/>
            </a:pPr>
            <a:r>
              <a:rPr lang="en-US" b="1" i="1" dirty="0" smtClean="0">
                <a:solidFill>
                  <a:schemeClr val="accent1">
                    <a:lumMod val="75000"/>
                  </a:schemeClr>
                </a:solidFill>
                <a:effectLst>
                  <a:outerShdw blurRad="38100" dist="38100" dir="2700000" algn="tl">
                    <a:srgbClr val="000000">
                      <a:alpha val="43137"/>
                    </a:srgbClr>
                  </a:outerShdw>
                </a:effectLst>
              </a:rPr>
              <a:t>communication and interpersonal skills </a:t>
            </a:r>
          </a:p>
          <a:p>
            <a:pPr marL="0" indent="0">
              <a:buNone/>
            </a:pPr>
            <a:r>
              <a:rPr lang="en-US" dirty="0" smtClean="0"/>
              <a:t>of the physician and their staff</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4746"/>
          <a:stretch/>
        </p:blipFill>
        <p:spPr>
          <a:xfrm>
            <a:off x="848229" y="1600200"/>
            <a:ext cx="3194375" cy="4092677"/>
          </a:xfrm>
          <a:prstGeom prst="rect">
            <a:avLst/>
          </a:prstGeom>
        </p:spPr>
      </p:pic>
    </p:spTree>
    <p:extLst>
      <p:ext uri="{BB962C8B-B14F-4D97-AF65-F5344CB8AC3E}">
        <p14:creationId xmlns:p14="http://schemas.microsoft.com/office/powerpoint/2010/main" val="37626408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Consistent Office Processes</a:t>
            </a:r>
            <a:endParaRPr lang="en-US" dirty="0"/>
          </a:p>
        </p:txBody>
      </p:sp>
    </p:spTree>
    <p:extLst>
      <p:ext uri="{BB962C8B-B14F-4D97-AF65-F5344CB8AC3E}">
        <p14:creationId xmlns:p14="http://schemas.microsoft.com/office/powerpoint/2010/main" val="38035550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Tracking</a:t>
            </a:r>
            <a:endParaRPr lang="en-US" dirty="0"/>
          </a:p>
        </p:txBody>
      </p:sp>
      <p:sp>
        <p:nvSpPr>
          <p:cNvPr id="4" name="Content Placeholder 3"/>
          <p:cNvSpPr>
            <a:spLocks noGrp="1"/>
          </p:cNvSpPr>
          <p:nvPr>
            <p:ph idx="1"/>
          </p:nvPr>
        </p:nvSpPr>
        <p:spPr>
          <a:xfrm>
            <a:off x="4063180" y="1600200"/>
            <a:ext cx="4623619" cy="4255073"/>
          </a:xfrm>
        </p:spPr>
        <p:txBody>
          <a:bodyPr/>
          <a:lstStyle/>
          <a:p>
            <a:r>
              <a:rPr lang="en-US" dirty="0" smtClean="0"/>
              <a:t>Diagnostic tests</a:t>
            </a:r>
          </a:p>
          <a:p>
            <a:r>
              <a:rPr lang="en-US" dirty="0" smtClean="0"/>
              <a:t>Patient referrals</a:t>
            </a:r>
          </a:p>
          <a:p>
            <a:r>
              <a:rPr lang="en-US" dirty="0" smtClean="0"/>
              <a:t>Patients requiring follow up</a:t>
            </a:r>
          </a:p>
          <a:p>
            <a:r>
              <a:rPr lang="en-US" dirty="0" smtClean="0"/>
              <a:t>“No-shows” or cancelled appointments</a:t>
            </a:r>
          </a:p>
          <a:p>
            <a:endParaRPr lang="en-US" dirty="0" smtClean="0"/>
          </a:p>
          <a:p>
            <a:pPr marL="0" indent="0">
              <a:buNone/>
            </a:pPr>
            <a:r>
              <a:rPr lang="en-US" b="1" i="1" dirty="0" smtClean="0">
                <a:solidFill>
                  <a:schemeClr val="accent1">
                    <a:lumMod val="75000"/>
                  </a:schemeClr>
                </a:solidFill>
                <a:effectLst>
                  <a:outerShdw blurRad="38100" dist="38100" dir="2700000" algn="tl">
                    <a:srgbClr val="000000">
                      <a:alpha val="43137"/>
                    </a:srgbClr>
                  </a:outerShdw>
                </a:effectLst>
              </a:rPr>
              <a:t>“No news” is NOT “good news”</a:t>
            </a:r>
            <a:endParaRPr lang="en-US" b="1" i="1" dirty="0">
              <a:solidFill>
                <a:schemeClr val="accent1">
                  <a:lumMod val="75000"/>
                </a:schemeClr>
              </a:solidFill>
              <a:effectLst>
                <a:outerShdw blurRad="38100" dist="38100" dir="2700000" algn="tl">
                  <a:srgbClr val="000000">
                    <a:alpha val="43137"/>
                  </a:srgbClr>
                </a:outerShdw>
              </a:effectLst>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4051"/>
          <a:stretch/>
        </p:blipFill>
        <p:spPr>
          <a:xfrm>
            <a:off x="823715" y="1583157"/>
            <a:ext cx="2944497" cy="4272116"/>
          </a:xfrm>
          <a:prstGeom prst="rect">
            <a:avLst/>
          </a:prstGeom>
        </p:spPr>
      </p:pic>
    </p:spTree>
    <p:extLst>
      <p:ext uri="{BB962C8B-B14F-4D97-AF65-F5344CB8AC3E}">
        <p14:creationId xmlns:p14="http://schemas.microsoft.com/office/powerpoint/2010/main" val="2604453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Overload</a:t>
            </a:r>
            <a:endParaRPr lang="en-US" dirty="0"/>
          </a:p>
        </p:txBody>
      </p:sp>
      <p:sp>
        <p:nvSpPr>
          <p:cNvPr id="3" name="Content Placeholder 2"/>
          <p:cNvSpPr>
            <a:spLocks noGrp="1"/>
          </p:cNvSpPr>
          <p:nvPr>
            <p:ph idx="1"/>
          </p:nvPr>
        </p:nvSpPr>
        <p:spPr>
          <a:xfrm>
            <a:off x="4572000" y="1600200"/>
            <a:ext cx="4114799" cy="4255073"/>
          </a:xfrm>
        </p:spPr>
        <p:txBody>
          <a:bodyPr anchor="ctr"/>
          <a:lstStyle/>
          <a:p>
            <a:pPr marL="0" indent="0">
              <a:lnSpc>
                <a:spcPct val="150000"/>
              </a:lnSpc>
              <a:buNone/>
            </a:pPr>
            <a:r>
              <a:rPr lang="en-US" i="1" dirty="0" smtClean="0">
                <a:solidFill>
                  <a:schemeClr val="accent1">
                    <a:lumMod val="75000"/>
                  </a:schemeClr>
                </a:solidFill>
                <a:effectLst>
                  <a:outerShdw blurRad="38100" dist="38100" dir="2700000" algn="tl">
                    <a:srgbClr val="000000">
                      <a:alpha val="43137"/>
                    </a:srgbClr>
                  </a:outerShdw>
                </a:effectLst>
              </a:rPr>
              <a:t>70% of physicians </a:t>
            </a:r>
            <a:r>
              <a:rPr lang="en-US" dirty="0" smtClean="0"/>
              <a:t>receive more alerts from their EMR than they can effectively manage</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976" t="955" r="17377" b="-955"/>
          <a:stretch/>
        </p:blipFill>
        <p:spPr>
          <a:xfrm>
            <a:off x="839449" y="1600200"/>
            <a:ext cx="3304143" cy="3946161"/>
          </a:xfrm>
          <a:prstGeom prst="rect">
            <a:avLst/>
          </a:prstGeom>
        </p:spPr>
      </p:pic>
    </p:spTree>
    <p:extLst>
      <p:ext uri="{BB962C8B-B14F-4D97-AF65-F5344CB8AC3E}">
        <p14:creationId xmlns:p14="http://schemas.microsoft.com/office/powerpoint/2010/main" val="38685050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data:image/jpeg;base64,/9j/4AAQSkZJRgABAQAAAQABAAD/2wCEAAkGBxQSEhUUEhQUFhQXGRkYFhYXGBYXHBccFxgcHRccGBgZHSggGBolHBUYITEjJSktLi4uHB8zODMsNygtLisBCgoKDg0OGxAQGy4kHyQsLCwsLCwsLCwsLCwsLS0sLCwsLCwsLCwsLCwsLCwsLCwsLCwsLCwsLCwsLCwsLCwsLP/AABEIAOEA4QMBEQACEQEDEQH/xAAbAAACAgMBAAAAAAAAAAAAAAAABgQFAgMHAf/EAEoQAAIABAIFBQwJAwMCBwEAAAECAAMEERIhBQYxQVETImFxkQcUMjNScoGSobGy0RUWIzRTYnPB4UJj0iSCorPwJVR0k8LD0zX/xAAbAQABBQEBAAAAAAAAAAAAAAAAAQIDBAUGB//EAD8RAAIBAwEEBwYFAgUEAwEAAAABAgMEETEFEiFRExQyQWFxkQYiMzRSgRUWobHBQnJTYtHh8CMkgvFDkqI1/9oADAMBAAIRAxEAPwBtjUOZCAAgAIACAAgAIACAAgAIACAAgAIACAAgAIACAAgAIACAAgAIACAAgAIACAAgAIACAAgAIACAAgAIACAAgAIACAAgAIACAAgAIACAAgAIACAAgAIACAAgAIACAAgAIACAAgAIACAAgECAUIACAQIACAUIACAAgAIACAAgAIACAAgAIACAAgAIACAAgAIACAQIBQgAIACAAgAIAE3T2mZonMiOVVTYAZX4kmJoxWOJdpUo7uWVv0xP/Ffth26iToocg+mJ/wCK/bBuIOihyLmk0bpOYodEnlTsJIW/UGIJEROrSTw2PVvnSJL1crpxmTJE+5ZL3va6lSAykjbtglu4yipcU1Hii00nPKKMORJ2w+jBSfEoVZOK4FZ32/lN2xa6OHIr9JLmHfb+U3bB0cOQdJLmHfb+U3bB0cOQdJLmZya1wRdiRvBhsqUWuCFjUlnUuZ74VZuAJ7BeM+ct2LZo0afSVIw5tCU+l57HxjXJyC5bdgAEYDuq0n2melQ2NY04Y6NPHey2o9G101+TWYBMAuZbTUDgdKXxD0iHqpcP+orTo7Lhx6NY544EDSk+fTvgmT1L5gqkwOVI3NbwT0GGyrVo6yJaFls+ssxor7oxrKmplFQ8xgWRZijEDzX8E+w5QkritH+pj6eztn1U92kuDafDkMmg6xpsoM3hAkE8bb/bGxaVXUp5fkcRtuzha3ThDRrK+5MZo5bae2LhXEoU3hR4G3s3ZFvKhGdRZb4nmKM78XvP8Qv/AITZ/QGIwfi95/iMPwiz+gMRg/F7z62H4RZ/QjJDHQ7E2lVuXKnVeWlnJgbb2dSt1GpSWE3jBX6wVrSZWJPCJCg8Lgm/YI6SKMGnFSeGK0mvqXNkaax4Ldj2AQ97q1LKpp6I3463hU+pM+UJmHNC9F/l/QMdbwqfUmfKDMOaDov8v6GhNMT0bN2uDmre0EGHYTGumuQ8ynuAeIB7REJUeplAAQAc80794m+cYsR0NGl2EQYcPLzUekWbXSEcXXEWIO/ApYX9IEQXEmqbwSU1mSOid0PXZtHGSqSlmNMDm7MQAEw8BmTi9kZ9CiqmeJYq1dzuOdao6RaorqiawCmYrOVGYBLrsvF9R3YqJl3Tys+Iy6Z2L1n9ont9WZdxojfoXQPfMmYUYCajZKdhUjK/DO+fRCV7noppPRk1tZ9YpycX7yZ5ozV+Y1QkucjopJxGxtYC9gwyztbbBVu4qnvQfEShYzlWUKiaX/O8cKzVelKeBgw54lJBsNt9t4zY3dZPU2p7Pt3HTGORy8ViNMYL4OI4Da1xfLIkkek345xtQb3VvanOVIx3vc0yMtd4uZ5rfCYy6vYfkatl8xDzRR9zpUNdL5S2QYpfywMvTbEesRgUMb/E9J2q5K2e7z4+RQ1Qm0ukjtE1Ki44tje46w6t7YXip/cjW7UtvDd/ZF/r/pCTL0m7CTKn2lKjo98OO9783+oKFHph9RpTKtlTnK3S3muPDHI0636wyn5NZcimZmppX2qks0okG8sWNhh4HPPOCpJaYWhJZ0KkW5OT4SfDn4/cmanzMVPf87e4Ro7PX/S+5y/tK83if+VfyW7Rwu0fmqnmdLs75Wn5HgEU0XSZRaNmTfAA6ybRbt7CtXWYr1K1W6p0tWaaukeU2FxY+/qMRV7epRluzWCSlWhUjmLNaRt+zfzE/wC3+TD9o/gQ/u/hlPrf4hf1B8LR20dTkqPaGXuSIO9prWFzNIJ6Ai2HtPbFO8fvo2LVe6xs0npeRTAGfOlyg3g42C3ttsDtitGMpaIsSnGOrE/XDSukTNktoz7SnZAS8tZcxWbGb847rW9sS04ww9/UhqSnlbmgod1OaE0iwtk0uWTbjzhfsA7ItWsvcK9yvf8AsMlIfs081fcIezKlqbYBAgA55p37xN84xYjoaNLsIgw4edd1HlaP5OmKmn77wC4DrymLDzube97XvlGVXdTeec4LlPcwuZc6zU2j3ZO/+98QB5PlmVTbLFhxEdF/REUN/wDoHT3P6jkWpxQ19SZYAl/a4AuwLywwAdGG1o0uO6smTc6cOYz6Z2L1n9ont9WZdfRFrqHpDBMMohefmGJAIItcDjcAG3REO0KTaU+Rd2VX3Zum+8f4yDoSj1z0oKelmG/OcFEG8swt7Bc+iJ7em51EireVlSpN974I4um6N05hD3X+Lmea3uMZdbsPyNSy+Yp+aESjku7qsoM0y91CXxXG8WzFuO6Obim3wPVqsoRi3PTxH3VerYzXSvnyDOKhadmamabKY3BAK88NmCLncfTbptvhP+DnryEMKVunu9+uGc91m0DNopxlzudfnLMztMF/CzzvfaDnfjtiGcHF8TTtriNaG9H05FTDCcfNSPux/Ub3LGzYfC+5w3tH82v7V/JegXNr2z28I4e9jv3s451kdJYy3bOD8C5oKJRc4gco17eyp0eKeSrVuZ1ODRe6NQC1j/T+4jVglngUJvJs0joxJ1sd7rexBta+33CIrm0pXCxUWg6jXnSeYMRFdcbqpvhYrfjYkA9RtFHYVHorqou7H8i7fnvW1N+P8MqNb/EL+oPhaOvjqcvR1MtEaQen0PPmo7IVqZd2XbhLSQwHWpIivWipVUvA06Ut2nnxIPdW0dOmVS1CK8yRMlpyboCyjLMZbLk4um8Jbyio47wuIty3u4k6Keo0foaezs8mZNnJ3up5ri5TEQDmtwrm3AE74bLdnUSXLiOjvQpvPfoVvdh//on9GX73h9t2Blx8QaaDxUvzF+ERKZMtWb4BAgA55p37xN84xYjoaNLsIgw4eMHc8lA6Sp23jH/02itcr/pslpdtFr3dvG0nmTfekV7PR/Ydc6oWe5194mfpH40i3LQz7jsjjpnYvWYlt9WZlxoiLRVcmWbzpLTVHkuVI/27+0Q+tCpJe48C29SjF5qRb8hhnd0iUq2lSHuBYBiqgcNhJjPVhJv3mjXe1YJe7FiRpvTM2rmY5p2ZKoyVRwA/eL9KjGksRMuvXnWlmT+xXrtiUhQ91/i5nmt8JjLrdh+Rp2XzFPzRXaiqsyTWSUcJUzZeGUxNssJFlO0ZkXtnsO6MKhhprvPQdqbynTm1mCfET5uq1YjcmaWffZlLYr645tvTDXCXInV3RazvItNdNJ45VJTu4mTZEsia4OLnNbmYv6ioUAnjD6j4JEFnSxKc0sKT4eQrRCXh81I+7H9RvcsbNh8L7nDe0nzf/iv5Lxo4TaPzdTzOm2d8rT8iDWSmHORmA3gE5dUFC5l2WyxKmtcERK6aNkyYOp2H7xcVWa/qfqROlB9yPW0jOORnTSOBd/nC9LU+p+rDoqf0r0N2hvCPV+4jV2J8aXl/Jie0PwI+f8GrW/xC/qD4WjqYanL0e0a9AmRP0dPo5tQlOzzVmB5lrWGA5XIv4BFr74hrb0aiklk0aW7Km4t4LLQclqROTk6bpeT3I6I4XzbzbjqvaIJve4uBLDMeCmiDpnQaVcwPU6apntsGFAFG8Kom2HX1Q6M3FYjAbKG88ymL3dM0pKqa53ksHQIiYhsJW5NjvHOtfoiWhFxhhkdaSlPKHWg8VL8xfhEPMuWrN8AgQAIWsdDOWe7ck7o5xKyKW27jbYRE0ZcC7SqR3Uir5Kb+BP8A/baHbyJekiW2qte9LVS5z01SypiuFlEnNSMrkDfxiKst+G6h0KsYvJK7o+mTpF5LSaarQS1cHlJVr4ipFsJbyTEVCm6eci1a8ZtYMNQtEzZbvNmIyKVwKGBBN2BJscwBh9N4lkynXmmsIZNMymKqUBaxN1G2x3jjs2Q+hNRfEoVYbyKbG34U31DFrfjzK/RyIU+kYm6y5g6ChhN5D0pd5q70mfhv6rfKDeXMXDNtLo2Y7AYGGeZIIA9JhsppIVReRyqZeJGUGxZSL8Li0UJrei0XqFTo6kZvuZz+ZSTlOFpM248lSw6wRtjnpW9SLxg9NhtO1qwyprD5s1VHfTDCe+ynktypHYcoduVeTI+ntM5Tj+hE+j5v4Uz1G+UJ0U+TH9bofWvVHo0fN/Cm+o/yg6KfJiO7oJZ316ofNVqF5MgK4sxYtbhe1genKNi0punTxI4XbVzTuLpyp6JYJkyfhJDK3QQL3/mOQ2ps+srmUkspvJ0uy72jK2ispNLD4mPfg4P6sZ3Ua/0v0ZodZo/UvVFfVICbqGF9otFunRrJYlF+jGOvS7pL1Rp5M8D2GH9FU+l+jE6an9S9UWOiZJBLEWFrZxubGoTjKU5LCawc9t65pyjGnF5aeTXrRSPMk2ljEysGw72ABBA6edf0R0MXg5yk8MSWkzDkZE/q5Nok3kWsrmQX0bNvlJnW6ZbfKGC7y5mP0dO/Cm+o/wAoA3lzNkjQ892CrJmXO8qygdJJFgIBHNI6pTS8KKu3CoF+NhaGlNvLybIBAgAyRCdgJ6gTCNpCqLeiM+938lvVMJvx5juin9L9A73fyW9Uwb8eYdFP6X6B3u/kt6pg348w6Kf0v0NbKRkQQenKHZyMaa1PCbbYG8aixi5PCWWae/Jf4iesvziPpYc16ljqdx/hy9GHfkv8RPWX5wvSQ5r1E6ncf4cvRh35L/ET1l+cHSw5oXqdx/hy9GZS56tkrKT0EH3QqnF6NDJ29Wmszg15pmyHEJqepRTZnQHgWAPYTBkXck9EY9+y/wASX6y/OEyhejlyDv2X+JL9ZfnC5QdHLke9+S/xE9ZfnBlB0cuRugGgTaGSnGK95482OhTnN+7FvyWTzlBxHbDOsUvqXqiXqtf6JejDlBxHbB1ij9S9UHVK/wBEvRhyg4jtg6xR+peqDqtf6JejPQbxJGcZcYtMinTnT4STXmghw3GXg1d9p5aesPnDOlhzXqWOp1/8OXozzvuX5aesPnB0sPqXqHU7j/Dl6M977Ty09ZfnB0sPqXqHU7j/AA5f/VnqVCk2DKTwBBgVSLeE0NnbVoLMoNLyZsh5AEAoQANGi0AlJbeLnrMUKrbmzetYpUlglxGThAAQAVWsKDAp34regg/KLFu3nBn7Qit1S78nPtdppEuWoOTMbjjYZX7Yh2jJqKSNf2SpQlWnJrilw+4r6P0fMnzBLkoXdtgHAbSTsAHExkxi5Pgd1WrQpQ35vCQ70vcqnMt5k+WjeSqNMt6cS+6J1bPvZjT29TTxGDa88f6lNrFqNU0imYQs2UNrpe69LKcwOkX9ENnRlEtWu1qNd7uj5P8A1F2lmFHVlNiCCCOuI6cnGSaLlzSjVpShNZWGdKrXKy3YbQrEdYBtHSvQ8eisySOXk3zOZO08Yrm4klwRvoKNp0xJUsAu7BVvkLnidwgbwBs0xo16ac0mbhxqFJwm4swuM4RPIrIdoUQfNUJpanFzfCzKOrIge2J4aGVdpKp9ibOktMmYEBY7gOq5jlNq79W63FxwuCOx2GqdKzVR8MvizXU0UyX4ct16SpA7dkZk6M4dqLRswr059mSZHiMlCACTQnndca2xZtXG73NMwvaGnGVo5NcU0R9aphEjI2xMAekWJt7BHQbQk1S4GL7M0oTvMyWcLK8xSpsGNeUBwYhjtkcN+dY8bXjDWM8T0Kpvbj3de4ZdKaplXWVKK4yXZmdwqhHm8nSgcXf2nhFiVuv6TJo7Tb96emnBccpZk/JFNP0NMSWZrBQqqGOeYBm8lsttxiInSklkuxvqUp7q1f8Apn9iArWzGRGYIhieHlFmcFOLjLijoshrqpO0gHtEdRB5in4HkNxFRqyitE3+5nDiIIAGrRvik80Rn1O2zft/hR8io1i1tlUjiWVZ3IuQthhB2XJ3nhE1G1lVWe4KteMOBsla1U5pjU3IVTYrbnBty2va567QydCUZ7rLdlSldzUKepG0DrnJqZnJYWlufBxEENbcCNhtnaGypOKyad7satbQ6RtNd+O4sdYPFr537GH2/aOYv/hrzOda8eDK85vcIg2j2Ym17IfEqeSGHV+Ymi9EtWFQ02aAw6cRtJW/k54j1t0RWp+5TyaN9KV1d9Dn3Y8P9WaloFmT5UrSVfVd+T1xCTJdpcuVe5C80WByIudtt+0rjjiTeSFzag5Uaa3F3tZbJlBUztHV8qinTnqKaoU8k004pkth/SW/qGwf7ha1jdU3GW63lMbOMLig60Y7so640Yja6aLWkr3lKLI2GZLHBXPg+hlYDoAivUhuz4G5Y3brW2Z64a9EOGkvFTfMf4THQvQ8th215nMBFc2zpfcu0ZTWE7Gr1Vm+zxKTKXFhxBBmLjeeOW2Iqjeg+CMtcdXKCdVPOn1wkzsK3l8pJXJV5vNcYsxCRbSFkkcspagOL794iZMjH/Uz7v8A729wiaGhl3nxPsW9NUvLqA8tcbgZLmb3Wx2Z7I5i9qSp3zlFZZ12zKcamzlGTwuZbU2vS4sFTIaXuJHOHpUgG3VeJo3q0nHAS2e8ZpyyStI6vyqhOVpStzmAp5jf4n/sxHXsYVI71Lg/0HUL6pSluVeK/VCc6FSQQQQbEHcRGI008M3IyUlld5uovDHpjT2P80vJmPt/5KXmv3Iut3iV88fC0dBtH4S8zG9lvm3/AGivTUrzDhlo7ngqlj2CMVRb0R306kIcZNLzHWUswzyXp6wJydFzhIdudSTA7LbLJswD6YvLLenL9Dm5OKjhSjnMu/uksZI2llmTKOYve1WJrrhwGQ+Ef6wzs381uG6Ellx0/wCZCjuxrJ7ywu/P+XAhy5pUlXBBGViCCDwIOyKkom9TqcPA6fS+Anmr7hHS0+wvI8puvjz/ALn+5sh5AEADVo3xSeaIz6naZv2/wo+Qma86rzJs01EqzBgA6k2IKiwI6LARctbqMI7siKtQcpb0Stl6vt3sZZYYywfouBYDs3xFWuFOplaGrsav1Krvy4p6mjQmgJiTQ8ywC3IANyTa3oGcMqVU1hG/tLbNGrQdOlxbHCrrS8sK20MDfiLHb0wW3aOI2h8NeYl68eDK85vcIg2j2Ymz7IfEqeSGmm0d9JaElyZTBZiKqrfYHknINwBA2/mBivH36fAu3EurX0pSXB59GU1VpGUmnFm1bKnIykWY4uUWcZfHcLOQL8IRtdJlj405uy3YLV/fBPp6j6U0vKnSLmlpFP2tiA7m+S36SvoU8RC9ueVoiJrq1q4T7Uu7khU7qlcs3SRCm/JJLlE/mBZ27OUt1gxHUeZlywg423Hvy/0GvSXipvmP8Jjeeh53DtrzOYCK5tjz3Ix/qpv6J/6iRHUHQ1FvuvZaTmX/AA5R9GG37GCGgS1E+W5U3GREOEOoaiTsdLf87e5YsU9DKvPifYupFdyE8TAuLD/Te17rbbY8Y5e+q9FfOeDr9l0em2coZxxGKj01S145Galn3I9r/wCxhv7DFqFelcLdaIqlvWtnvJ+n8lMMeiqkC5almnfu4nzly6x7IPetamP6WWXu3dPP9SJmvdEFw1C+CSFmW6fAb9vVhm0bdNdJH7i7MuGn0UvsL9CbsOoxFsjhdLyf7Bt/5KXmv3I2t3iV88fC0dBtH4X3Mb2W+bf9pu1fV5ei6mfJmvKmJMvdAnOCotlbEp5vPJy3xn0U+jbR0V/JSu4QksrA0z9YDJR6e8x5il5YnMUuWFK08MQqgZAYdkTueOH/ADQy1Q3nv8Etcf8Alg0yNdsEleUlMZoKIQXlqGvT8tjLbFut8uJA3wKpwFlZ5k918OL7+eDn3dKmI9WJqCyzpEmbsseeDa/TZRFet2smvs5NUt19zaG2h8XL8xfhEb1PsLyPO7r48/7n+5uh5AEADVo3xSeaIz6naZv2/wAKPkSYYTFHpPR+HnJ4O8cP4hAK6AUxeLFv2ihtD4a8xV148GV5ze4RBtHSJteyHxKnkiu1U1nm0MwlBilt4csmwNthB/pYce3dbOp1HBnV31jC6hx4NaMYNUtaqGW9ZNq3IepnFsDSnmWlgnkwSqspNj7BE8Jx4t95iXdnXxCEFwisa9/ebtYe6hLWWZWj5ZBtYTGUIqX3om0t1gDrhZVlpEbQ2ZNy3qz+xy4MS1ySSTck5kknMk7zECfE15cIPyOt6S8VN8x/hMdE9DyyHbXmcwEVzbLXVvTj0U7lUAbIqynIMpsbX3G4BvCNZFTwNGkO6jSkhmoWecvgl+SsOp7EgdQiLcY7eOV1k/lJjzCLF3Z7cMTE29sSDTo3c6+6H9RvcsT09DKvPifYYqJZZqkE22C4vfIeDlfovaOZvYwd/ieh12zHNbNTp6mzX2VIltKaRhSbe55OwsB4JNthvsPXwgu404NOHB+BNYyqTUlU4rxLbWCYKnRomNbGFSZ1MDZvYWies1Ut8vUr26dK53e7QxkTRO0QcRFxKbac7yicPwCBSU7bjy/YHF07vhz/AHEvQc08oF3WPuiDZaXWU/Bku3fkpLxX7m7W7xK+ePhaNraPwl5mT7LfNv8AtN+qVTJmUNTSTJ8uS8xrq0wgCxCjK5FzzNl4z6EluOLZ0e06c4141lFtLUv63QyTZ7TRWU4lszPh5pOJqVpHhY7W5wa1uMTbuXwZmxrOMN3ceef/AJZIkzQKquJq6k5VXVlZlXBZKbkAGQzM2tzr3tcDKDd8RyrPPYeMffXPIQ9e61JtV9lME1JcqXK5QWs5QZsLZWuTsy4ZRXqtOXA1rGEo0/eWMtvA7UPi5fmL8Ijfp9heR5xdfGn5v9zdDyAIAJ1JpJ0FhYjpF4rVKDbyjSt72MYKMlob/pp+Cdh+cR9XkTdfpeIfTT8E7D84OryDr9LxIDzATfIdA2QdXkHX6Xia2aJqVLc4sp3V0qq3Y6FRrFog1CAKwV1N1J2G+0H2Z9ENuaHSxLWyNp9RquTWU1hi19VKnjJ7W+UZ/wCH1PA6r81W3J+n+5hM1PqTtMn1m/xheoVPAZP2ntJap+hr+pdRxles3+MHUangM/Mdn/m9P9yRQalzcYM1kCAgnCSSbbhkLdcPp2Ms+8QXPtHRdNqkm5Nd/BDtPlB1ZW2MCD1EWPvjVfI41PDyIs3U+qUkI8ll3FsQNukAWvEO4zSV7DHEw+qVZxkdr/KDckHXKZrnal1T7TI68Tf4wnRsOuU/E0DUOp4yfWb/ABg6Ni9cp+I86vaJFLJEvFiNyzHZcnbYcMgIljHdWChWq9JLJnW0blsSEZ7Q1+0W6IyL/Zbrz34M3dlbajbU+iqLh3NFe+hphN+YOon5RSWyK6Wq9TT/ADDa8n6GP0JM/J2n5Qv4TX8PUPzBaePoefQcz8naflCfhFfw9Q/MFpyfoTtGaLMtsTEXtYAdMX7HZ8qM+km+PgZW1NsQuafRUk8d+TdprR/LysAOFgQyncCL7eixIjQuKKqw3TP2ZfuyrqpjK0fkLDasVOy8kjrb5Rmfh1TwOt/NFs1o/QjnU2f/AGvWP+ML1Cp4DfzJaf5vT/cPqdP/ALXrH/GDqFTwD8yWn+b0/wBzZI1NnEgOyKu8gkn0Cwzh0bCefe0IqvtJbqLdNNv0HeWgUADYAAOobI1ksLBxc5ucnJ9/EyhRoQAVtfpuXKbCcRbeFtl13MSwpOSyNckiL9Z5Xkv/AMfnDursbvo9+s8ryX/4/ODq7F30H1nleS//AB+cHV2G+ifo7SSTgcFwRtByPX1RHOm46ippmekK5JK4nOWwAZkngIhnNQWWS06bqPCKr61yvImdi/OIetRLPUp8w+tcryJnYvzg61EOpT5h9a5XkTOxfnB1qIdSnzNtJrJKdgtmW+QLAWv6DlCxuIyeBs7ScVkuTFgqkFtKoDsY9OXziVUmO3WefSycG9nzg6FhusPpZODez5wdCxN0PpZODez5wdEw3WTJU0MARsMRtYEfA01dcss2NyeAiKdRRNWw2PXvYucMJc2R/phODez5w3p4mj+Vrn6o/qefTKcG9nzhOniH5Wufqie/TCcG9nzhenQfla5+qP6/6EikrlmZC4PAw+FRS0M3aGx7iyipTw4vhlG+Y4UXMMr14UIOc3wKVtbVLioqdNZbNHfy8D7IyPx+h9LNz8s3PfJB36OB9kH49Q+lh+Wbj6o/qHfy8D7IPx6h9LD8sXH1R/UFrV6RD6e3LeUt1poZV9m7mEXJNPHcSY2lxOfaxwCAAgAS62UHqyjNhVpoUt5IYgE+gG8XU8U8rkRqKlNJl3r/AKu09EklpTtd2KlWYG4AvjGWWdgd3OGyKtpczqNqZevLSFKKcBRi+ZoQAXmqXjW8w/EsQ3HZQ+Gpv108GV1t7hGRd6I07HVirFI0QgAIAMk2jrEKtRHodJqPBbqPujYjqYPeU2jNGTKhsMpbneTkFHEmLFSrGmsyLFOlKo8RG5tRl5EjlDyu3Ecl6rbbdO33RQ69Le04F92Md3XiVGrGrgqGYu6lEYqwRlYsR0jYvTv3cYmr3W6lu6kFC13372iNmndUHk3eUTMljMj+pR0+UOkdkFG8UuEuDFrWjjxjxRD0P4v0n9olrdoz3qV2k0JnEAEk4QAN5IFgIzq3aPRdgNRsIt+JPqKym0c6pMlioqOaZouMEkGxsAcme3H2RFqPlKvdpuD3Yd3N/wCxI1s1iqqd0eTMlvSzlDSry1K2tmpyv07dh6DAkV7O1o1U4yTU1rxPaGkFfT8ryK0869kIIWXUGxJwKcweac8+s52TQkVzK0qbjlvx7+a+5T6JFptjkRiBHAjaD03iaj2hPaJqVhJrmv3LXSHg+n9jFDbvy68znPZv5p/2mnRtA89wibdpJ2KOJjl6FCVaW5E7SvcQow35f+y1mSaKTk5mzm3lbKtxtsbi/aYuShaUuEsyfhp/BSjUvK3GOIrx1/kBouRUA96uwmAX5KZa580/yfRB1ajXX/QeHyYdar0GunWVzRQupBIIsRkQdxG2M2SaeHqaSaksrQt02Dqj0Sh8KPkv2PK7n40/N/uexKQhAAl1koPWFTsaaqnqZgD7DF1PFPPgRpZml4l73QtVKem72MvHeZNEtsTlubwF9kZ9CvKblnlk1ri3hT3cc8F/X6i0EgK8yY0qUp5+OZ4V/BGI7N+zOI4XlZ8F+w+pYUFxfBeZG1i1OpTSNUUhPNQzAQ5dXVRdrXJzsDa0SUbypv7syOvY0nT3qfcKmqBvNa3kH4li9cdlGTDUka6eDK629wjJu9Eadjqyt1d1bnVrHkwAi+HMbJV6Ok23D2RTSyaSWR20HoWiNDUKjiosxRpyS0DBiFFpTPcZXFje2Zh2EPSWCmqdTZBm97y6h5dSVxrJqFW7jPNXlkr/AEnIXOWyEwJuirpDR8ynmmVOUq6kZcRuIO8HjCd5HJYR0Cp8Fuo+6NiOpg95T6IM7lV73xcput7cW7DxvlE9bc3PfLNHf3vcLLX99IYftLCnsL8jfDe2fKX51r8coo2/RZ4a+JduOm79PAT9CNPE5e9cfK7sG23Tuw9eUWqihj3yrT3s+5qOWu76R73Tlgglkfa8jfwr5cpwW1tmV/RFSh0W9w+2S3X6bdWf0K/VZiZGe5iPYItT1MuepaaBlqa/E2xEL9igey9/RGfX7R2dnJrZMUu94/UoJ2jqAs0ybpB3ZiWbBJa5LG5233mI+JqQrXOFGFLGOHFjTq01PPp2p5EmbOSVeZKapUcmZmdlBGzM7OkwjM+5VSE1UnJJvg93XBQ6R0TpWbNSc8u7yyDLRHlgJY3AVcWQy6zC8C5CtZwg4J8Hq2tSRphMGlHAFhMQTCvBmTne0HtiWh2kZl/Ny2U0+5pfqbtIeD6f2MUNu/LrzM32a+afkT6V+SoHdcmmPgJ4KBs9/bGHSfRWTktW8HT1V0t6oy0isl9q5o4NSBJq3DFmsdwJyI4cY0bK3TtlGotcmde3GLlypvQV9LUL0c4FSbXxS2422g9I39fTGTcUJWtVNaZ4M1re4jd0nGWvejDXNwlSrWss2WrkcDmCewCLN/SUpKa70mQ7OqNQcX3No2yzkOoR11D4UfJfsefXPxp+b/cyiUhCABOm/fh+unxrFz/4vsxkPiLzQ7d1jZRf+oEZVp/V5G5ef0+Zq7tJ/wBNIH97/wCtoWy7b8hu0OwvM36mH/wNv06n4pkNrfH9B1v8t9mc/wBQXPLON3Jk/wDJY0auhjY7y1108GV1t7hGbd6IvWOrNuiNepFLRilmU0x1YOHZWChsZN+BHNIHoipk1FJYNdN3QKORIaTTUcyUrMGIxgi4K3OZJ2KBBkN5Gyu7oNBOnpUTKGaZ0vDgflACuE3XIG20mDIbyKfXbXNK6ZIaXKaWZeJXxFTiDFSuzhZvWg1GzeUOlT4LdR90a8dTn+8oqGumSWxynKt2g9BB2iLNSnGosSLFOpKDzE6JoPS0yqlDKWHtz2VgwW/FDzgx3A3Xfc7Ix6tPo5YNelUdSOQ0Po1acTGkKLF3xpzQWwsbFWNgD0Gy9UJOTlwYsIKGcCNrnrfOmO8mWyLK2Ey2xY7jMF7bM7ELltzMXKFCKW89SnXryb3VoYaqeI/3t7hE09TOqakuirhJrQz+Aea/mstj6BkfRGfW7R3OzaLq7LSjrxa+xBTVZKNps6tzp5TYZKA51BOaAdFtvSDuBuzOS47yVdRhR7T1fLmRvrvPM+U5IlyZbqeRl5IEvZgbeFzb7ewQYH/h9NU5LWTWr1yStJavO+lXlJdULCczg2CS25zG+7PEohO4jp3MY2ib10x4mp9Jip0m81fAzVOlVWwPptf0xNR7SKG1KPRbMcXrlN+eS20h4Pp/Yxn7e+XXmZHs180/7S71Mrls0h7ZnEl7G53jPflftjK2XWi06UvNHQbUoSTVWPkxxjcMQ01chHX7RVKjPnAEC2/PZDJwjJYkuA6EpRfuvicm1s0oKioZ08BQETpC3z9JJ9Foxbmoqk21podBaUnSppPV8S5p/AXzR7o62j8OPkjz25+NPzf7mcSEIQAI+kZxWpdl2rMuL8VIIuOGUXoJShgiballHmsmttTU8mJwlWlvjQopFyON2OUVo20aecd5dndzq4z3cTTrHrfUVyKk8S8KtiGBSpvYjO7HKxhKVCNN5iLVuJ1ViRno3XOpkUxpUErkiHXNSWtMJLZ4vzHdCSoRlPfeoRuZxhuLQz1CH27/AKZ+JYfV0K7LTXVubKHEt7hGdd6Iu2OrFVluLHZFI0SqqqYoejcYUDRABlL2jrHvgWoj0Oy1Zsjn8re4xsLUwVqLam+yLhKZSproweW7I42Mu0dB4joOUNnCM1hjoTcHlGnTOsVTNUypj4UuSyoMIcsbktxHRs6IrRoRg8onlXlNYZRxKRDhqp4j/e3uERT1IZ6kbSrfbMN4w/CIo1u0eiezz/7GP3JEvTAMoSamSKiSvgi+F5f6b/t7bZRFgt17LM+lovdl38mQv/CvC/136f2XZi/mF4kP/e6e75mWsWuT1CclKTkpNgpzu8xVGQdvJ6OvM3gSwFts+NKW/N5f6LyK3Vb7wvU3uiWl2ip7QfIy81+42aRayjpYD2GKG3U3brzOe9m3/wB0/IggxyCynk7tpNYZYDWyrkjIpMX86kkelSL9ZjVobRqYwzLrbNpN5WUVWl9ZaipGGY4Cb0QYQevefSYfUuJ1Fhi0rWnSeYrj4lREBZHGn8BfNHujtKPw4+SPNLn40/N/uZxIQhABWaR0DJnNjcENvKm17bL8YcptaARDqjT/ANz1/wCId0jA8+p9P/c9b+IOkYZD6oU/9z1v4g6RhkstGaKlU4Ili19pJuTwz4QyUm9QNmkdHy56YJq3XbwIPEEbDDJwUlhj4VJQeUU31MpuM31/4iHq0CfrlQDqXTf3fX/iDq0A65UPPqTTf3PX/iDq0A65UN9FqnTSnDhWYqbjE1wDuNrZmHRt4J5GzuqklgvImK5VzNASSSRiW+5WsPQN0OU2O32Y/V6Vxmet/ELvsXfZ4dXJJ3v638Qb7DpGefVuT+f1v4hN9h0jLSnkKihUFlGwQj4jHxI1fouXOILg4hliU2NuHTEcqalqaNltW4tE403wfcyL9XJPGZ6/8Q3oYl78yXnh6GJ1Zkfn9b+IOhiH5ju/D0D6syPz+t/EHQxD8x3fh6EzR+ipcm5QG53k3NuHRDo01HQo3u1Li7SVR8ORKnSg4KsLgwlWlGpFxmsopUK06M1Om8NEL6Hl8X9aM/8ACLc1/wAwXXh6B9Dy+L+tB+EW/iH5gu/D0PPoSV+bt/iF/CaHiH4/deHoZS9Dygb2J6CcodDZdCLzqMqbcupxccpZ5InxomOEABABTaQ0oyuVSwAyuRe5jAvdp1YVXCHcdrsj2eoVreNWvluWiXDCNUnSM9zZBiPBUufZFZbTupafsaM/Z7Z0FmWV5s2zJ9Uou0twBtJlsAPTaFe0bxf+iNbC2W3hP/8ARG+l5vEdghn4tcc16E/5asOT9Sx0VpAzCVa1wLgiNTZt9Ou3GevM5vb2xqdlGNWi3ut4w+42aUrDKUWGZNhfdxjbo0998Tlas91GvRkmsqFLyVVlBwk3QZ2BtZiDsIh1R0KbxJ8fuOo0rist6CyvNEz6H0j+EvrSv8oZ01tz/RkvU7v6f1QfQ+kfwl9aV/lB01tz/cOp3f0/qv8AUr6qpn080S6hVBIDFeaThJIBupI2qYkjGlUi3BkFRVaMt2oi0drAnhnFWct2Lb7ixSpupNQXeyspqmdOcJKALG9ly3C5zJ4COc/E7mpPEMHc/gFjQpZqtvm8/wChY/RFf+F7Zf8AlEvWb7l+xB+H7I5v9Q+iK/8AC9sv/KE6zfcl+gv4fsjm/wBSNX09XIXHNQKtwLkoczsGRvDZ3t7BZl/A+nsnZdWW5DOfNm2in41B37DGzZ3HT0lN8Dl9qWPU7h0k8rVeTFnWnWaZJm8lKCiwBZmF8yLgAbLWtF2MclWnSTWWUv1wqvKT1BC7qJOhiH1wqvKT1BBuIXoYB9cKryk9QQbqE6GBeaq6yzJ8zkpoUkglWUW2bQR1Qko4I6lJRWUMlbPwLffsH/fohacN6WCrOW6slZ9JTOI7Is9BAg6WQHSMziOyDoYA6s0efSUziOwQvQQ5B0sjJNJuDnYjhaEdCPcCrSLhTcXim9Syj2EFCABaq5RaeVG1nCjrJAHvjj7xZuZLmz1TZctzZ9OXKOTqkmVIoae5sktAMTWzJyFzbMkkxrQhCjDHcjmalSrdVcvi3/zBr0ZrNTVD8nKmYnsTYqwuBt2iFhWhN4TFq2lWlHekuAm90PRiSJkuYgCibiDAbAy2z6Lg+yM2+oKLU4rU3Nj3cpxdObzjQqNAeMbzf3ETbG+M/L+UVPaz5SH938M36xbE6z7hHX22rPNrjRDH3N5h5Ceq2xBgVvsuUsL9F1intJe/F+Bq7Ib6OaXP+CDpTWbSdMLz0o04Atdj1KJlzDIUaE+zkkqXNzTWZbq/55knVPWXSFXNTFJlinJOOYEdcrG2Es+ZvYZAw2tRowjwfEfbXNxUksx93y/3Fnukzz9IGx8FJa+zF/8AKLNnlUs+ZT2jxr48i8qfBbqPuiC4+FLyHWXzEPNEDVN7Vck/mI7VI/eORtHitE9L2jHNtMZ9N6wVSVhpqeVLc4A4xXBtvzxAbo1KlaaqbkUYFG3pOj0k21xwYfSWlv8Aysn1h/8ApBv1/pQvRWn1s0d0We/eMnlABMZ0xgbAeTYsB0BhDbtvo1nvH7OiunljRJ49Sg1ccmTn5RHui/spYoPzZie0bzdr+1fyJOun3yZ1J8Cxrx0M2l2TPUXRK1VdJlOMUu5ZxmLqqk2y3E2HpiOtPdg2ixSjvTSH/WR9B0M4SKinAcqHJVHYKGJALEG+4nK8U4OtJZTLco0ovDRA7ouokiTI74pAVsefLxFlK2JxLe5BFtl7ERJQuG3uyI6tFJb0RO1H+9r5r/DFuWhQrdketMeAPOHuMPodoza2gwahaMQo05gC2Iqt88IAF7dJJirtCrLe3Foamy6EXDpHrkl12n0eY0uXTNUFLgmwIG42uDEcLeUYqUpbuSapdxlNxhDewQZdNTVwdFl8hPTO1rb7ZgZEXsDkDEjnWt8NvMWQKnQu8xUd2SE6oklHZGFmUlWHSI1ITU1lGNUg4ScZaoYJXgjqHuihLVlqOhlDRwQAUC/e1/WT4xHIXPzb8z1Cw/8A5kf7X/J12rVCjCZhKW52K2G3TfK0bTxjicvHeT93XwK2k7ylHFLNKjbLqZam3C4iNdGuKwTS6eSxLL9SbPp5U9RjWXNTaLhXHWN0PajJcSKMp03wbTOXUQC1tSigBVaYFA3ATLADoiDZ0ErmeOT/AHLe36jls+lnmv2Z7rFsTrPuEdPbas4K40Rd9zB+fPXiqHsLD9xFbaS4RZo7GfvTXkVejNTJNW81pdXNLS3wuXl54h0lrnZthkrmVNJOK4k0LOFVtqb4MsNA006RpUU7VM2ciyi5xM1sxYDDcjK4iOq4yo7+7jiPoxlC53N5tYFHXmZi0jUH86j1UVf2i3bLFJFG8ea8hrqfBbqPuircfCl5E1l8xDzRTaFfDUSTwmJ8QvHG0XipF+KPUbuO9QmvBjVrRo1ZlfKw1LyJzy8KYUJuFLk88MLZEi3RGvWgnUWJYbRzltVcaEswzFPjxKvWnR1VRyeV7/nPdgoXnrtBN74z5MR1o1Kcc7xPa1KNae70aRJ7qLWlUyE3N2J6cKqCf+ULeP3YobsxZnJlNqx4k+cfcI0dl/B+7MD2i+bX9q/kS9dPvkzqT4FjXjoZ1Lsjd3EaG86onEeAioOtzc+xB2xUu5cEi9bR4tjBprV7RdTVPVTmmz3BCtLl8pNS8rmlcEpCzWKkFbnO4I3RWjUmo4RYcYt5ZU90bW8YCni7K4lSmI5WY8xCgmPLBJkyUV2YB7MzhcgFzfShxyNqS4HP+57M/wBWi7sL29WLueGDOuF7mTommPAHnD3GJrftGVW7Iydzt/spovscG3C6j5eyKm0V768jV2Q/+nJeP8Ean0dMxzJuj56FSxxocrG97ZixGZscodKrHdUa8WMjQmpynazT46EnV7SJNU8ufJRKgjN1yJsAbNmRmLG44CGV6S6JShLMeRLa1m67hUilLmhU7oMzk69iBtRCw4mxF+wCLFjJ9GU9pRXTPyRZSDdVPQPdDZakK0M4QUIAFuqm4J5YbVcMP9pB/aOOvHi5k+TPVNlw39nwjzjg6r9jXU5B50qYBcXsRY3sbZgggRsRlCtDwZzMo1Larh8Gip+oFF5D+u/ziPqlLkWPxO45/oi1lS5FBT2HMky7nMknMknbmSSdkSpRpRx3FZupcVObZy7QdRytVOmWtjxvbhjmA29sRbNea8n4fyWPaKG5Z048ml+jJWsWxOs+4R09tqzgbjQk6h6QlyahjNdUVpZGJjYXxLYXOXGGX8HKmt1aMtbKqxp1XvPGUX1bqJTznM6nnTJTOSxaW2JTiN2tvzvuNoz43M4rElnzNaVjTm96EmvJknRGr1Ho0maZtnIKl5rqMiQTYZDaB0wypVqVuGOHgOpUKNu95vjzbOUabqBNqpzqbq01yp4qXOE9lo1aaxBLwMSrLeqSa5j3U+C3UfdFG4+FLyLdl8xDzQuyHwsrcCD2G8cVB4kmerVFvQa5o6LpTRVLpHCwm3ZAQrSnFxnfMZ7+i8bsoU62HniclTq1rbKa800QZeokoHHUT500LsxtYAdJNz2EQ1WsVxk2yR383whFLyQv90zSUudMkiU6uEV74SGALFcrjfzYr3k1KSwy5s2nKEZOSxnBH1Y8SfOPuEauy/g/dnNe0XzS/tX8iXrp98mdSfAsa8dDOpdkau5xrZIpKabLYWmly+J5kiUhuoVRimODlhzsDt3xUuacnLPcXreaSaETWjTDvPZZc92koqS1wuwRgiAMwF7EM+Jr2zvDqcUloEpcShAtsiQaMnc+++p5r/CYCC4+Gzo+mPAHnD3GJ7ftGTW7Jjq1pk0s3EQSjZOB7COkfuYfdUOljw17h1nc9BPL0eox02ikdmm0NWJYbwlFjboIvcdRGUUHXaW5WhnBpRtk2529TCZZ6F0AJLtOmTDNmkHnnIAb7ZnPLbfZENa5c4qEVhLuLNvZqlJ1JSzJ95zrugaTSfVkyyCqIExDYxBYmx3jnW9Bi9aQcKfHzMy+qqpVzHu4F1S+Anmr7hDXqQm2EFCABV0scE1sWVzcHcQeEclf0ZxrybWp6dsS6pTs4RT4pYZok6RaXnKmuh4qzLfrttivTc4aGjWhRqr3kmZfWKq/8zO9dosdNU5sp9UofSiJWaQmTbcrMd7bMTFrdVzlDZTlLVkkKUIdlJFrqpKONmtzcNr9JIP7Rp7Kg99y7sfyc37TVodDGmnxzn7YZN1luEVrEqCcVs7XGR6so6OhJJ8Thq0W1wF3vxPKHti5vorbjIy1RlG8iayX8hmX3WvEE4xfdksU6k46PBGmTcRuzFjxJue05wJY0Qrk28tmdJKMx1VBckjIf97IRvCBHR54JVgNpBt2ZRQqxcoSSLltNQqxk9E0KbVKjJrqRtBBuI4uVKUXho9Wp14TipRfBkefNUnErWYbxcHth0N6IypuSRqqa2ZMtykx3tsxMW95iWUm9WV404R7KSNN4QfkbtXZRWSMQtckjqy+UdHs6Eo0ePM4Tb1WFS69x5wkhJ18QpVM7ghHC4W3GygEX43GyNKMinR4x4C2apPKEOyiXDIkxlvkQREbJV4mOMcRCCjV3OaZmqhMA5iK2JtwLCwF+OeyAr3MluYOg6avydwCbEE222sc/aIloyxIy6iyig79TyvfF3eRW3WR6p5bZhhi3Gx7IZJpjoppkYVDYcONsPk4jbsvaI91Zzgm3pYxlmKKWNlFydgELnA0fpC2VQdoAB9Aio9SYzhBQgACIRpMVSa0Z5hHAQm7HkO6SfNhhHAQbkeQdJPmwwDgINyPIOlnzfqew4Y228sIAPMI4CFyIGEcBBkDzAOA7IMhg9CgbBCAewCgRCOKfcOU5LRnmEcBCbseQdJLmwwDgINyPIXpJ836hhHAQbseQdJPm/U9hwwCIAXAx5McB2CAMhyY4DsEAZZ5yS+SvYIBcszAtsgECAQ8wjgIXLAMI4CDIBgHAdkGQwAUDYIMgewgoQAEABAAQAEABAAQAEABAAQAEABAAQAEABAAQAEABAAQAEABAAQAEABAAQAEABAAQAEABAAQAEABAAQAEABAAQAEABAAQAEABAAQAEABAAQAEABAAQAEABAAQAEABAAQAEABAAQAEABAAQAEABAAQAEABAAQAEABAAQAEABAAQAEABAAQAEABAAQAEABAAQAEABAAQAEABAAQA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ata:image/jpeg;base64,/9j/4AAQSkZJRgABAQAAAQABAAD/2wCEAAkGBxQSEhUUEhQUFhQXGRkYFhYXGBYXHBccFxgcHRccGBgZHSggGBolHBUYITEjJSktLi4uHB8zODMsNygtLisBCgoKDg0OGxAQGy4kHyQsLCwsLCwsLCwsLCwsLS0sLCwsLCwsLCwsLCwsLCwsLCwsLCwsLCwsLCwsLCwsLCwsLP/AABEIAOEA4QMBEQACEQEDEQH/xAAbAAACAgMBAAAAAAAAAAAAAAAABgQFAgMHAf/EAEoQAAIABAIFBQwJAwMCBwEAAAECAAMEERIhBQYxQVETImFxkQcUMjNScoGSobGy0RUWIzRTYnPB4UJj0iSCorPwJVR0k8LD0zX/xAAbAQABBQEBAAAAAAAAAAAAAAAAAQIDBAUGB//EAD8RAAIBAwEEBwYFAgUEAwEAAAABAgMEETEFEiFRExQyQWFxkQYiMzRSgRUWobHBQnJTYtHh8CMkgvFDkqI1/9oADAMBAAIRAxEAPwBtjUOZCAAgAIACAAgAIACAAgAIACAAgAIACAAgAIACAAgAIACAAgAIACAAgAIACAAgAIACAAgAIACAAgAIACAAgAIACAAgAIACAAgAIACAAgAIACAAgAIACAAgAIACAAgAIACAAgAIACAAgECAUIACAQIACAUIACAAgAIACAAgAIACAAgAIACAAgAIACAAgAIACAQIBQgAIACAAgAIAE3T2mZonMiOVVTYAZX4kmJoxWOJdpUo7uWVv0xP/Ffth26iToocg+mJ/wCK/bBuIOihyLmk0bpOYodEnlTsJIW/UGIJEROrSTw2PVvnSJL1crpxmTJE+5ZL3va6lSAykjbtglu4yipcU1Hii00nPKKMORJ2w+jBSfEoVZOK4FZ32/lN2xa6OHIr9JLmHfb+U3bB0cOQdJLmHfb+U3bB0cOQdJLmZya1wRdiRvBhsqUWuCFjUlnUuZ74VZuAJ7BeM+ct2LZo0afSVIw5tCU+l57HxjXJyC5bdgAEYDuq0n2melQ2NY04Y6NPHey2o9G101+TWYBMAuZbTUDgdKXxD0iHqpcP+orTo7Lhx6NY544EDSk+fTvgmT1L5gqkwOVI3NbwT0GGyrVo6yJaFls+ssxor7oxrKmplFQ8xgWRZijEDzX8E+w5QkritH+pj6eztn1U92kuDafDkMmg6xpsoM3hAkE8bb/bGxaVXUp5fkcRtuzha3ThDRrK+5MZo5bae2LhXEoU3hR4G3s3ZFvKhGdRZb4nmKM78XvP8Qv/AITZ/QGIwfi95/iMPwiz+gMRg/F7z62H4RZ/QjJDHQ7E2lVuXKnVeWlnJgbb2dSt1GpSWE3jBX6wVrSZWJPCJCg8Lgm/YI6SKMGnFSeGK0mvqXNkaax4Ldj2AQ97q1LKpp6I3463hU+pM+UJmHNC9F/l/QMdbwqfUmfKDMOaDov8v6GhNMT0bN2uDmre0EGHYTGumuQ8ynuAeIB7REJUeplAAQAc80794m+cYsR0NGl2EQYcPLzUekWbXSEcXXEWIO/ApYX9IEQXEmqbwSU1mSOid0PXZtHGSqSlmNMDm7MQAEw8BmTi9kZ9CiqmeJYq1dzuOdao6RaorqiawCmYrOVGYBLrsvF9R3YqJl3Tys+Iy6Z2L1n9ont9WZdxojfoXQPfMmYUYCajZKdhUjK/DO+fRCV7noppPRk1tZ9YpycX7yZ5ozV+Y1QkucjopJxGxtYC9gwyztbbBVu4qnvQfEShYzlWUKiaX/O8cKzVelKeBgw54lJBsNt9t4zY3dZPU2p7Pt3HTGORy8ViNMYL4OI4Da1xfLIkkek345xtQb3VvanOVIx3vc0yMtd4uZ5rfCYy6vYfkatl8xDzRR9zpUNdL5S2QYpfywMvTbEesRgUMb/E9J2q5K2e7z4+RQ1Qm0ukjtE1Ki44tje46w6t7YXip/cjW7UtvDd/ZF/r/pCTL0m7CTKn2lKjo98OO9783+oKFHph9RpTKtlTnK3S3muPDHI0636wyn5NZcimZmppX2qks0okG8sWNhh4HPPOCpJaYWhJZ0KkW5OT4SfDn4/cmanzMVPf87e4Ro7PX/S+5y/tK83if+VfyW7Rwu0fmqnmdLs75Wn5HgEU0XSZRaNmTfAA6ybRbt7CtXWYr1K1W6p0tWaaukeU2FxY+/qMRV7epRluzWCSlWhUjmLNaRt+zfzE/wC3+TD9o/gQ/u/hlPrf4hf1B8LR20dTkqPaGXuSIO9prWFzNIJ6Ai2HtPbFO8fvo2LVe6xs0npeRTAGfOlyg3g42C3ttsDtitGMpaIsSnGOrE/XDSukTNktoz7SnZAS8tZcxWbGb847rW9sS04ww9/UhqSnlbmgod1OaE0iwtk0uWTbjzhfsA7ItWsvcK9yvf8AsMlIfs081fcIezKlqbYBAgA55p37xN84xYjoaNLsIgw4edd1HlaP5OmKmn77wC4DrymLDzube97XvlGVXdTeec4LlPcwuZc6zU2j3ZO/+98QB5PlmVTbLFhxEdF/REUN/wDoHT3P6jkWpxQ19SZYAl/a4AuwLywwAdGG1o0uO6smTc6cOYz6Z2L1n9ont9WZdfRFrqHpDBMMohefmGJAIItcDjcAG3REO0KTaU+Rd2VX3Zum+8f4yDoSj1z0oKelmG/OcFEG8swt7Bc+iJ7em51EireVlSpN974I4um6N05hD3X+Lmea3uMZdbsPyNSy+Yp+aESjku7qsoM0y91CXxXG8WzFuO6Obim3wPVqsoRi3PTxH3VerYzXSvnyDOKhadmamabKY3BAK88NmCLncfTbptvhP+DnryEMKVunu9+uGc91m0DNopxlzudfnLMztMF/CzzvfaDnfjtiGcHF8TTtriNaG9H05FTDCcfNSPux/Ub3LGzYfC+5w3tH82v7V/JegXNr2z28I4e9jv3s451kdJYy3bOD8C5oKJRc4gco17eyp0eKeSrVuZ1ODRe6NQC1j/T+4jVglngUJvJs0joxJ1sd7rexBta+33CIrm0pXCxUWg6jXnSeYMRFdcbqpvhYrfjYkA9RtFHYVHorqou7H8i7fnvW1N+P8MqNb/EL+oPhaOvjqcvR1MtEaQen0PPmo7IVqZd2XbhLSQwHWpIivWipVUvA06Ut2nnxIPdW0dOmVS1CK8yRMlpyboCyjLMZbLk4um8Jbyio47wuIty3u4k6Keo0foaezs8mZNnJ3up5ri5TEQDmtwrm3AE74bLdnUSXLiOjvQpvPfoVvdh//on9GX73h9t2Blx8QaaDxUvzF+ERKZMtWb4BAgA55p37xN84xYjoaNLsIgw4eMHc8lA6Sp23jH/02itcr/pslpdtFr3dvG0nmTfekV7PR/Ydc6oWe5194mfpH40i3LQz7jsjjpnYvWYlt9WZlxoiLRVcmWbzpLTVHkuVI/27+0Q+tCpJe48C29SjF5qRb8hhnd0iUq2lSHuBYBiqgcNhJjPVhJv3mjXe1YJe7FiRpvTM2rmY5p2ZKoyVRwA/eL9KjGksRMuvXnWlmT+xXrtiUhQ91/i5nmt8JjLrdh+Rp2XzFPzRXaiqsyTWSUcJUzZeGUxNssJFlO0ZkXtnsO6MKhhprvPQdqbynTm1mCfET5uq1YjcmaWffZlLYr645tvTDXCXInV3RazvItNdNJ45VJTu4mTZEsia4OLnNbmYv6ioUAnjD6j4JEFnSxKc0sKT4eQrRCXh81I+7H9RvcsbNh8L7nDe0nzf/iv5Lxo4TaPzdTzOm2d8rT8iDWSmHORmA3gE5dUFC5l2WyxKmtcERK6aNkyYOp2H7xcVWa/qfqROlB9yPW0jOORnTSOBd/nC9LU+p+rDoqf0r0N2hvCPV+4jV2J8aXl/Jie0PwI+f8GrW/xC/qD4WjqYanL0e0a9AmRP0dPo5tQlOzzVmB5lrWGA5XIv4BFr74hrb0aiklk0aW7Km4t4LLQclqROTk6bpeT3I6I4XzbzbjqvaIJve4uBLDMeCmiDpnQaVcwPU6apntsGFAFG8Kom2HX1Q6M3FYjAbKG88ymL3dM0pKqa53ksHQIiYhsJW5NjvHOtfoiWhFxhhkdaSlPKHWg8VL8xfhEPMuWrN8AgQAIWsdDOWe7ck7o5xKyKW27jbYRE0ZcC7SqR3Uir5Kb+BP8A/baHbyJekiW2qte9LVS5z01SypiuFlEnNSMrkDfxiKst+G6h0KsYvJK7o+mTpF5LSaarQS1cHlJVr4ipFsJbyTEVCm6eci1a8ZtYMNQtEzZbvNmIyKVwKGBBN2BJscwBh9N4lkynXmmsIZNMymKqUBaxN1G2x3jjs2Q+hNRfEoVYbyKbG34U31DFrfjzK/RyIU+kYm6y5g6ChhN5D0pd5q70mfhv6rfKDeXMXDNtLo2Y7AYGGeZIIA9JhsppIVReRyqZeJGUGxZSL8Li0UJrei0XqFTo6kZvuZz+ZSTlOFpM248lSw6wRtjnpW9SLxg9NhtO1qwyprD5s1VHfTDCe+ynktypHYcoduVeTI+ntM5Tj+hE+j5v4Uz1G+UJ0U+TH9bofWvVHo0fN/Cm+o/yg6KfJiO7oJZ316ofNVqF5MgK4sxYtbhe1genKNi0punTxI4XbVzTuLpyp6JYJkyfhJDK3QQL3/mOQ2ps+srmUkspvJ0uy72jK2ispNLD4mPfg4P6sZ3Ua/0v0ZodZo/UvVFfVICbqGF9otFunRrJYlF+jGOvS7pL1Rp5M8D2GH9FU+l+jE6an9S9UWOiZJBLEWFrZxubGoTjKU5LCawc9t65pyjGnF5aeTXrRSPMk2ljEysGw72ABBA6edf0R0MXg5yk8MSWkzDkZE/q5Nok3kWsrmQX0bNvlJnW6ZbfKGC7y5mP0dO/Cm+o/wAoA3lzNkjQ892CrJmXO8qygdJJFgIBHNI6pTS8KKu3CoF+NhaGlNvLybIBAgAyRCdgJ6gTCNpCqLeiM+938lvVMJvx5juin9L9A73fyW9Uwb8eYdFP6X6B3u/kt6pg348w6Kf0v0NbKRkQQenKHZyMaa1PCbbYG8aixi5PCWWae/Jf4iesvziPpYc16ljqdx/hy9GHfkv8RPWX5wvSQ5r1E6ncf4cvRh35L/ET1l+cHSw5oXqdx/hy9GZS56tkrKT0EH3QqnF6NDJ29Wmszg15pmyHEJqepRTZnQHgWAPYTBkXck9EY9+y/wASX6y/OEyhejlyDv2X+JL9ZfnC5QdHLke9+S/xE9ZfnBlB0cuRugGgTaGSnGK95482OhTnN+7FvyWTzlBxHbDOsUvqXqiXqtf6JejDlBxHbB1ij9S9UHVK/wBEvRhyg4jtg6xR+peqDqtf6JejPQbxJGcZcYtMinTnT4STXmghw3GXg1d9p5aesPnDOlhzXqWOp1/8OXozzvuX5aesPnB0sPqXqHU7j/Dl6M977Ty09ZfnB0sPqXqHU7j/AA5f/VnqVCk2DKTwBBgVSLeE0NnbVoLMoNLyZsh5AEAoQANGi0AlJbeLnrMUKrbmzetYpUlglxGThAAQAVWsKDAp34regg/KLFu3nBn7Qit1S78nPtdppEuWoOTMbjjYZX7Yh2jJqKSNf2SpQlWnJrilw+4r6P0fMnzBLkoXdtgHAbSTsAHExkxi5Pgd1WrQpQ35vCQ70vcqnMt5k+WjeSqNMt6cS+6J1bPvZjT29TTxGDa88f6lNrFqNU0imYQs2UNrpe69LKcwOkX9ENnRlEtWu1qNd7uj5P8A1F2lmFHVlNiCCCOuI6cnGSaLlzSjVpShNZWGdKrXKy3YbQrEdYBtHSvQ8eisySOXk3zOZO08Yrm4klwRvoKNp0xJUsAu7BVvkLnidwgbwBs0xo16ac0mbhxqFJwm4swuM4RPIrIdoUQfNUJpanFzfCzKOrIge2J4aGVdpKp9ibOktMmYEBY7gOq5jlNq79W63FxwuCOx2GqdKzVR8MvizXU0UyX4ct16SpA7dkZk6M4dqLRswr059mSZHiMlCACTQnndca2xZtXG73NMwvaGnGVo5NcU0R9aphEjI2xMAekWJt7BHQbQk1S4GL7M0oTvMyWcLK8xSpsGNeUBwYhjtkcN+dY8bXjDWM8T0Kpvbj3de4ZdKaplXWVKK4yXZmdwqhHm8nSgcXf2nhFiVuv6TJo7Tb96emnBccpZk/JFNP0NMSWZrBQqqGOeYBm8lsttxiInSklkuxvqUp7q1f8Apn9iArWzGRGYIhieHlFmcFOLjLijoshrqpO0gHtEdRB5in4HkNxFRqyitE3+5nDiIIAGrRvik80Rn1O2zft/hR8io1i1tlUjiWVZ3IuQthhB2XJ3nhE1G1lVWe4KteMOBsla1U5pjU3IVTYrbnBty2va567QydCUZ7rLdlSldzUKepG0DrnJqZnJYWlufBxEENbcCNhtnaGypOKyad7satbQ6RtNd+O4sdYPFr537GH2/aOYv/hrzOda8eDK85vcIg2j2Ym17IfEqeSGHV+Ymi9EtWFQ02aAw6cRtJW/k54j1t0RWp+5TyaN9KV1d9Dn3Y8P9WaloFmT5UrSVfVd+T1xCTJdpcuVe5C80WByIudtt+0rjjiTeSFzag5Uaa3F3tZbJlBUztHV8qinTnqKaoU8k004pkth/SW/qGwf7ha1jdU3GW63lMbOMLig60Y7so640Yja6aLWkr3lKLI2GZLHBXPg+hlYDoAivUhuz4G5Y3brW2Z64a9EOGkvFTfMf4THQvQ8th215nMBFc2zpfcu0ZTWE7Gr1Vm+zxKTKXFhxBBmLjeeOW2Iqjeg+CMtcdXKCdVPOn1wkzsK3l8pJXJV5vNcYsxCRbSFkkcspagOL794iZMjH/Uz7v8A729wiaGhl3nxPsW9NUvLqA8tcbgZLmb3Wx2Z7I5i9qSp3zlFZZ12zKcamzlGTwuZbU2vS4sFTIaXuJHOHpUgG3VeJo3q0nHAS2e8ZpyyStI6vyqhOVpStzmAp5jf4n/sxHXsYVI71Lg/0HUL6pSluVeK/VCc6FSQQQQbEHcRGI008M3IyUlld5uovDHpjT2P80vJmPt/5KXmv3Iut3iV88fC0dBtH4S8zG9lvm3/AGivTUrzDhlo7ngqlj2CMVRb0R306kIcZNLzHWUswzyXp6wJydFzhIdudSTA7LbLJswD6YvLLenL9Dm5OKjhSjnMu/uksZI2llmTKOYve1WJrrhwGQ+Ef6wzs381uG6Ellx0/wCZCjuxrJ7ywu/P+XAhy5pUlXBBGViCCDwIOyKkom9TqcPA6fS+Anmr7hHS0+wvI8puvjz/ALn+5sh5AEADVo3xSeaIz6naZv2/wo+Qma86rzJs01EqzBgA6k2IKiwI6LARctbqMI7siKtQcpb0Stl6vt3sZZYYywfouBYDs3xFWuFOplaGrsav1Krvy4p6mjQmgJiTQ8ywC3IANyTa3oGcMqVU1hG/tLbNGrQdOlxbHCrrS8sK20MDfiLHb0wW3aOI2h8NeYl68eDK85vcIg2j2Ymz7IfEqeSGmm0d9JaElyZTBZiKqrfYHknINwBA2/mBivH36fAu3EurX0pSXB59GU1VpGUmnFm1bKnIykWY4uUWcZfHcLOQL8IRtdJlj405uy3YLV/fBPp6j6U0vKnSLmlpFP2tiA7m+S36SvoU8RC9ueVoiJrq1q4T7Uu7khU7qlcs3SRCm/JJLlE/mBZ27OUt1gxHUeZlywg423Hvy/0GvSXipvmP8Jjeeh53DtrzOYCK5tjz3Ix/qpv6J/6iRHUHQ1FvuvZaTmX/AA5R9GG37GCGgS1E+W5U3GREOEOoaiTsdLf87e5YsU9DKvPifYupFdyE8TAuLD/Te17rbbY8Y5e+q9FfOeDr9l0em2coZxxGKj01S145Galn3I9r/wCxhv7DFqFelcLdaIqlvWtnvJ+n8lMMeiqkC5almnfu4nzly6x7IPetamP6WWXu3dPP9SJmvdEFw1C+CSFmW6fAb9vVhm0bdNdJH7i7MuGn0UvsL9CbsOoxFsjhdLyf7Bt/5KXmv3I2t3iV88fC0dBtH4X3Mb2W+bf9pu1fV5ei6mfJmvKmJMvdAnOCotlbEp5vPJy3xn0U+jbR0V/JSu4QksrA0z9YDJR6e8x5il5YnMUuWFK08MQqgZAYdkTueOH/ADQy1Q3nv8Etcf8Alg0yNdsEleUlMZoKIQXlqGvT8tjLbFut8uJA3wKpwFlZ5k918OL7+eDn3dKmI9WJqCyzpEmbsseeDa/TZRFet2smvs5NUt19zaG2h8XL8xfhEb1PsLyPO7r48/7n+5uh5AEADVo3xSeaIz6naZv2/wAKPkSYYTFHpPR+HnJ4O8cP4hAK6AUxeLFv2ihtD4a8xV148GV5ze4RBtHSJteyHxKnkiu1U1nm0MwlBilt4csmwNthB/pYce3dbOp1HBnV31jC6hx4NaMYNUtaqGW9ZNq3IepnFsDSnmWlgnkwSqspNj7BE8Jx4t95iXdnXxCEFwisa9/ebtYe6hLWWZWj5ZBtYTGUIqX3om0t1gDrhZVlpEbQ2ZNy3qz+xy4MS1ySSTck5kknMk7zECfE15cIPyOt6S8VN8x/hMdE9DyyHbXmcwEVzbLXVvTj0U7lUAbIqynIMpsbX3G4BvCNZFTwNGkO6jSkhmoWecvgl+SsOp7EgdQiLcY7eOV1k/lJjzCLF3Z7cMTE29sSDTo3c6+6H9RvcsT09DKvPifYYqJZZqkE22C4vfIeDlfovaOZvYwd/ieh12zHNbNTp6mzX2VIltKaRhSbe55OwsB4JNthvsPXwgu404NOHB+BNYyqTUlU4rxLbWCYKnRomNbGFSZ1MDZvYWies1Ut8vUr26dK53e7QxkTRO0QcRFxKbac7yicPwCBSU7bjy/YHF07vhz/AHEvQc08oF3WPuiDZaXWU/Bku3fkpLxX7m7W7xK+ePhaNraPwl5mT7LfNv8AtN+qVTJmUNTSTJ8uS8xrq0wgCxCjK5FzzNl4z6EluOLZ0e06c4141lFtLUv63QyTZ7TRWU4lszPh5pOJqVpHhY7W5wa1uMTbuXwZmxrOMN3ceef/AJZIkzQKquJq6k5VXVlZlXBZKbkAGQzM2tzr3tcDKDd8RyrPPYeMffXPIQ9e61JtV9lME1JcqXK5QWs5QZsLZWuTsy4ZRXqtOXA1rGEo0/eWMtvA7UPi5fmL8Ijfp9heR5xdfGn5v9zdDyAIAJ1JpJ0FhYjpF4rVKDbyjSt72MYKMlob/pp+Cdh+cR9XkTdfpeIfTT8E7D84OryDr9LxIDzATfIdA2QdXkHX6Xia2aJqVLc4sp3V0qq3Y6FRrFog1CAKwV1N1J2G+0H2Z9ENuaHSxLWyNp9RquTWU1hi19VKnjJ7W+UZ/wCH1PA6r81W3J+n+5hM1PqTtMn1m/xheoVPAZP2ntJap+hr+pdRxles3+MHUangM/Mdn/m9P9yRQalzcYM1kCAgnCSSbbhkLdcPp2Ms+8QXPtHRdNqkm5Nd/BDtPlB1ZW2MCD1EWPvjVfI41PDyIs3U+qUkI8ll3FsQNukAWvEO4zSV7DHEw+qVZxkdr/KDckHXKZrnal1T7TI68Tf4wnRsOuU/E0DUOp4yfWb/ABg6Ni9cp+I86vaJFLJEvFiNyzHZcnbYcMgIljHdWChWq9JLJnW0blsSEZ7Q1+0W6IyL/Zbrz34M3dlbajbU+iqLh3NFe+hphN+YOon5RSWyK6Wq9TT/ADDa8n6GP0JM/J2n5Qv4TX8PUPzBaePoefQcz8naflCfhFfw9Q/MFpyfoTtGaLMtsTEXtYAdMX7HZ8qM+km+PgZW1NsQuafRUk8d+TdprR/LysAOFgQyncCL7eixIjQuKKqw3TP2ZfuyrqpjK0fkLDasVOy8kjrb5Rmfh1TwOt/NFs1o/QjnU2f/AGvWP+ML1Cp4DfzJaf5vT/cPqdP/ALXrH/GDqFTwD8yWn+b0/wBzZI1NnEgOyKu8gkn0Cwzh0bCefe0IqvtJbqLdNNv0HeWgUADYAAOobI1ksLBxc5ucnJ9/EyhRoQAVtfpuXKbCcRbeFtl13MSwpOSyNckiL9Z5Xkv/AMfnDursbvo9+s8ryX/4/ODq7F30H1nleS//AB+cHV2G+ifo7SSTgcFwRtByPX1RHOm46ippmekK5JK4nOWwAZkngIhnNQWWS06bqPCKr61yvImdi/OIetRLPUp8w+tcryJnYvzg61EOpT5h9a5XkTOxfnB1qIdSnzNtJrJKdgtmW+QLAWv6DlCxuIyeBs7ScVkuTFgqkFtKoDsY9OXziVUmO3WefSycG9nzg6FhusPpZODez5wdCxN0PpZODez5wdEw3WTJU0MARsMRtYEfA01dcss2NyeAiKdRRNWw2PXvYucMJc2R/phODez5w3p4mj+Vrn6o/qefTKcG9nzhOniH5Wufqie/TCcG9nzhenQfla5+qP6/6EikrlmZC4PAw+FRS0M3aGx7iyipTw4vhlG+Y4UXMMr14UIOc3wKVtbVLioqdNZbNHfy8D7IyPx+h9LNz8s3PfJB36OB9kH49Q+lh+Wbj6o/qHfy8D7IPx6h9LD8sXH1R/UFrV6RD6e3LeUt1poZV9m7mEXJNPHcSY2lxOfaxwCAAgAS62UHqyjNhVpoUt5IYgE+gG8XU8U8rkRqKlNJl3r/AKu09EklpTtd2KlWYG4AvjGWWdgd3OGyKtpczqNqZevLSFKKcBRi+ZoQAXmqXjW8w/EsQ3HZQ+Gpv108GV1t7hGRd6I07HVirFI0QgAIAMk2jrEKtRHodJqPBbqPujYjqYPeU2jNGTKhsMpbneTkFHEmLFSrGmsyLFOlKo8RG5tRl5EjlDyu3Ecl6rbbdO33RQ69Le04F92Md3XiVGrGrgqGYu6lEYqwRlYsR0jYvTv3cYmr3W6lu6kFC13372iNmndUHk3eUTMljMj+pR0+UOkdkFG8UuEuDFrWjjxjxRD0P4v0n9olrdoz3qV2k0JnEAEk4QAN5IFgIzq3aPRdgNRsIt+JPqKym0c6pMlioqOaZouMEkGxsAcme3H2RFqPlKvdpuD3Yd3N/wCxI1s1iqqd0eTMlvSzlDSry1K2tmpyv07dh6DAkV7O1o1U4yTU1rxPaGkFfT8ryK0869kIIWXUGxJwKcweac8+s52TQkVzK0qbjlvx7+a+5T6JFptjkRiBHAjaD03iaj2hPaJqVhJrmv3LXSHg+n9jFDbvy68znPZv5p/2mnRtA89wibdpJ2KOJjl6FCVaW5E7SvcQow35f+y1mSaKTk5mzm3lbKtxtsbi/aYuShaUuEsyfhp/BSjUvK3GOIrx1/kBouRUA96uwmAX5KZa580/yfRB1ajXX/QeHyYdar0GunWVzRQupBIIsRkQdxG2M2SaeHqaSaksrQt02Dqj0Sh8KPkv2PK7n40/N/uexKQhAAl1koPWFTsaaqnqZgD7DF1PFPPgRpZml4l73QtVKem72MvHeZNEtsTlubwF9kZ9CvKblnlk1ri3hT3cc8F/X6i0EgK8yY0qUp5+OZ4V/BGI7N+zOI4XlZ8F+w+pYUFxfBeZG1i1OpTSNUUhPNQzAQ5dXVRdrXJzsDa0SUbypv7syOvY0nT3qfcKmqBvNa3kH4li9cdlGTDUka6eDK629wjJu9Eadjqyt1d1bnVrHkwAi+HMbJV6Ok23D2RTSyaSWR20HoWiNDUKjiosxRpyS0DBiFFpTPcZXFje2Zh2EPSWCmqdTZBm97y6h5dSVxrJqFW7jPNXlkr/AEnIXOWyEwJuirpDR8ynmmVOUq6kZcRuIO8HjCd5HJYR0Cp8Fuo+6NiOpg95T6IM7lV73xcput7cW7DxvlE9bc3PfLNHf3vcLLX99IYftLCnsL8jfDe2fKX51r8coo2/RZ4a+JduOm79PAT9CNPE5e9cfK7sG23Tuw9eUWqihj3yrT3s+5qOWu76R73Tlgglkfa8jfwr5cpwW1tmV/RFSh0W9w+2S3X6bdWf0K/VZiZGe5iPYItT1MuepaaBlqa/E2xEL9igey9/RGfX7R2dnJrZMUu94/UoJ2jqAs0ybpB3ZiWbBJa5LG5233mI+JqQrXOFGFLGOHFjTq01PPp2p5EmbOSVeZKapUcmZmdlBGzM7OkwjM+5VSE1UnJJvg93XBQ6R0TpWbNSc8u7yyDLRHlgJY3AVcWQy6zC8C5CtZwg4J8Hq2tSRphMGlHAFhMQTCvBmTne0HtiWh2kZl/Ny2U0+5pfqbtIeD6f2MUNu/LrzM32a+afkT6V+SoHdcmmPgJ4KBs9/bGHSfRWTktW8HT1V0t6oy0isl9q5o4NSBJq3DFmsdwJyI4cY0bK3TtlGotcmde3GLlypvQV9LUL0c4FSbXxS2422g9I39fTGTcUJWtVNaZ4M1re4jd0nGWvejDXNwlSrWss2WrkcDmCewCLN/SUpKa70mQ7OqNQcX3No2yzkOoR11D4UfJfsefXPxp+b/cyiUhCABOm/fh+unxrFz/4vsxkPiLzQ7d1jZRf+oEZVp/V5G5ef0+Zq7tJ/wBNIH97/wCtoWy7b8hu0OwvM36mH/wNv06n4pkNrfH9B1v8t9mc/wBQXPLON3Jk/wDJY0auhjY7y1108GV1t7hGbd6IvWOrNuiNepFLRilmU0x1YOHZWChsZN+BHNIHoipk1FJYNdN3QKORIaTTUcyUrMGIxgi4K3OZJ2KBBkN5Gyu7oNBOnpUTKGaZ0vDgflACuE3XIG20mDIbyKfXbXNK6ZIaXKaWZeJXxFTiDFSuzhZvWg1GzeUOlT4LdR90a8dTn+8oqGumSWxynKt2g9BB2iLNSnGosSLFOpKDzE6JoPS0yqlDKWHtz2VgwW/FDzgx3A3Xfc7Ix6tPo5YNelUdSOQ0Po1acTGkKLF3xpzQWwsbFWNgD0Gy9UJOTlwYsIKGcCNrnrfOmO8mWyLK2Ey2xY7jMF7bM7ELltzMXKFCKW89SnXryb3VoYaqeI/3t7hE09TOqakuirhJrQz+Aea/mstj6BkfRGfW7R3OzaLq7LSjrxa+xBTVZKNps6tzp5TYZKA51BOaAdFtvSDuBuzOS47yVdRhR7T1fLmRvrvPM+U5IlyZbqeRl5IEvZgbeFzb7ewQYH/h9NU5LWTWr1yStJavO+lXlJdULCczg2CS25zG+7PEohO4jp3MY2ib10x4mp9Jip0m81fAzVOlVWwPptf0xNR7SKG1KPRbMcXrlN+eS20h4Pp/Yxn7e+XXmZHs180/7S71Mrls0h7ZnEl7G53jPflftjK2XWi06UvNHQbUoSTVWPkxxjcMQ01chHX7RVKjPnAEC2/PZDJwjJYkuA6EpRfuvicm1s0oKioZ08BQETpC3z9JJ9Foxbmoqk21podBaUnSppPV8S5p/AXzR7o62j8OPkjz25+NPzf7mcSEIQAI+kZxWpdl2rMuL8VIIuOGUXoJShgiballHmsmttTU8mJwlWlvjQopFyON2OUVo20aecd5dndzq4z3cTTrHrfUVyKk8S8KtiGBSpvYjO7HKxhKVCNN5iLVuJ1ViRno3XOpkUxpUErkiHXNSWtMJLZ4vzHdCSoRlPfeoRuZxhuLQz1CH27/AKZ+JYfV0K7LTXVubKHEt7hGdd6Iu2OrFVluLHZFI0SqqqYoejcYUDRABlL2jrHvgWoj0Oy1Zsjn8re4xsLUwVqLam+yLhKZSproweW7I42Mu0dB4joOUNnCM1hjoTcHlGnTOsVTNUypj4UuSyoMIcsbktxHRs6IrRoRg8onlXlNYZRxKRDhqp4j/e3uERT1IZ6kbSrfbMN4w/CIo1u0eiezz/7GP3JEvTAMoSamSKiSvgi+F5f6b/t7bZRFgt17LM+lovdl38mQv/CvC/136f2XZi/mF4kP/e6e75mWsWuT1CclKTkpNgpzu8xVGQdvJ6OvM3gSwFts+NKW/N5f6LyK3Vb7wvU3uiWl2ip7QfIy81+42aRayjpYD2GKG3U3brzOe9m3/wB0/IggxyCynk7tpNYZYDWyrkjIpMX86kkelSL9ZjVobRqYwzLrbNpN5WUVWl9ZaipGGY4Cb0QYQevefSYfUuJ1Fhi0rWnSeYrj4lREBZHGn8BfNHujtKPw4+SPNLn40/N/uZxIQhABWaR0DJnNjcENvKm17bL8YcptaARDqjT/ANz1/wCId0jA8+p9P/c9b+IOkYZD6oU/9z1v4g6RhkstGaKlU4Ili19pJuTwz4QyUm9QNmkdHy56YJq3XbwIPEEbDDJwUlhj4VJQeUU31MpuM31/4iHq0CfrlQDqXTf3fX/iDq0A65UPPqTTf3PX/iDq0A65UN9FqnTSnDhWYqbjE1wDuNrZmHRt4J5GzuqklgvImK5VzNASSSRiW+5WsPQN0OU2O32Y/V6Vxmet/ELvsXfZ4dXJJ3v638Qb7DpGefVuT+f1v4hN9h0jLSnkKihUFlGwQj4jHxI1fouXOILg4hliU2NuHTEcqalqaNltW4tE403wfcyL9XJPGZ6/8Q3oYl78yXnh6GJ1Zkfn9b+IOhiH5ju/D0D6syPz+t/EHQxD8x3fh6EzR+ipcm5QG53k3NuHRDo01HQo3u1Li7SVR8ORKnSg4KsLgwlWlGpFxmsopUK06M1Om8NEL6Hl8X9aM/8ACLc1/wAwXXh6B9Dy+L+tB+EW/iH5gu/D0PPoSV+bt/iF/CaHiH4/deHoZS9Dygb2J6CcodDZdCLzqMqbcupxccpZ5InxomOEABABTaQ0oyuVSwAyuRe5jAvdp1YVXCHcdrsj2eoVreNWvluWiXDCNUnSM9zZBiPBUufZFZbTupafsaM/Z7Z0FmWV5s2zJ9Uou0twBtJlsAPTaFe0bxf+iNbC2W3hP/8ARG+l5vEdghn4tcc16E/5asOT9Sx0VpAzCVa1wLgiNTZt9Ou3GevM5vb2xqdlGNWi3ut4w+42aUrDKUWGZNhfdxjbo0998Tlas91GvRkmsqFLyVVlBwk3QZ2BtZiDsIh1R0KbxJ8fuOo0rist6CyvNEz6H0j+EvrSv8oZ01tz/RkvU7v6f1QfQ+kfwl9aV/lB01tz/cOp3f0/qv8AUr6qpn080S6hVBIDFeaThJIBupI2qYkjGlUi3BkFRVaMt2oi0drAnhnFWct2Lb7ixSpupNQXeyspqmdOcJKALG9ly3C5zJ4COc/E7mpPEMHc/gFjQpZqtvm8/wChY/RFf+F7Zf8AlEvWb7l+xB+H7I5v9Q+iK/8AC9sv/KE6zfcl+gv4fsjm/wBSNX09XIXHNQKtwLkoczsGRvDZ3t7BZl/A+nsnZdWW5DOfNm2in41B37DGzZ3HT0lN8Dl9qWPU7h0k8rVeTFnWnWaZJm8lKCiwBZmF8yLgAbLWtF2MclWnSTWWUv1wqvKT1BC7qJOhiH1wqvKT1BBuIXoYB9cKryk9QQbqE6GBeaq6yzJ8zkpoUkglWUW2bQR1Qko4I6lJRWUMlbPwLffsH/fohacN6WCrOW6slZ9JTOI7Is9BAg6WQHSMziOyDoYA6s0efSUziOwQvQQ5B0sjJNJuDnYjhaEdCPcCrSLhTcXim9Syj2EFCABaq5RaeVG1nCjrJAHvjj7xZuZLmz1TZctzZ9OXKOTqkmVIoae5sktAMTWzJyFzbMkkxrQhCjDHcjmalSrdVcvi3/zBr0ZrNTVD8nKmYnsTYqwuBt2iFhWhN4TFq2lWlHekuAm90PRiSJkuYgCibiDAbAy2z6Lg+yM2+oKLU4rU3Nj3cpxdObzjQqNAeMbzf3ETbG+M/L+UVPaz5SH938M36xbE6z7hHX22rPNrjRDH3N5h5Ceq2xBgVvsuUsL9F1intJe/F+Bq7Ib6OaXP+CDpTWbSdMLz0o04Atdj1KJlzDIUaE+zkkqXNzTWZbq/55knVPWXSFXNTFJlinJOOYEdcrG2Es+ZvYZAw2tRowjwfEfbXNxUksx93y/3Fnukzz9IGx8FJa+zF/8AKLNnlUs+ZT2jxr48i8qfBbqPuiC4+FLyHWXzEPNEDVN7Vck/mI7VI/eORtHitE9L2jHNtMZ9N6wVSVhpqeVLc4A4xXBtvzxAbo1KlaaqbkUYFG3pOj0k21xwYfSWlv8Aysn1h/8ApBv1/pQvRWn1s0d0We/eMnlABMZ0xgbAeTYsB0BhDbtvo1nvH7OiunljRJ49Sg1ccmTn5RHui/spYoPzZie0bzdr+1fyJOun3yZ1J8Cxrx0M2l2TPUXRK1VdJlOMUu5ZxmLqqk2y3E2HpiOtPdg2ixSjvTSH/WR9B0M4SKinAcqHJVHYKGJALEG+4nK8U4OtJZTLco0ovDRA7ouokiTI74pAVsefLxFlK2JxLe5BFtl7ERJQuG3uyI6tFJb0RO1H+9r5r/DFuWhQrdketMeAPOHuMPodoza2gwahaMQo05gC2Iqt88IAF7dJJirtCrLe3Foamy6EXDpHrkl12n0eY0uXTNUFLgmwIG42uDEcLeUYqUpbuSapdxlNxhDewQZdNTVwdFl8hPTO1rb7ZgZEXsDkDEjnWt8NvMWQKnQu8xUd2SE6oklHZGFmUlWHSI1ITU1lGNUg4ScZaoYJXgjqHuihLVlqOhlDRwQAUC/e1/WT4xHIXPzb8z1Cw/8A5kf7X/J12rVCjCZhKW52K2G3TfK0bTxjicvHeT93XwK2k7ylHFLNKjbLqZam3C4iNdGuKwTS6eSxLL9SbPp5U9RjWXNTaLhXHWN0PajJcSKMp03wbTOXUQC1tSigBVaYFA3ATLADoiDZ0ErmeOT/AHLe36jls+lnmv2Z7rFsTrPuEdPbas4K40Rd9zB+fPXiqHsLD9xFbaS4RZo7GfvTXkVejNTJNW81pdXNLS3wuXl54h0lrnZthkrmVNJOK4k0LOFVtqb4MsNA006RpUU7VM2ciyi5xM1sxYDDcjK4iOq4yo7+7jiPoxlC53N5tYFHXmZi0jUH86j1UVf2i3bLFJFG8ea8hrqfBbqPuircfCl5E1l8xDzRTaFfDUSTwmJ8QvHG0XipF+KPUbuO9QmvBjVrRo1ZlfKw1LyJzy8KYUJuFLk88MLZEi3RGvWgnUWJYbRzltVcaEswzFPjxKvWnR1VRyeV7/nPdgoXnrtBN74z5MR1o1Kcc7xPa1KNae70aRJ7qLWlUyE3N2J6cKqCf+ULeP3YobsxZnJlNqx4k+cfcI0dl/B+7MD2i+bX9q/kS9dPvkzqT4FjXjoZ1Lsjd3EaG86onEeAioOtzc+xB2xUu5cEi9bR4tjBprV7RdTVPVTmmz3BCtLl8pNS8rmlcEpCzWKkFbnO4I3RWjUmo4RYcYt5ZU90bW8YCni7K4lSmI5WY8xCgmPLBJkyUV2YB7MzhcgFzfShxyNqS4HP+57M/wBWi7sL29WLueGDOuF7mTommPAHnD3GJrftGVW7Iydzt/spovscG3C6j5eyKm0V768jV2Q/+nJeP8Ean0dMxzJuj56FSxxocrG97ZixGZscodKrHdUa8WMjQmpynazT46EnV7SJNU8ufJRKgjN1yJsAbNmRmLG44CGV6S6JShLMeRLa1m67hUilLmhU7oMzk69iBtRCw4mxF+wCLFjJ9GU9pRXTPyRZSDdVPQPdDZakK0M4QUIAFuqm4J5YbVcMP9pB/aOOvHi5k+TPVNlw39nwjzjg6r9jXU5B50qYBcXsRY3sbZgggRsRlCtDwZzMo1Larh8Gip+oFF5D+u/ziPqlLkWPxO45/oi1lS5FBT2HMky7nMknMknbmSSdkSpRpRx3FZupcVObZy7QdRytVOmWtjxvbhjmA29sRbNea8n4fyWPaKG5Z048ml+jJWsWxOs+4R09tqzgbjQk6h6QlyahjNdUVpZGJjYXxLYXOXGGX8HKmt1aMtbKqxp1XvPGUX1bqJTznM6nnTJTOSxaW2JTiN2tvzvuNoz43M4rElnzNaVjTm96EmvJknRGr1Ho0maZtnIKl5rqMiQTYZDaB0wypVqVuGOHgOpUKNu95vjzbOUabqBNqpzqbq01yp4qXOE9lo1aaxBLwMSrLeqSa5j3U+C3UfdFG4+FLyLdl8xDzQuyHwsrcCD2G8cVB4kmerVFvQa5o6LpTRVLpHCwm3ZAQrSnFxnfMZ7+i8bsoU62HniclTq1rbKa800QZeokoHHUT500LsxtYAdJNz2EQ1WsVxk2yR383whFLyQv90zSUudMkiU6uEV74SGALFcrjfzYr3k1KSwy5s2nKEZOSxnBH1Y8SfOPuEauy/g/dnNe0XzS/tX8iXrp98mdSfAsa8dDOpdkau5xrZIpKabLYWmly+J5kiUhuoVRimODlhzsDt3xUuacnLPcXreaSaETWjTDvPZZc92koqS1wuwRgiAMwF7EM+Jr2zvDqcUloEpcShAtsiQaMnc+++p5r/CYCC4+Gzo+mPAHnD3GJ7ftGTW7Jjq1pk0s3EQSjZOB7COkfuYfdUOljw17h1nc9BPL0eox02ikdmm0NWJYbwlFjboIvcdRGUUHXaW5WhnBpRtk2529TCZZ6F0AJLtOmTDNmkHnnIAb7ZnPLbfZENa5c4qEVhLuLNvZqlJ1JSzJ95zrugaTSfVkyyCqIExDYxBYmx3jnW9Bi9aQcKfHzMy+qqpVzHu4F1S+Anmr7hDXqQm2EFCABV0scE1sWVzcHcQeEclf0ZxrybWp6dsS6pTs4RT4pYZok6RaXnKmuh4qzLfrttivTc4aGjWhRqr3kmZfWKq/8zO9dosdNU5sp9UofSiJWaQmTbcrMd7bMTFrdVzlDZTlLVkkKUIdlJFrqpKONmtzcNr9JIP7Rp7Kg99y7sfyc37TVodDGmnxzn7YZN1luEVrEqCcVs7XGR6so6OhJJ8Thq0W1wF3vxPKHti5vorbjIy1RlG8iayX8hmX3WvEE4xfdksU6k46PBGmTcRuzFjxJue05wJY0Qrk28tmdJKMx1VBckjIf97IRvCBHR54JVgNpBt2ZRQqxcoSSLltNQqxk9E0KbVKjJrqRtBBuI4uVKUXho9Wp14TipRfBkefNUnErWYbxcHth0N6IypuSRqqa2ZMtykx3tsxMW95iWUm9WV404R7KSNN4QfkbtXZRWSMQtckjqy+UdHs6Eo0ePM4Tb1WFS69x5wkhJ18QpVM7ghHC4W3GygEX43GyNKMinR4x4C2apPKEOyiXDIkxlvkQREbJV4mOMcRCCjV3OaZmqhMA5iK2JtwLCwF+OeyAr3MluYOg6avydwCbEE222sc/aIloyxIy6iyig79TyvfF3eRW3WR6p5bZhhi3Gx7IZJpjoppkYVDYcONsPk4jbsvaI91Zzgm3pYxlmKKWNlFydgELnA0fpC2VQdoAB9Aio9SYzhBQgACIRpMVSa0Z5hHAQm7HkO6SfNhhHAQbkeQdJPmwwDgINyPIOlnzfqew4Y228sIAPMI4CFyIGEcBBkDzAOA7IMhg9CgbBCAewCgRCOKfcOU5LRnmEcBCbseQdJLmwwDgINyPIXpJ836hhHAQbseQdJPm/U9hwwCIAXAx5McB2CAMhyY4DsEAZZ5yS+SvYIBcszAtsgECAQ8wjgIXLAMI4CDIBgHAdkGQwAUDYIMgewgoQAEABAAQAEABAAQAEABAAQAEABAAQAEABAAQAEABAAQAEABAAQAEABAAQAEABAAQAEABAAQAEABAAQAEABAAQAEABAAQAEABAAQAEABAAQAEABAAQAEABAAQAEABAAQAEABAAQAEABAAQAEABAAQAEABAAQAEABAAQAEABAAQAEABAAQAEABAAQAEABAAQAEABAAQAEABAAQ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4558553" y="2286000"/>
            <a:ext cx="4038600" cy="2609945"/>
          </a:xfrm>
          <a:prstGeom prst="rect">
            <a:avLst/>
          </a:prstGeom>
        </p:spPr>
        <p:txBody>
          <a:bodyPr vert="horz" lIns="91440" tIns="45720" rIns="91440" bIns="45720" rtlCol="0">
            <a:normAutofit/>
          </a:bodyPr>
          <a:lstStyle>
            <a:lvl1pPr marL="342900" indent="-342900">
              <a:spcBef>
                <a:spcPct val="20000"/>
              </a:spcBef>
              <a:spcAft>
                <a:spcPts val="600"/>
              </a:spcAft>
              <a:buClr>
                <a:srgbClr val="9C48C0"/>
              </a:buClr>
              <a:buSzPct val="75000"/>
              <a:buFont typeface="Wingdings" charset="2"/>
              <a:buChar char="u"/>
              <a:defRPr sz="2400" b="0" i="0">
                <a:solidFill>
                  <a:schemeClr val="tx1">
                    <a:lumMod val="75000"/>
                    <a:lumOff val="25000"/>
                  </a:schemeClr>
                </a:solidFill>
                <a:latin typeface="Arial"/>
                <a:cs typeface="Arial"/>
              </a:defRPr>
            </a:lvl1pPr>
            <a:lvl2pPr marL="742950" indent="-285750">
              <a:spcBef>
                <a:spcPct val="20000"/>
              </a:spcBef>
              <a:spcAft>
                <a:spcPts val="600"/>
              </a:spcAft>
              <a:buClr>
                <a:schemeClr val="accent1">
                  <a:lumMod val="50000"/>
                </a:schemeClr>
              </a:buClr>
              <a:buFont typeface="Arial"/>
              <a:buChar char="–"/>
              <a:defRPr sz="2000" b="0" i="0">
                <a:solidFill>
                  <a:schemeClr val="tx1">
                    <a:lumMod val="75000"/>
                    <a:lumOff val="25000"/>
                  </a:schemeClr>
                </a:solidFill>
                <a:latin typeface="Arial"/>
                <a:cs typeface="Arial"/>
              </a:defRPr>
            </a:lvl2pPr>
            <a:lvl3pPr marL="1143000" indent="-228600">
              <a:spcBef>
                <a:spcPct val="20000"/>
              </a:spcBef>
              <a:spcAft>
                <a:spcPts val="600"/>
              </a:spcAft>
              <a:buClr>
                <a:schemeClr val="accent1">
                  <a:lumMod val="50000"/>
                </a:schemeClr>
              </a:buClr>
              <a:buFont typeface="Arial"/>
              <a:buChar char="•"/>
              <a:defRPr b="0" i="0">
                <a:solidFill>
                  <a:schemeClr val="tx1">
                    <a:lumMod val="75000"/>
                    <a:lumOff val="25000"/>
                  </a:schemeClr>
                </a:solidFill>
                <a:latin typeface="Arial"/>
                <a:cs typeface="Arial"/>
              </a:defRPr>
            </a:lvl3pPr>
            <a:lvl4pPr marL="1600200" indent="-228600">
              <a:spcBef>
                <a:spcPct val="20000"/>
              </a:spcBef>
              <a:spcAft>
                <a:spcPts val="600"/>
              </a:spcAft>
              <a:buClr>
                <a:schemeClr val="accent1">
                  <a:lumMod val="50000"/>
                </a:schemeClr>
              </a:buClr>
              <a:buFont typeface="Arial"/>
              <a:buChar char="–"/>
              <a:defRPr sz="1600" b="0" i="0">
                <a:solidFill>
                  <a:schemeClr val="tx1">
                    <a:lumMod val="75000"/>
                    <a:lumOff val="25000"/>
                  </a:schemeClr>
                </a:solidFill>
                <a:latin typeface="Arial"/>
                <a:cs typeface="Arial"/>
              </a:defRPr>
            </a:lvl4pPr>
            <a:lvl5pPr marL="2057400" indent="-228600">
              <a:spcBef>
                <a:spcPct val="20000"/>
              </a:spcBef>
              <a:spcAft>
                <a:spcPts val="600"/>
              </a:spcAft>
              <a:buClr>
                <a:schemeClr val="accent1">
                  <a:lumMod val="50000"/>
                </a:schemeClr>
              </a:buClr>
              <a:buFont typeface="Arial"/>
              <a:buChar char="»"/>
              <a:defRPr sz="1600" b="0" i="0">
                <a:solidFill>
                  <a:schemeClr val="tx1">
                    <a:lumMod val="75000"/>
                    <a:lumOff val="25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31 year old female</a:t>
            </a:r>
          </a:p>
          <a:p>
            <a:r>
              <a:rPr lang="en-US" dirty="0"/>
              <a:t>2008:  normal report signed (although not dated)</a:t>
            </a:r>
          </a:p>
          <a:p>
            <a:r>
              <a:rPr lang="en-US" dirty="0"/>
              <a:t>Staff documented patient notification of test results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764" y="1270820"/>
            <a:ext cx="3885821" cy="46949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bwMode="auto">
          <a:xfrm>
            <a:off x="1586751" y="1597959"/>
            <a:ext cx="522267" cy="266700"/>
          </a:xfrm>
          <a:prstGeom prst="roundRect">
            <a:avLst/>
          </a:prstGeom>
          <a:solidFill>
            <a:schemeClr val="accent2">
              <a:lumMod val="40000"/>
              <a:lumOff val="60000"/>
              <a:alpha val="3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itle 1"/>
          <p:cNvSpPr>
            <a:spLocks noGrp="1"/>
          </p:cNvSpPr>
          <p:nvPr>
            <p:ph type="title"/>
          </p:nvPr>
        </p:nvSpPr>
        <p:spPr>
          <a:xfrm>
            <a:off x="688764" y="274638"/>
            <a:ext cx="7998035" cy="1143000"/>
          </a:xfrm>
        </p:spPr>
        <p:txBody>
          <a:bodyPr/>
          <a:lstStyle/>
          <a:p>
            <a:r>
              <a:rPr lang="en-US" dirty="0" smtClean="0"/>
              <a:t>The Importance of Test Handling</a:t>
            </a:r>
            <a:endParaRPr lang="en-US" dirty="0"/>
          </a:p>
        </p:txBody>
      </p:sp>
    </p:spTree>
    <p:extLst>
      <p:ext uri="{BB962C8B-B14F-4D97-AF65-F5344CB8AC3E}">
        <p14:creationId xmlns:p14="http://schemas.microsoft.com/office/powerpoint/2010/main" val="25204024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you feel like the sharks are circling and its all you can do to stay out of the water?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7525" y="1600200"/>
            <a:ext cx="6381750" cy="4254500"/>
          </a:xfrm>
        </p:spPr>
      </p:pic>
    </p:spTree>
    <p:extLst>
      <p:ext uri="{BB962C8B-B14F-4D97-AF65-F5344CB8AC3E}">
        <p14:creationId xmlns:p14="http://schemas.microsoft.com/office/powerpoint/2010/main" val="3426248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858" y="1453537"/>
            <a:ext cx="4226191" cy="5087221"/>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6" descr="data:image/jpeg;base64,/9j/4AAQSkZJRgABAQAAAQABAAD/2wCEAAkGBxQSEhUUEhQUFhQXGRkYFhYXGBYXHBccFxgcHRccGBgZHSggGBolHBUYITEjJSktLi4uHB8zODMsNygtLisBCgoKDg0OGxAQGy4kHyQsLCwsLCwsLCwsLCwsLS0sLCwsLCwsLCwsLCwsLCwsLCwsLCwsLCwsLCwsLCwsLCwsLP/AABEIAOEA4QMBEQACEQEDEQH/xAAbAAACAgMBAAAAAAAAAAAAAAAABgQFAgMHAf/EAEoQAAIABAIFBQwJAwMCBwEAAAECAAMEERIhBQYxQVETImFxkQcUMjNScoGSobGy0RUWIzRTYnPB4UJj0iSCorPwJVR0k8LD0zX/xAAbAQABBQEBAAAAAAAAAAAAAAAAAQIDBAUGB//EAD8RAAIBAwEEBwYFAgUEAwEAAAABAgMEETEFEiFRExQyQWFxkQYiMzRSgRUWobHBQnJTYtHh8CMkgvFDkqI1/9oADAMBAAIRAxEAPwBtjUOZCAAgAIACAAgAIACAAgAIACAAgAIACAAgAIACAAgAIACAAgAIACAAgAIACAAgAIACAAgAIACAAgAIACAAgAIACAAgAIACAAgAIACAAgAIACAAgAIACAAgAIACAAgAIACAAgAIACAAgECAUIACAQIACAUIACAAgAIACAAgAIACAAgAIACAAgAIACAAgAIACAQIBQgAIACAAgAIAE3T2mZonMiOVVTYAZX4kmJoxWOJdpUo7uWVv0xP/Ffth26iToocg+mJ/wCK/bBuIOihyLmk0bpOYodEnlTsJIW/UGIJEROrSTw2PVvnSJL1crpxmTJE+5ZL3va6lSAykjbtglu4yipcU1Hii00nPKKMORJ2w+jBSfEoVZOK4FZ32/lN2xa6OHIr9JLmHfb+U3bB0cOQdJLmHfb+U3bB0cOQdJLmZya1wRdiRvBhsqUWuCFjUlnUuZ74VZuAJ7BeM+ct2LZo0afSVIw5tCU+l57HxjXJyC5bdgAEYDuq0n2melQ2NY04Y6NPHey2o9G101+TWYBMAuZbTUDgdKXxD0iHqpcP+orTo7Lhx6NY544EDSk+fTvgmT1L5gqkwOVI3NbwT0GGyrVo6yJaFls+ssxor7oxrKmplFQ8xgWRZijEDzX8E+w5QkritH+pj6eztn1U92kuDafDkMmg6xpsoM3hAkE8bb/bGxaVXUp5fkcRtuzha3ThDRrK+5MZo5bae2LhXEoU3hR4G3s3ZFvKhGdRZb4nmKM78XvP8Qv/AITZ/QGIwfi95/iMPwiz+gMRg/F7z62H4RZ/QjJDHQ7E2lVuXKnVeWlnJgbb2dSt1GpSWE3jBX6wVrSZWJPCJCg8Lgm/YI6SKMGnFSeGK0mvqXNkaax4Ldj2AQ97q1LKpp6I3463hU+pM+UJmHNC9F/l/QMdbwqfUmfKDMOaDov8v6GhNMT0bN2uDmre0EGHYTGumuQ8ynuAeIB7REJUeplAAQAc80794m+cYsR0NGl2EQYcPLzUekWbXSEcXXEWIO/ApYX9IEQXEmqbwSU1mSOid0PXZtHGSqSlmNMDm7MQAEw8BmTi9kZ9CiqmeJYq1dzuOdao6RaorqiawCmYrOVGYBLrsvF9R3YqJl3Tys+Iy6Z2L1n9ont9WZdxojfoXQPfMmYUYCajZKdhUjK/DO+fRCV7noppPRk1tZ9YpycX7yZ5ozV+Y1QkucjopJxGxtYC9gwyztbbBVu4qnvQfEShYzlWUKiaX/O8cKzVelKeBgw54lJBsNt9t4zY3dZPU2p7Pt3HTGORy8ViNMYL4OI4Da1xfLIkkek345xtQb3VvanOVIx3vc0yMtd4uZ5rfCYy6vYfkatl8xDzRR9zpUNdL5S2QYpfywMvTbEesRgUMb/E9J2q5K2e7z4+RQ1Qm0ukjtE1Ki44tje46w6t7YXip/cjW7UtvDd/ZF/r/pCTL0m7CTKn2lKjo98OO9783+oKFHph9RpTKtlTnK3S3muPDHI0636wyn5NZcimZmppX2qks0okG8sWNhh4HPPOCpJaYWhJZ0KkW5OT4SfDn4/cmanzMVPf87e4Ro7PX/S+5y/tK83if+VfyW7Rwu0fmqnmdLs75Wn5HgEU0XSZRaNmTfAA6ybRbt7CtXWYr1K1W6p0tWaaukeU2FxY+/qMRV7epRluzWCSlWhUjmLNaRt+zfzE/wC3+TD9o/gQ/u/hlPrf4hf1B8LR20dTkqPaGXuSIO9prWFzNIJ6Ai2HtPbFO8fvo2LVe6xs0npeRTAGfOlyg3g42C3ttsDtitGMpaIsSnGOrE/XDSukTNktoz7SnZAS8tZcxWbGb847rW9sS04ww9/UhqSnlbmgod1OaE0iwtk0uWTbjzhfsA7ItWsvcK9yvf8AsMlIfs081fcIezKlqbYBAgA55p37xN84xYjoaNLsIgw4edd1HlaP5OmKmn77wC4DrymLDzube97XvlGVXdTeec4LlPcwuZc6zU2j3ZO/+98QB5PlmVTbLFhxEdF/REUN/wDoHT3P6jkWpxQ19SZYAl/a4AuwLywwAdGG1o0uO6smTc6cOYz6Z2L1n9ont9WZdfRFrqHpDBMMohefmGJAIItcDjcAG3REO0KTaU+Rd2VX3Zum+8f4yDoSj1z0oKelmG/OcFEG8swt7Bc+iJ7em51EireVlSpN974I4um6N05hD3X+Lmea3uMZdbsPyNSy+Yp+aESjku7qsoM0y91CXxXG8WzFuO6Obim3wPVqsoRi3PTxH3VerYzXSvnyDOKhadmamabKY3BAK88NmCLncfTbptvhP+DnryEMKVunu9+uGc91m0DNopxlzudfnLMztMF/CzzvfaDnfjtiGcHF8TTtriNaG9H05FTDCcfNSPux/Ub3LGzYfC+5w3tH82v7V/JegXNr2z28I4e9jv3s451kdJYy3bOD8C5oKJRc4gco17eyp0eKeSrVuZ1ODRe6NQC1j/T+4jVglngUJvJs0joxJ1sd7rexBta+33CIrm0pXCxUWg6jXnSeYMRFdcbqpvhYrfjYkA9RtFHYVHorqou7H8i7fnvW1N+P8MqNb/EL+oPhaOvjqcvR1MtEaQen0PPmo7IVqZd2XbhLSQwHWpIivWipVUvA06Ut2nnxIPdW0dOmVS1CK8yRMlpyboCyjLMZbLk4um8Jbyio47wuIty3u4k6Keo0foaezs8mZNnJ3up5ri5TEQDmtwrm3AE74bLdnUSXLiOjvQpvPfoVvdh//on9GX73h9t2Blx8QaaDxUvzF+ERKZMtWb4BAgA55p37xN84xYjoaNLsIgw4eMHc8lA6Sp23jH/02itcr/pslpdtFr3dvG0nmTfekV7PR/Ydc6oWe5194mfpH40i3LQz7jsjjpnYvWYlt9WZlxoiLRVcmWbzpLTVHkuVI/27+0Q+tCpJe48C29SjF5qRb8hhnd0iUq2lSHuBYBiqgcNhJjPVhJv3mjXe1YJe7FiRpvTM2rmY5p2ZKoyVRwA/eL9KjGksRMuvXnWlmT+xXrtiUhQ91/i5nmt8JjLrdh+Rp2XzFPzRXaiqsyTWSUcJUzZeGUxNssJFlO0ZkXtnsO6MKhhprvPQdqbynTm1mCfET5uq1YjcmaWffZlLYr645tvTDXCXInV3RazvItNdNJ45VJTu4mTZEsia4OLnNbmYv6ioUAnjD6j4JEFnSxKc0sKT4eQrRCXh81I+7H9RvcsbNh8L7nDe0nzf/iv5Lxo4TaPzdTzOm2d8rT8iDWSmHORmA3gE5dUFC5l2WyxKmtcERK6aNkyYOp2H7xcVWa/qfqROlB9yPW0jOORnTSOBd/nC9LU+p+rDoqf0r0N2hvCPV+4jV2J8aXl/Jie0PwI+f8GrW/xC/qD4WjqYanL0e0a9AmRP0dPo5tQlOzzVmB5lrWGA5XIv4BFr74hrb0aiklk0aW7Km4t4LLQclqROTk6bpeT3I6I4XzbzbjqvaIJve4uBLDMeCmiDpnQaVcwPU6apntsGFAFG8Kom2HX1Q6M3FYjAbKG88ymL3dM0pKqa53ksHQIiYhsJW5NjvHOtfoiWhFxhhkdaSlPKHWg8VL8xfhEPMuWrN8AgQAIWsdDOWe7ck7o5xKyKW27jbYRE0ZcC7SqR3Uir5Kb+BP8A/baHbyJekiW2qte9LVS5z01SypiuFlEnNSMrkDfxiKst+G6h0KsYvJK7o+mTpF5LSaarQS1cHlJVr4ipFsJbyTEVCm6eci1a8ZtYMNQtEzZbvNmIyKVwKGBBN2BJscwBh9N4lkynXmmsIZNMymKqUBaxN1G2x3jjs2Q+hNRfEoVYbyKbG34U31DFrfjzK/RyIU+kYm6y5g6ChhN5D0pd5q70mfhv6rfKDeXMXDNtLo2Y7AYGGeZIIA9JhsppIVReRyqZeJGUGxZSL8Li0UJrei0XqFTo6kZvuZz+ZSTlOFpM248lSw6wRtjnpW9SLxg9NhtO1qwyprD5s1VHfTDCe+ynktypHYcoduVeTI+ntM5Tj+hE+j5v4Uz1G+UJ0U+TH9bofWvVHo0fN/Cm+o/yg6KfJiO7oJZ316ofNVqF5MgK4sxYtbhe1genKNi0punTxI4XbVzTuLpyp6JYJkyfhJDK3QQL3/mOQ2ps+srmUkspvJ0uy72jK2ispNLD4mPfg4P6sZ3Ua/0v0ZodZo/UvVFfVICbqGF9otFunRrJYlF+jGOvS7pL1Rp5M8D2GH9FU+l+jE6an9S9UWOiZJBLEWFrZxubGoTjKU5LCawc9t65pyjGnF5aeTXrRSPMk2ljEysGw72ABBA6edf0R0MXg5yk8MSWkzDkZE/q5Nok3kWsrmQX0bNvlJnW6ZbfKGC7y5mP0dO/Cm+o/wAoA3lzNkjQ892CrJmXO8qygdJJFgIBHNI6pTS8KKu3CoF+NhaGlNvLybIBAgAyRCdgJ6gTCNpCqLeiM+938lvVMJvx5juin9L9A73fyW9Uwb8eYdFP6X6B3u/kt6pg348w6Kf0v0NbKRkQQenKHZyMaa1PCbbYG8aixi5PCWWae/Jf4iesvziPpYc16ljqdx/hy9GHfkv8RPWX5wvSQ5r1E6ncf4cvRh35L/ET1l+cHSw5oXqdx/hy9GZS56tkrKT0EH3QqnF6NDJ29Wmszg15pmyHEJqepRTZnQHgWAPYTBkXck9EY9+y/wASX6y/OEyhejlyDv2X+JL9ZfnC5QdHLke9+S/xE9ZfnBlB0cuRugGgTaGSnGK95482OhTnN+7FvyWTzlBxHbDOsUvqXqiXqtf6JejDlBxHbB1ij9S9UHVK/wBEvRhyg4jtg6xR+peqDqtf6JejPQbxJGcZcYtMinTnT4STXmghw3GXg1d9p5aesPnDOlhzXqWOp1/8OXozzvuX5aesPnB0sPqXqHU7j/Dl6M977Ty09ZfnB0sPqXqHU7j/AA5f/VnqVCk2DKTwBBgVSLeE0NnbVoLMoNLyZsh5AEAoQANGi0AlJbeLnrMUKrbmzetYpUlglxGThAAQAVWsKDAp34regg/KLFu3nBn7Qit1S78nPtdppEuWoOTMbjjYZX7Yh2jJqKSNf2SpQlWnJrilw+4r6P0fMnzBLkoXdtgHAbSTsAHExkxi5Pgd1WrQpQ35vCQ70vcqnMt5k+WjeSqNMt6cS+6J1bPvZjT29TTxGDa88f6lNrFqNU0imYQs2UNrpe69LKcwOkX9ENnRlEtWu1qNd7uj5P8A1F2lmFHVlNiCCCOuI6cnGSaLlzSjVpShNZWGdKrXKy3YbQrEdYBtHSvQ8eisySOXk3zOZO08Yrm4klwRvoKNp0xJUsAu7BVvkLnidwgbwBs0xo16ac0mbhxqFJwm4swuM4RPIrIdoUQfNUJpanFzfCzKOrIge2J4aGVdpKp9ibOktMmYEBY7gOq5jlNq79W63FxwuCOx2GqdKzVR8MvizXU0UyX4ct16SpA7dkZk6M4dqLRswr059mSZHiMlCACTQnndca2xZtXG73NMwvaGnGVo5NcU0R9aphEjI2xMAekWJt7BHQbQk1S4GL7M0oTvMyWcLK8xSpsGNeUBwYhjtkcN+dY8bXjDWM8T0Kpvbj3de4ZdKaplXWVKK4yXZmdwqhHm8nSgcXf2nhFiVuv6TJo7Tb96emnBccpZk/JFNP0NMSWZrBQqqGOeYBm8lsttxiInSklkuxvqUp7q1f8Apn9iArWzGRGYIhieHlFmcFOLjLijoshrqpO0gHtEdRB5in4HkNxFRqyitE3+5nDiIIAGrRvik80Rn1O2zft/hR8io1i1tlUjiWVZ3IuQthhB2XJ3nhE1G1lVWe4KteMOBsla1U5pjU3IVTYrbnBty2va567QydCUZ7rLdlSldzUKepG0DrnJqZnJYWlufBxEENbcCNhtnaGypOKyad7satbQ6RtNd+O4sdYPFr537GH2/aOYv/hrzOda8eDK85vcIg2j2Ym17IfEqeSGHV+Ymi9EtWFQ02aAw6cRtJW/k54j1t0RWp+5TyaN9KV1d9Dn3Y8P9WaloFmT5UrSVfVd+T1xCTJdpcuVe5C80WByIudtt+0rjjiTeSFzag5Uaa3F3tZbJlBUztHV8qinTnqKaoU8k004pkth/SW/qGwf7ha1jdU3GW63lMbOMLig60Y7so640Yja6aLWkr3lKLI2GZLHBXPg+hlYDoAivUhuz4G5Y3brW2Z64a9EOGkvFTfMf4THQvQ8th215nMBFc2zpfcu0ZTWE7Gr1Vm+zxKTKXFhxBBmLjeeOW2Iqjeg+CMtcdXKCdVPOn1wkzsK3l8pJXJV5vNcYsxCRbSFkkcspagOL794iZMjH/Uz7v8A729wiaGhl3nxPsW9NUvLqA8tcbgZLmb3Wx2Z7I5i9qSp3zlFZZ12zKcamzlGTwuZbU2vS4sFTIaXuJHOHpUgG3VeJo3q0nHAS2e8ZpyyStI6vyqhOVpStzmAp5jf4n/sxHXsYVI71Lg/0HUL6pSluVeK/VCc6FSQQQQbEHcRGI008M3IyUlld5uovDHpjT2P80vJmPt/5KXmv3Iut3iV88fC0dBtH4S8zG9lvm3/AGivTUrzDhlo7ngqlj2CMVRb0R306kIcZNLzHWUswzyXp6wJydFzhIdudSTA7LbLJswD6YvLLenL9Dm5OKjhSjnMu/uksZI2llmTKOYve1WJrrhwGQ+Ef6wzs381uG6Ellx0/wCZCjuxrJ7ywu/P+XAhy5pUlXBBGViCCDwIOyKkom9TqcPA6fS+Anmr7hHS0+wvI8puvjz/ALn+5sh5AEADVo3xSeaIz6naZv2/wo+Qma86rzJs01EqzBgA6k2IKiwI6LARctbqMI7siKtQcpb0Stl6vt3sZZYYywfouBYDs3xFWuFOplaGrsav1Krvy4p6mjQmgJiTQ8ywC3IANyTa3oGcMqVU1hG/tLbNGrQdOlxbHCrrS8sK20MDfiLHb0wW3aOI2h8NeYl68eDK85vcIg2j2Ymz7IfEqeSGmm0d9JaElyZTBZiKqrfYHknINwBA2/mBivH36fAu3EurX0pSXB59GU1VpGUmnFm1bKnIykWY4uUWcZfHcLOQL8IRtdJlj405uy3YLV/fBPp6j6U0vKnSLmlpFP2tiA7m+S36SvoU8RC9ueVoiJrq1q4T7Uu7khU7qlcs3SRCm/JJLlE/mBZ27OUt1gxHUeZlywg423Hvy/0GvSXipvmP8Jjeeh53DtrzOYCK5tjz3Ix/qpv6J/6iRHUHQ1FvuvZaTmX/AA5R9GG37GCGgS1E+W5U3GREOEOoaiTsdLf87e5YsU9DKvPifYupFdyE8TAuLD/Te17rbbY8Y5e+q9FfOeDr9l0em2coZxxGKj01S145Galn3I9r/wCxhv7DFqFelcLdaIqlvWtnvJ+n8lMMeiqkC5almnfu4nzly6x7IPetamP6WWXu3dPP9SJmvdEFw1C+CSFmW6fAb9vVhm0bdNdJH7i7MuGn0UvsL9CbsOoxFsjhdLyf7Bt/5KXmv3I2t3iV88fC0dBtH4X3Mb2W+bf9pu1fV5ei6mfJmvKmJMvdAnOCotlbEp5vPJy3xn0U+jbR0V/JSu4QksrA0z9YDJR6e8x5il5YnMUuWFK08MQqgZAYdkTueOH/ADQy1Q3nv8Etcf8Alg0yNdsEleUlMZoKIQXlqGvT8tjLbFut8uJA3wKpwFlZ5k918OL7+eDn3dKmI9WJqCyzpEmbsseeDa/TZRFet2smvs5NUt19zaG2h8XL8xfhEb1PsLyPO7r48/7n+5uh5AEADVo3xSeaIz6naZv2/wAKPkSYYTFHpPR+HnJ4O8cP4hAK6AUxeLFv2ihtD4a8xV148GV5ze4RBtHSJteyHxKnkiu1U1nm0MwlBilt4csmwNthB/pYce3dbOp1HBnV31jC6hx4NaMYNUtaqGW9ZNq3IepnFsDSnmWlgnkwSqspNj7BE8Jx4t95iXdnXxCEFwisa9/ebtYe6hLWWZWj5ZBtYTGUIqX3om0t1gDrhZVlpEbQ2ZNy3qz+xy4MS1ySSTck5kknMk7zECfE15cIPyOt6S8VN8x/hMdE9DyyHbXmcwEVzbLXVvTj0U7lUAbIqynIMpsbX3G4BvCNZFTwNGkO6jSkhmoWecvgl+SsOp7EgdQiLcY7eOV1k/lJjzCLF3Z7cMTE29sSDTo3c6+6H9RvcsT09DKvPifYYqJZZqkE22C4vfIeDlfovaOZvYwd/ieh12zHNbNTp6mzX2VIltKaRhSbe55OwsB4JNthvsPXwgu404NOHB+BNYyqTUlU4rxLbWCYKnRomNbGFSZ1MDZvYWies1Ut8vUr26dK53e7QxkTRO0QcRFxKbac7yicPwCBSU7bjy/YHF07vhz/AHEvQc08oF3WPuiDZaXWU/Bku3fkpLxX7m7W7xK+ePhaNraPwl5mT7LfNv8AtN+qVTJmUNTSTJ8uS8xrq0wgCxCjK5FzzNl4z6EluOLZ0e06c4141lFtLUv63QyTZ7TRWU4lszPh5pOJqVpHhY7W5wa1uMTbuXwZmxrOMN3ceef/AJZIkzQKquJq6k5VXVlZlXBZKbkAGQzM2tzr3tcDKDd8RyrPPYeMffXPIQ9e61JtV9lME1JcqXK5QWs5QZsLZWuTsy4ZRXqtOXA1rGEo0/eWMtvA7UPi5fmL8Ijfp9heR5xdfGn5v9zdDyAIAJ1JpJ0FhYjpF4rVKDbyjSt72MYKMlob/pp+Cdh+cR9XkTdfpeIfTT8E7D84OryDr9LxIDzATfIdA2QdXkHX6Xia2aJqVLc4sp3V0qq3Y6FRrFog1CAKwV1N1J2G+0H2Z9ENuaHSxLWyNp9RquTWU1hi19VKnjJ7W+UZ/wCH1PA6r81W3J+n+5hM1PqTtMn1m/xheoVPAZP2ntJap+hr+pdRxles3+MHUangM/Mdn/m9P9yRQalzcYM1kCAgnCSSbbhkLdcPp2Ms+8QXPtHRdNqkm5Nd/BDtPlB1ZW2MCD1EWPvjVfI41PDyIs3U+qUkI8ll3FsQNukAWvEO4zSV7DHEw+qVZxkdr/KDckHXKZrnal1T7TI68Tf4wnRsOuU/E0DUOp4yfWb/ABg6Ni9cp+I86vaJFLJEvFiNyzHZcnbYcMgIljHdWChWq9JLJnW0blsSEZ7Q1+0W6IyL/Zbrz34M3dlbajbU+iqLh3NFe+hphN+YOon5RSWyK6Wq9TT/ADDa8n6GP0JM/J2n5Qv4TX8PUPzBaePoefQcz8naflCfhFfw9Q/MFpyfoTtGaLMtsTEXtYAdMX7HZ8qM+km+PgZW1NsQuafRUk8d+TdprR/LysAOFgQyncCL7eixIjQuKKqw3TP2ZfuyrqpjK0fkLDasVOy8kjrb5Rmfh1TwOt/NFs1o/QjnU2f/AGvWP+ML1Cp4DfzJaf5vT/cPqdP/ALXrH/GDqFTwD8yWn+b0/wBzZI1NnEgOyKu8gkn0Cwzh0bCefe0IqvtJbqLdNNv0HeWgUADYAAOobI1ksLBxc5ucnJ9/EyhRoQAVtfpuXKbCcRbeFtl13MSwpOSyNckiL9Z5Xkv/AMfnDursbvo9+s8ryX/4/ODq7F30H1nleS//AB+cHV2G+ifo7SSTgcFwRtByPX1RHOm46ippmekK5JK4nOWwAZkngIhnNQWWS06bqPCKr61yvImdi/OIetRLPUp8w+tcryJnYvzg61EOpT5h9a5XkTOxfnB1qIdSnzNtJrJKdgtmW+QLAWv6DlCxuIyeBs7ScVkuTFgqkFtKoDsY9OXziVUmO3WefSycG9nzg6FhusPpZODez5wdCxN0PpZODez5wdEw3WTJU0MARsMRtYEfA01dcss2NyeAiKdRRNWw2PXvYucMJc2R/phODez5w3p4mj+Vrn6o/qefTKcG9nzhOniH5Wufqie/TCcG9nzhenQfla5+qP6/6EikrlmZC4PAw+FRS0M3aGx7iyipTw4vhlG+Y4UXMMr14UIOc3wKVtbVLioqdNZbNHfy8D7IyPx+h9LNz8s3PfJB36OB9kH49Q+lh+Wbj6o/qHfy8D7IPx6h9LD8sXH1R/UFrV6RD6e3LeUt1poZV9m7mEXJNPHcSY2lxOfaxwCAAgAS62UHqyjNhVpoUt5IYgE+gG8XU8U8rkRqKlNJl3r/AKu09EklpTtd2KlWYG4AvjGWWdgd3OGyKtpczqNqZevLSFKKcBRi+ZoQAXmqXjW8w/EsQ3HZQ+Gpv108GV1t7hGRd6I07HVirFI0QgAIAMk2jrEKtRHodJqPBbqPujYjqYPeU2jNGTKhsMpbneTkFHEmLFSrGmsyLFOlKo8RG5tRl5EjlDyu3Ecl6rbbdO33RQ69Le04F92Md3XiVGrGrgqGYu6lEYqwRlYsR0jYvTv3cYmr3W6lu6kFC13372iNmndUHk3eUTMljMj+pR0+UOkdkFG8UuEuDFrWjjxjxRD0P4v0n9olrdoz3qV2k0JnEAEk4QAN5IFgIzq3aPRdgNRsIt+JPqKym0c6pMlioqOaZouMEkGxsAcme3H2RFqPlKvdpuD3Yd3N/wCxI1s1iqqd0eTMlvSzlDSry1K2tmpyv07dh6DAkV7O1o1U4yTU1rxPaGkFfT8ryK0869kIIWXUGxJwKcweac8+s52TQkVzK0qbjlvx7+a+5T6JFptjkRiBHAjaD03iaj2hPaJqVhJrmv3LXSHg+n9jFDbvy68znPZv5p/2mnRtA89wibdpJ2KOJjl6FCVaW5E7SvcQow35f+y1mSaKTk5mzm3lbKtxtsbi/aYuShaUuEsyfhp/BSjUvK3GOIrx1/kBouRUA96uwmAX5KZa580/yfRB1ajXX/QeHyYdar0GunWVzRQupBIIsRkQdxG2M2SaeHqaSaksrQt02Dqj0Sh8KPkv2PK7n40/N/uexKQhAAl1koPWFTsaaqnqZgD7DF1PFPPgRpZml4l73QtVKem72MvHeZNEtsTlubwF9kZ9CvKblnlk1ri3hT3cc8F/X6i0EgK8yY0qUp5+OZ4V/BGI7N+zOI4XlZ8F+w+pYUFxfBeZG1i1OpTSNUUhPNQzAQ5dXVRdrXJzsDa0SUbypv7syOvY0nT3qfcKmqBvNa3kH4li9cdlGTDUka6eDK629wjJu9Eadjqyt1d1bnVrHkwAi+HMbJV6Ok23D2RTSyaSWR20HoWiNDUKjiosxRpyS0DBiFFpTPcZXFje2Zh2EPSWCmqdTZBm97y6h5dSVxrJqFW7jPNXlkr/AEnIXOWyEwJuirpDR8ynmmVOUq6kZcRuIO8HjCd5HJYR0Cp8Fuo+6NiOpg95T6IM7lV73xcput7cW7DxvlE9bc3PfLNHf3vcLLX99IYftLCnsL8jfDe2fKX51r8coo2/RZ4a+JduOm79PAT9CNPE5e9cfK7sG23Tuw9eUWqihj3yrT3s+5qOWu76R73Tlgglkfa8jfwr5cpwW1tmV/RFSh0W9w+2S3X6bdWf0K/VZiZGe5iPYItT1MuepaaBlqa/E2xEL9igey9/RGfX7R2dnJrZMUu94/UoJ2jqAs0ybpB3ZiWbBJa5LG5233mI+JqQrXOFGFLGOHFjTq01PPp2p5EmbOSVeZKapUcmZmdlBGzM7OkwjM+5VSE1UnJJvg93XBQ6R0TpWbNSc8u7yyDLRHlgJY3AVcWQy6zC8C5CtZwg4J8Hq2tSRphMGlHAFhMQTCvBmTne0HtiWh2kZl/Ny2U0+5pfqbtIeD6f2MUNu/LrzM32a+afkT6V+SoHdcmmPgJ4KBs9/bGHSfRWTktW8HT1V0t6oy0isl9q5o4NSBJq3DFmsdwJyI4cY0bK3TtlGotcmde3GLlypvQV9LUL0c4FSbXxS2422g9I39fTGTcUJWtVNaZ4M1re4jd0nGWvejDXNwlSrWss2WrkcDmCewCLN/SUpKa70mQ7OqNQcX3No2yzkOoR11D4UfJfsefXPxp+b/cyiUhCABOm/fh+unxrFz/4vsxkPiLzQ7d1jZRf+oEZVp/V5G5ef0+Zq7tJ/wBNIH97/wCtoWy7b8hu0OwvM36mH/wNv06n4pkNrfH9B1v8t9mc/wBQXPLON3Jk/wDJY0auhjY7y1108GV1t7hGbd6IvWOrNuiNepFLRilmU0x1YOHZWChsZN+BHNIHoipk1FJYNdN3QKORIaTTUcyUrMGIxgi4K3OZJ2KBBkN5Gyu7oNBOnpUTKGaZ0vDgflACuE3XIG20mDIbyKfXbXNK6ZIaXKaWZeJXxFTiDFSuzhZvWg1GzeUOlT4LdR90a8dTn+8oqGumSWxynKt2g9BB2iLNSnGosSLFOpKDzE6JoPS0yqlDKWHtz2VgwW/FDzgx3A3Xfc7Ix6tPo5YNelUdSOQ0Po1acTGkKLF3xpzQWwsbFWNgD0Gy9UJOTlwYsIKGcCNrnrfOmO8mWyLK2Ey2xY7jMF7bM7ELltzMXKFCKW89SnXryb3VoYaqeI/3t7hE09TOqakuirhJrQz+Aea/mstj6BkfRGfW7R3OzaLq7LSjrxa+xBTVZKNps6tzp5TYZKA51BOaAdFtvSDuBuzOS47yVdRhR7T1fLmRvrvPM+U5IlyZbqeRl5IEvZgbeFzb7ewQYH/h9NU5LWTWr1yStJavO+lXlJdULCczg2CS25zG+7PEohO4jp3MY2ib10x4mp9Jip0m81fAzVOlVWwPptf0xNR7SKG1KPRbMcXrlN+eS20h4Pp/Yxn7e+XXmZHs180/7S71Mrls0h7ZnEl7G53jPflftjK2XWi06UvNHQbUoSTVWPkxxjcMQ01chHX7RVKjPnAEC2/PZDJwjJYkuA6EpRfuvicm1s0oKioZ08BQETpC3z9JJ9Foxbmoqk21podBaUnSppPV8S5p/AXzR7o62j8OPkjz25+NPzf7mcSEIQAI+kZxWpdl2rMuL8VIIuOGUXoJShgiballHmsmttTU8mJwlWlvjQopFyON2OUVo20aecd5dndzq4z3cTTrHrfUVyKk8S8KtiGBSpvYjO7HKxhKVCNN5iLVuJ1ViRno3XOpkUxpUErkiHXNSWtMJLZ4vzHdCSoRlPfeoRuZxhuLQz1CH27/AKZ+JYfV0K7LTXVubKHEt7hGdd6Iu2OrFVluLHZFI0SqqqYoejcYUDRABlL2jrHvgWoj0Oy1Zsjn8re4xsLUwVqLam+yLhKZSproweW7I42Mu0dB4joOUNnCM1hjoTcHlGnTOsVTNUypj4UuSyoMIcsbktxHRs6IrRoRg8onlXlNYZRxKRDhqp4j/e3uERT1IZ6kbSrfbMN4w/CIo1u0eiezz/7GP3JEvTAMoSamSKiSvgi+F5f6b/t7bZRFgt17LM+lovdl38mQv/CvC/136f2XZi/mF4kP/e6e75mWsWuT1CclKTkpNgpzu8xVGQdvJ6OvM3gSwFts+NKW/N5f6LyK3Vb7wvU3uiWl2ip7QfIy81+42aRayjpYD2GKG3U3brzOe9m3/wB0/IggxyCynk7tpNYZYDWyrkjIpMX86kkelSL9ZjVobRqYwzLrbNpN5WUVWl9ZaipGGY4Cb0QYQevefSYfUuJ1Fhi0rWnSeYrj4lREBZHGn8BfNHujtKPw4+SPNLn40/N/uZxIQhABWaR0DJnNjcENvKm17bL8YcptaARDqjT/ANz1/wCId0jA8+p9P/c9b+IOkYZD6oU/9z1v4g6RhkstGaKlU4Ili19pJuTwz4QyUm9QNmkdHy56YJq3XbwIPEEbDDJwUlhj4VJQeUU31MpuM31/4iHq0CfrlQDqXTf3fX/iDq0A65UPPqTTf3PX/iDq0A65UN9FqnTSnDhWYqbjE1wDuNrZmHRt4J5GzuqklgvImK5VzNASSSRiW+5WsPQN0OU2O32Y/V6Vxmet/ELvsXfZ4dXJJ3v638Qb7DpGefVuT+f1v4hN9h0jLSnkKihUFlGwQj4jHxI1fouXOILg4hliU2NuHTEcqalqaNltW4tE403wfcyL9XJPGZ6/8Q3oYl78yXnh6GJ1Zkfn9b+IOhiH5ju/D0D6syPz+t/EHQxD8x3fh6EzR+ipcm5QG53k3NuHRDo01HQo3u1Li7SVR8ORKnSg4KsLgwlWlGpFxmsopUK06M1Om8NEL6Hl8X9aM/8ACLc1/wAwXXh6B9Dy+L+tB+EW/iH5gu/D0PPoSV+bt/iF/CaHiH4/deHoZS9Dygb2J6CcodDZdCLzqMqbcupxccpZ5InxomOEABABTaQ0oyuVSwAyuRe5jAvdp1YVXCHcdrsj2eoVreNWvluWiXDCNUnSM9zZBiPBUufZFZbTupafsaM/Z7Z0FmWV5s2zJ9Uou0twBtJlsAPTaFe0bxf+iNbC2W3hP/8ARG+l5vEdghn4tcc16E/5asOT9Sx0VpAzCVa1wLgiNTZt9Ou3GevM5vb2xqdlGNWi3ut4w+42aUrDKUWGZNhfdxjbo0998Tlas91GvRkmsqFLyVVlBwk3QZ2BtZiDsIh1R0KbxJ8fuOo0rist6CyvNEz6H0j+EvrSv8oZ01tz/RkvU7v6f1QfQ+kfwl9aV/lB01tz/cOp3f0/qv8AUr6qpn080S6hVBIDFeaThJIBupI2qYkjGlUi3BkFRVaMt2oi0drAnhnFWct2Lb7ixSpupNQXeyspqmdOcJKALG9ly3C5zJ4COc/E7mpPEMHc/gFjQpZqtvm8/wChY/RFf+F7Zf8AlEvWb7l+xB+H7I5v9Q+iK/8AC9sv/KE6zfcl+gv4fsjm/wBSNX09XIXHNQKtwLkoczsGRvDZ3t7BZl/A+nsnZdWW5DOfNm2in41B37DGzZ3HT0lN8Dl9qWPU7h0k8rVeTFnWnWaZJm8lKCiwBZmF8yLgAbLWtF2MclWnSTWWUv1wqvKT1BC7qJOhiH1wqvKT1BBuIXoYB9cKryk9QQbqE6GBeaq6yzJ8zkpoUkglWUW2bQR1Qko4I6lJRWUMlbPwLffsH/fohacN6WCrOW6slZ9JTOI7Is9BAg6WQHSMziOyDoYA6s0efSUziOwQvQQ5B0sjJNJuDnYjhaEdCPcCrSLhTcXim9Syj2EFCABaq5RaeVG1nCjrJAHvjj7xZuZLmz1TZctzZ9OXKOTqkmVIoae5sktAMTWzJyFzbMkkxrQhCjDHcjmalSrdVcvi3/zBr0ZrNTVD8nKmYnsTYqwuBt2iFhWhN4TFq2lWlHekuAm90PRiSJkuYgCibiDAbAy2z6Lg+yM2+oKLU4rU3Nj3cpxdObzjQqNAeMbzf3ETbG+M/L+UVPaz5SH938M36xbE6z7hHX22rPNrjRDH3N5h5Ceq2xBgVvsuUsL9F1intJe/F+Bq7Ib6OaXP+CDpTWbSdMLz0o04Atdj1KJlzDIUaE+zkkqXNzTWZbq/55knVPWXSFXNTFJlinJOOYEdcrG2Es+ZvYZAw2tRowjwfEfbXNxUksx93y/3Fnukzz9IGx8FJa+zF/8AKLNnlUs+ZT2jxr48i8qfBbqPuiC4+FLyHWXzEPNEDVN7Vck/mI7VI/eORtHitE9L2jHNtMZ9N6wVSVhpqeVLc4A4xXBtvzxAbo1KlaaqbkUYFG3pOj0k21xwYfSWlv8Aysn1h/8ApBv1/pQvRWn1s0d0We/eMnlABMZ0xgbAeTYsB0BhDbtvo1nvH7OiunljRJ49Sg1ccmTn5RHui/spYoPzZie0bzdr+1fyJOun3yZ1J8Cxrx0M2l2TPUXRK1VdJlOMUu5ZxmLqqk2y3E2HpiOtPdg2ixSjvTSH/WR9B0M4SKinAcqHJVHYKGJALEG+4nK8U4OtJZTLco0ovDRA7ouokiTI74pAVsefLxFlK2JxLe5BFtl7ERJQuG3uyI6tFJb0RO1H+9r5r/DFuWhQrdketMeAPOHuMPodoza2gwahaMQo05gC2Iqt88IAF7dJJirtCrLe3Foamy6EXDpHrkl12n0eY0uXTNUFLgmwIG42uDEcLeUYqUpbuSapdxlNxhDewQZdNTVwdFl8hPTO1rb7ZgZEXsDkDEjnWt8NvMWQKnQu8xUd2SE6oklHZGFmUlWHSI1ITU1lGNUg4ScZaoYJXgjqHuihLVlqOhlDRwQAUC/e1/WT4xHIXPzb8z1Cw/8A5kf7X/J12rVCjCZhKW52K2G3TfK0bTxjicvHeT93XwK2k7ylHFLNKjbLqZam3C4iNdGuKwTS6eSxLL9SbPp5U9RjWXNTaLhXHWN0PajJcSKMp03wbTOXUQC1tSigBVaYFA3ATLADoiDZ0ErmeOT/AHLe36jls+lnmv2Z7rFsTrPuEdPbas4K40Rd9zB+fPXiqHsLD9xFbaS4RZo7GfvTXkVejNTJNW81pdXNLS3wuXl54h0lrnZthkrmVNJOK4k0LOFVtqb4MsNA006RpUU7VM2ciyi5xM1sxYDDcjK4iOq4yo7+7jiPoxlC53N5tYFHXmZi0jUH86j1UVf2i3bLFJFG8ea8hrqfBbqPuircfCl5E1l8xDzRTaFfDUSTwmJ8QvHG0XipF+KPUbuO9QmvBjVrRo1ZlfKw1LyJzy8KYUJuFLk88MLZEi3RGvWgnUWJYbRzltVcaEswzFPjxKvWnR1VRyeV7/nPdgoXnrtBN74z5MR1o1Kcc7xPa1KNae70aRJ7qLWlUyE3N2J6cKqCf+ULeP3YobsxZnJlNqx4k+cfcI0dl/B+7MD2i+bX9q/kS9dPvkzqT4FjXjoZ1Lsjd3EaG86onEeAioOtzc+xB2xUu5cEi9bR4tjBprV7RdTVPVTmmz3BCtLl8pNS8rmlcEpCzWKkFbnO4I3RWjUmo4RYcYt5ZU90bW8YCni7K4lSmI5WY8xCgmPLBJkyUV2YB7MzhcgFzfShxyNqS4HP+57M/wBWi7sL29WLueGDOuF7mTommPAHnD3GJrftGVW7Iydzt/spovscG3C6j5eyKm0V768jV2Q/+nJeP8Ean0dMxzJuj56FSxxocrG97ZixGZscodKrHdUa8WMjQmpynazT46EnV7SJNU8ufJRKgjN1yJsAbNmRmLG44CGV6S6JShLMeRLa1m67hUilLmhU7oMzk69iBtRCw4mxF+wCLFjJ9GU9pRXTPyRZSDdVPQPdDZakK0M4QUIAFuqm4J5YbVcMP9pB/aOOvHi5k+TPVNlw39nwjzjg6r9jXU5B50qYBcXsRY3sbZgggRsRlCtDwZzMo1Larh8Gip+oFF5D+u/ziPqlLkWPxO45/oi1lS5FBT2HMky7nMknMknbmSSdkSpRpRx3FZupcVObZy7QdRytVOmWtjxvbhjmA29sRbNea8n4fyWPaKG5Z048ml+jJWsWxOs+4R09tqzgbjQk6h6QlyahjNdUVpZGJjYXxLYXOXGGX8HKmt1aMtbKqxp1XvPGUX1bqJTznM6nnTJTOSxaW2JTiN2tvzvuNoz43M4rElnzNaVjTm96EmvJknRGr1Ho0maZtnIKl5rqMiQTYZDaB0wypVqVuGOHgOpUKNu95vjzbOUabqBNqpzqbq01yp4qXOE9lo1aaxBLwMSrLeqSa5j3U+C3UfdFG4+FLyLdl8xDzQuyHwsrcCD2G8cVB4kmerVFvQa5o6LpTRVLpHCwm3ZAQrSnFxnfMZ7+i8bsoU62HniclTq1rbKa800QZeokoHHUT500LsxtYAdJNz2EQ1WsVxk2yR383whFLyQv90zSUudMkiU6uEV74SGALFcrjfzYr3k1KSwy5s2nKEZOSxnBH1Y8SfOPuEauy/g/dnNe0XzS/tX8iXrp98mdSfAsa8dDOpdkau5xrZIpKabLYWmly+J5kiUhuoVRimODlhzsDt3xUuacnLPcXreaSaETWjTDvPZZc92koqS1wuwRgiAMwF7EM+Jr2zvDqcUloEpcShAtsiQaMnc+++p5r/CYCC4+Gzo+mPAHnD3GJ7ftGTW7Jjq1pk0s3EQSjZOB7COkfuYfdUOljw17h1nc9BPL0eox02ikdmm0NWJYbwlFjboIvcdRGUUHXaW5WhnBpRtk2529TCZZ6F0AJLtOmTDNmkHnnIAb7ZnPLbfZENa5c4qEVhLuLNvZqlJ1JSzJ95zrugaTSfVkyyCqIExDYxBYmx3jnW9Bi9aQcKfHzMy+qqpVzHu4F1S+Anmr7hDXqQm2EFCABV0scE1sWVzcHcQeEclf0ZxrybWp6dsS6pTs4RT4pYZok6RaXnKmuh4qzLfrttivTc4aGjWhRqr3kmZfWKq/8zO9dosdNU5sp9UofSiJWaQmTbcrMd7bMTFrdVzlDZTlLVkkKUIdlJFrqpKONmtzcNr9JIP7Rp7Kg99y7sfyc37TVodDGmnxzn7YZN1luEVrEqCcVs7XGR6so6OhJJ8Thq0W1wF3vxPKHti5vorbjIy1RlG8iayX8hmX3WvEE4xfdksU6k46PBGmTcRuzFjxJue05wJY0Qrk28tmdJKMx1VBckjIf97IRvCBHR54JVgNpBt2ZRQqxcoSSLltNQqxk9E0KbVKjJrqRtBBuI4uVKUXho9Wp14TipRfBkefNUnErWYbxcHth0N6IypuSRqqa2ZMtykx3tsxMW95iWUm9WV404R7KSNN4QfkbtXZRWSMQtckjqy+UdHs6Eo0ePM4Tb1WFS69x5wkhJ18QpVM7ghHC4W3GygEX43GyNKMinR4x4C2apPKEOyiXDIkxlvkQREbJV4mOMcRCCjV3OaZmqhMA5iK2JtwLCwF+OeyAr3MluYOg6avydwCbEE222sc/aIloyxIy6iyig79TyvfF3eRW3WR6p5bZhhi3Gx7IZJpjoppkYVDYcONsPk4jbsvaI91Zzgm3pYxlmKKWNlFydgELnA0fpC2VQdoAB9Aio9SYzhBQgACIRpMVSa0Z5hHAQm7HkO6SfNhhHAQbkeQdJPmwwDgINyPIOlnzfqew4Y228sIAPMI4CFyIGEcBBkDzAOA7IMhg9CgbBCAewCgRCOKfcOU5LRnmEcBCbseQdJLmwwDgINyPIXpJ836hhHAQbseQdJPm/U9hwwCIAXAx5McB2CAMhyY4DsEAZZ5yS+SvYIBcszAtsgECAQ8wjgIXLAMI4CDIBgHAdkGQwAUDYIMgewgoQAEABAAQAEABAAQAEABAAQAEABAAQAEABAAQAEABAAQAEABAAQAEABAAQAEABAAQAEABAAQAEABAAQAEABAAQAEABAAQAEABAAQAEABAAQAEABAAQAEABAAQAEABAAQAEABAAQAEABAAQAEABAAQAEABAAQAEABAAQAEABAAQAEABAAQAEABAAQAEABAAQAEABAAQAEABAAQA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ata:image/jpeg;base64,/9j/4AAQSkZJRgABAQAAAQABAAD/2wCEAAkGBxQSEhUUEhQUFhQXGRkYFhYXGBYXHBccFxgcHRccGBgZHSggGBolHBUYITEjJSktLi4uHB8zODMsNygtLisBCgoKDg0OGxAQGy4kHyQsLCwsLCwsLCwsLCwsLS0sLCwsLCwsLCwsLCwsLCwsLCwsLCwsLCwsLCwsLCwsLCwsLP/AABEIAOEA4QMBEQACEQEDEQH/xAAbAAACAgMBAAAAAAAAAAAAAAAABgQFAgMHAf/EAEoQAAIABAIFBQwJAwMCBwEAAAECAAMEERIhBQYxQVETImFxkQcUMjNScoGSobGy0RUWIzRTYnPB4UJj0iSCorPwJVR0k8LD0zX/xAAbAQABBQEBAAAAAAAAAAAAAAAAAQIDBAUGB//EAD8RAAIBAwEEBwYFAgUEAwEAAAABAgMEETEFEiFRExQyQWFxkQYiMzRSgRUWobHBQnJTYtHh8CMkgvFDkqI1/9oADAMBAAIRAxEAPwBtjUOZCAAgAIACAAgAIACAAgAIACAAgAIACAAgAIACAAgAIACAAgAIACAAgAIACAAgAIACAAgAIACAAgAIACAAgAIACAAgAIACAAgAIACAAgAIACAAgAIACAAgAIACAAgAIACAAgAIACAAgECAUIACAQIACAUIACAAgAIACAAgAIACAAgAIACAAgAIACAAgAIACAQIBQgAIACAAgAIAE3T2mZonMiOVVTYAZX4kmJoxWOJdpUo7uWVv0xP/Ffth26iToocg+mJ/wCK/bBuIOihyLmk0bpOYodEnlTsJIW/UGIJEROrSTw2PVvnSJL1crpxmTJE+5ZL3va6lSAykjbtglu4yipcU1Hii00nPKKMORJ2w+jBSfEoVZOK4FZ32/lN2xa6OHIr9JLmHfb+U3bB0cOQdJLmHfb+U3bB0cOQdJLmZya1wRdiRvBhsqUWuCFjUlnUuZ74VZuAJ7BeM+ct2LZo0afSVIw5tCU+l57HxjXJyC5bdgAEYDuq0n2melQ2NY04Y6NPHey2o9G101+TWYBMAuZbTUDgdKXxD0iHqpcP+orTo7Lhx6NY544EDSk+fTvgmT1L5gqkwOVI3NbwT0GGyrVo6yJaFls+ssxor7oxrKmplFQ8xgWRZijEDzX8E+w5QkritH+pj6eztn1U92kuDafDkMmg6xpsoM3hAkE8bb/bGxaVXUp5fkcRtuzha3ThDRrK+5MZo5bae2LhXEoU3hR4G3s3ZFvKhGdRZb4nmKM78XvP8Qv/AITZ/QGIwfi95/iMPwiz+gMRg/F7z62H4RZ/QjJDHQ7E2lVuXKnVeWlnJgbb2dSt1GpSWE3jBX6wVrSZWJPCJCg8Lgm/YI6SKMGnFSeGK0mvqXNkaax4Ldj2AQ97q1LKpp6I3463hU+pM+UJmHNC9F/l/QMdbwqfUmfKDMOaDov8v6GhNMT0bN2uDmre0EGHYTGumuQ8ynuAeIB7REJUeplAAQAc80794m+cYsR0NGl2EQYcPLzUekWbXSEcXXEWIO/ApYX9IEQXEmqbwSU1mSOid0PXZtHGSqSlmNMDm7MQAEw8BmTi9kZ9CiqmeJYq1dzuOdao6RaorqiawCmYrOVGYBLrsvF9R3YqJl3Tys+Iy6Z2L1n9ont9WZdxojfoXQPfMmYUYCajZKdhUjK/DO+fRCV7noppPRk1tZ9YpycX7yZ5ozV+Y1QkucjopJxGxtYC9gwyztbbBVu4qnvQfEShYzlWUKiaX/O8cKzVelKeBgw54lJBsNt9t4zY3dZPU2p7Pt3HTGORy8ViNMYL4OI4Da1xfLIkkek345xtQb3VvanOVIx3vc0yMtd4uZ5rfCYy6vYfkatl8xDzRR9zpUNdL5S2QYpfywMvTbEesRgUMb/E9J2q5K2e7z4+RQ1Qm0ukjtE1Ki44tje46w6t7YXip/cjW7UtvDd/ZF/r/pCTL0m7CTKn2lKjo98OO9783+oKFHph9RpTKtlTnK3S3muPDHI0636wyn5NZcimZmppX2qks0okG8sWNhh4HPPOCpJaYWhJZ0KkW5OT4SfDn4/cmanzMVPf87e4Ro7PX/S+5y/tK83if+VfyW7Rwu0fmqnmdLs75Wn5HgEU0XSZRaNmTfAA6ybRbt7CtXWYr1K1W6p0tWaaukeU2FxY+/qMRV7epRluzWCSlWhUjmLNaRt+zfzE/wC3+TD9o/gQ/u/hlPrf4hf1B8LR20dTkqPaGXuSIO9prWFzNIJ6Ai2HtPbFO8fvo2LVe6xs0npeRTAGfOlyg3g42C3ttsDtitGMpaIsSnGOrE/XDSukTNktoz7SnZAS8tZcxWbGb847rW9sS04ww9/UhqSnlbmgod1OaE0iwtk0uWTbjzhfsA7ItWsvcK9yvf8AsMlIfs081fcIezKlqbYBAgA55p37xN84xYjoaNLsIgw4edd1HlaP5OmKmn77wC4DrymLDzube97XvlGVXdTeec4LlPcwuZc6zU2j3ZO/+98QB5PlmVTbLFhxEdF/REUN/wDoHT3P6jkWpxQ19SZYAl/a4AuwLywwAdGG1o0uO6smTc6cOYz6Z2L1n9ont9WZdfRFrqHpDBMMohefmGJAIItcDjcAG3REO0KTaU+Rd2VX3Zum+8f4yDoSj1z0oKelmG/OcFEG8swt7Bc+iJ7em51EireVlSpN974I4um6N05hD3X+Lmea3uMZdbsPyNSy+Yp+aESjku7qsoM0y91CXxXG8WzFuO6Obim3wPVqsoRi3PTxH3VerYzXSvnyDOKhadmamabKY3BAK88NmCLncfTbptvhP+DnryEMKVunu9+uGc91m0DNopxlzudfnLMztMF/CzzvfaDnfjtiGcHF8TTtriNaG9H05FTDCcfNSPux/Ub3LGzYfC+5w3tH82v7V/JegXNr2z28I4e9jv3s451kdJYy3bOD8C5oKJRc4gco17eyp0eKeSrVuZ1ODRe6NQC1j/T+4jVglngUJvJs0joxJ1sd7rexBta+33CIrm0pXCxUWg6jXnSeYMRFdcbqpvhYrfjYkA9RtFHYVHorqou7H8i7fnvW1N+P8MqNb/EL+oPhaOvjqcvR1MtEaQen0PPmo7IVqZd2XbhLSQwHWpIivWipVUvA06Ut2nnxIPdW0dOmVS1CK8yRMlpyboCyjLMZbLk4um8Jbyio47wuIty3u4k6Keo0foaezs8mZNnJ3up5ri5TEQDmtwrm3AE74bLdnUSXLiOjvQpvPfoVvdh//on9GX73h9t2Blx8QaaDxUvzF+ERKZMtWb4BAgA55p37xN84xYjoaNLsIgw4eMHc8lA6Sp23jH/02itcr/pslpdtFr3dvG0nmTfekV7PR/Ydc6oWe5194mfpH40i3LQz7jsjjpnYvWYlt9WZlxoiLRVcmWbzpLTVHkuVI/27+0Q+tCpJe48C29SjF5qRb8hhnd0iUq2lSHuBYBiqgcNhJjPVhJv3mjXe1YJe7FiRpvTM2rmY5p2ZKoyVRwA/eL9KjGksRMuvXnWlmT+xXrtiUhQ91/i5nmt8JjLrdh+Rp2XzFPzRXaiqsyTWSUcJUzZeGUxNssJFlO0ZkXtnsO6MKhhprvPQdqbynTm1mCfET5uq1YjcmaWffZlLYr645tvTDXCXInV3RazvItNdNJ45VJTu4mTZEsia4OLnNbmYv6ioUAnjD6j4JEFnSxKc0sKT4eQrRCXh81I+7H9RvcsbNh8L7nDe0nzf/iv5Lxo4TaPzdTzOm2d8rT8iDWSmHORmA3gE5dUFC5l2WyxKmtcERK6aNkyYOp2H7xcVWa/qfqROlB9yPW0jOORnTSOBd/nC9LU+p+rDoqf0r0N2hvCPV+4jV2J8aXl/Jie0PwI+f8GrW/xC/qD4WjqYanL0e0a9AmRP0dPo5tQlOzzVmB5lrWGA5XIv4BFr74hrb0aiklk0aW7Km4t4LLQclqROTk6bpeT3I6I4XzbzbjqvaIJve4uBLDMeCmiDpnQaVcwPU6apntsGFAFG8Kom2HX1Q6M3FYjAbKG88ymL3dM0pKqa53ksHQIiYhsJW5NjvHOtfoiWhFxhhkdaSlPKHWg8VL8xfhEPMuWrN8AgQAIWsdDOWe7ck7o5xKyKW27jbYRE0ZcC7SqR3Uir5Kb+BP8A/baHbyJekiW2qte9LVS5z01SypiuFlEnNSMrkDfxiKst+G6h0KsYvJK7o+mTpF5LSaarQS1cHlJVr4ipFsJbyTEVCm6eci1a8ZtYMNQtEzZbvNmIyKVwKGBBN2BJscwBh9N4lkynXmmsIZNMymKqUBaxN1G2x3jjs2Q+hNRfEoVYbyKbG34U31DFrfjzK/RyIU+kYm6y5g6ChhN5D0pd5q70mfhv6rfKDeXMXDNtLo2Y7AYGGeZIIA9JhsppIVReRyqZeJGUGxZSL8Li0UJrei0XqFTo6kZvuZz+ZSTlOFpM248lSw6wRtjnpW9SLxg9NhtO1qwyprD5s1VHfTDCe+ynktypHYcoduVeTI+ntM5Tj+hE+j5v4Uz1G+UJ0U+TH9bofWvVHo0fN/Cm+o/yg6KfJiO7oJZ316ofNVqF5MgK4sxYtbhe1genKNi0punTxI4XbVzTuLpyp6JYJkyfhJDK3QQL3/mOQ2ps+srmUkspvJ0uy72jK2ispNLD4mPfg4P6sZ3Ua/0v0ZodZo/UvVFfVICbqGF9otFunRrJYlF+jGOvS7pL1Rp5M8D2GH9FU+l+jE6an9S9UWOiZJBLEWFrZxubGoTjKU5LCawc9t65pyjGnF5aeTXrRSPMk2ljEysGw72ABBA6edf0R0MXg5yk8MSWkzDkZE/q5Nok3kWsrmQX0bNvlJnW6ZbfKGC7y5mP0dO/Cm+o/wAoA3lzNkjQ892CrJmXO8qygdJJFgIBHNI6pTS8KKu3CoF+NhaGlNvLybIBAgAyRCdgJ6gTCNpCqLeiM+938lvVMJvx5juin9L9A73fyW9Uwb8eYdFP6X6B3u/kt6pg348w6Kf0v0NbKRkQQenKHZyMaa1PCbbYG8aixi5PCWWae/Jf4iesvziPpYc16ljqdx/hy9GHfkv8RPWX5wvSQ5r1E6ncf4cvRh35L/ET1l+cHSw5oXqdx/hy9GZS56tkrKT0EH3QqnF6NDJ29Wmszg15pmyHEJqepRTZnQHgWAPYTBkXck9EY9+y/wASX6y/OEyhejlyDv2X+JL9ZfnC5QdHLke9+S/xE9ZfnBlB0cuRugGgTaGSnGK95482OhTnN+7FvyWTzlBxHbDOsUvqXqiXqtf6JejDlBxHbB1ij9S9UHVK/wBEvRhyg4jtg6xR+peqDqtf6JejPQbxJGcZcYtMinTnT4STXmghw3GXg1d9p5aesPnDOlhzXqWOp1/8OXozzvuX5aesPnB0sPqXqHU7j/Dl6M977Ty09ZfnB0sPqXqHU7j/AA5f/VnqVCk2DKTwBBgVSLeE0NnbVoLMoNLyZsh5AEAoQANGi0AlJbeLnrMUKrbmzetYpUlglxGThAAQAVWsKDAp34regg/KLFu3nBn7Qit1S78nPtdppEuWoOTMbjjYZX7Yh2jJqKSNf2SpQlWnJrilw+4r6P0fMnzBLkoXdtgHAbSTsAHExkxi5Pgd1WrQpQ35vCQ70vcqnMt5k+WjeSqNMt6cS+6J1bPvZjT29TTxGDa88f6lNrFqNU0imYQs2UNrpe69LKcwOkX9ENnRlEtWu1qNd7uj5P8A1F2lmFHVlNiCCCOuI6cnGSaLlzSjVpShNZWGdKrXKy3YbQrEdYBtHSvQ8eisySOXk3zOZO08Yrm4klwRvoKNp0xJUsAu7BVvkLnidwgbwBs0xo16ac0mbhxqFJwm4swuM4RPIrIdoUQfNUJpanFzfCzKOrIge2J4aGVdpKp9ibOktMmYEBY7gOq5jlNq79W63FxwuCOx2GqdKzVR8MvizXU0UyX4ct16SpA7dkZk6M4dqLRswr059mSZHiMlCACTQnndca2xZtXG73NMwvaGnGVo5NcU0R9aphEjI2xMAekWJt7BHQbQk1S4GL7M0oTvMyWcLK8xSpsGNeUBwYhjtkcN+dY8bXjDWM8T0Kpvbj3de4ZdKaplXWVKK4yXZmdwqhHm8nSgcXf2nhFiVuv6TJo7Tb96emnBccpZk/JFNP0NMSWZrBQqqGOeYBm8lsttxiInSklkuxvqUp7q1f8Apn9iArWzGRGYIhieHlFmcFOLjLijoshrqpO0gHtEdRB5in4HkNxFRqyitE3+5nDiIIAGrRvik80Rn1O2zft/hR8io1i1tlUjiWVZ3IuQthhB2XJ3nhE1G1lVWe4KteMOBsla1U5pjU3IVTYrbnBty2va567QydCUZ7rLdlSldzUKepG0DrnJqZnJYWlufBxEENbcCNhtnaGypOKyad7satbQ6RtNd+O4sdYPFr537GH2/aOYv/hrzOda8eDK85vcIg2j2Ym17IfEqeSGHV+Ymi9EtWFQ02aAw6cRtJW/k54j1t0RWp+5TyaN9KV1d9Dn3Y8P9WaloFmT5UrSVfVd+T1xCTJdpcuVe5C80WByIudtt+0rjjiTeSFzag5Uaa3F3tZbJlBUztHV8qinTnqKaoU8k004pkth/SW/qGwf7ha1jdU3GW63lMbOMLig60Y7so640Yja6aLWkr3lKLI2GZLHBXPg+hlYDoAivUhuz4G5Y3brW2Z64a9EOGkvFTfMf4THQvQ8th215nMBFc2zpfcu0ZTWE7Gr1Vm+zxKTKXFhxBBmLjeeOW2Iqjeg+CMtcdXKCdVPOn1wkzsK3l8pJXJV5vNcYsxCRbSFkkcspagOL794iZMjH/Uz7v8A729wiaGhl3nxPsW9NUvLqA8tcbgZLmb3Wx2Z7I5i9qSp3zlFZZ12zKcamzlGTwuZbU2vS4sFTIaXuJHOHpUgG3VeJo3q0nHAS2e8ZpyyStI6vyqhOVpStzmAp5jf4n/sxHXsYVI71Lg/0HUL6pSluVeK/VCc6FSQQQQbEHcRGI008M3IyUlld5uovDHpjT2P80vJmPt/5KXmv3Iut3iV88fC0dBtH4S8zG9lvm3/AGivTUrzDhlo7ngqlj2CMVRb0R306kIcZNLzHWUswzyXp6wJydFzhIdudSTA7LbLJswD6YvLLenL9Dm5OKjhSjnMu/uksZI2llmTKOYve1WJrrhwGQ+Ef6wzs381uG6Ellx0/wCZCjuxrJ7ywu/P+XAhy5pUlXBBGViCCDwIOyKkom9TqcPA6fS+Anmr7hHS0+wvI8puvjz/ALn+5sh5AEADVo3xSeaIz6naZv2/wo+Qma86rzJs01EqzBgA6k2IKiwI6LARctbqMI7siKtQcpb0Stl6vt3sZZYYywfouBYDs3xFWuFOplaGrsav1Krvy4p6mjQmgJiTQ8ywC3IANyTa3oGcMqVU1hG/tLbNGrQdOlxbHCrrS8sK20MDfiLHb0wW3aOI2h8NeYl68eDK85vcIg2j2Ymz7IfEqeSGmm0d9JaElyZTBZiKqrfYHknINwBA2/mBivH36fAu3EurX0pSXB59GU1VpGUmnFm1bKnIykWY4uUWcZfHcLOQL8IRtdJlj405uy3YLV/fBPp6j6U0vKnSLmlpFP2tiA7m+S36SvoU8RC9ueVoiJrq1q4T7Uu7khU7qlcs3SRCm/JJLlE/mBZ27OUt1gxHUeZlywg423Hvy/0GvSXipvmP8Jjeeh53DtrzOYCK5tjz3Ix/qpv6J/6iRHUHQ1FvuvZaTmX/AA5R9GG37GCGgS1E+W5U3GREOEOoaiTsdLf87e5YsU9DKvPifYupFdyE8TAuLD/Te17rbbY8Y5e+q9FfOeDr9l0em2coZxxGKj01S145Galn3I9r/wCxhv7DFqFelcLdaIqlvWtnvJ+n8lMMeiqkC5almnfu4nzly6x7IPetamP6WWXu3dPP9SJmvdEFw1C+CSFmW6fAb9vVhm0bdNdJH7i7MuGn0UvsL9CbsOoxFsjhdLyf7Bt/5KXmv3I2t3iV88fC0dBtH4X3Mb2W+bf9pu1fV5ei6mfJmvKmJMvdAnOCotlbEp5vPJy3xn0U+jbR0V/JSu4QksrA0z9YDJR6e8x5il5YnMUuWFK08MQqgZAYdkTueOH/ADQy1Q3nv8Etcf8Alg0yNdsEleUlMZoKIQXlqGvT8tjLbFut8uJA3wKpwFlZ5k918OL7+eDn3dKmI9WJqCyzpEmbsseeDa/TZRFet2smvs5NUt19zaG2h8XL8xfhEb1PsLyPO7r48/7n+5uh5AEADVo3xSeaIz6naZv2/wAKPkSYYTFHpPR+HnJ4O8cP4hAK6AUxeLFv2ihtD4a8xV148GV5ze4RBtHSJteyHxKnkiu1U1nm0MwlBilt4csmwNthB/pYce3dbOp1HBnV31jC6hx4NaMYNUtaqGW9ZNq3IepnFsDSnmWlgnkwSqspNj7BE8Jx4t95iXdnXxCEFwisa9/ebtYe6hLWWZWj5ZBtYTGUIqX3om0t1gDrhZVlpEbQ2ZNy3qz+xy4MS1ySSTck5kknMk7zECfE15cIPyOt6S8VN8x/hMdE9DyyHbXmcwEVzbLXVvTj0U7lUAbIqynIMpsbX3G4BvCNZFTwNGkO6jSkhmoWecvgl+SsOp7EgdQiLcY7eOV1k/lJjzCLF3Z7cMTE29sSDTo3c6+6H9RvcsT09DKvPifYYqJZZqkE22C4vfIeDlfovaOZvYwd/ieh12zHNbNTp6mzX2VIltKaRhSbe55OwsB4JNthvsPXwgu404NOHB+BNYyqTUlU4rxLbWCYKnRomNbGFSZ1MDZvYWies1Ut8vUr26dK53e7QxkTRO0QcRFxKbac7yicPwCBSU7bjy/YHF07vhz/AHEvQc08oF3WPuiDZaXWU/Bku3fkpLxX7m7W7xK+ePhaNraPwl5mT7LfNv8AtN+qVTJmUNTSTJ8uS8xrq0wgCxCjK5FzzNl4z6EluOLZ0e06c4141lFtLUv63QyTZ7TRWU4lszPh5pOJqVpHhY7W5wa1uMTbuXwZmxrOMN3ceef/AJZIkzQKquJq6k5VXVlZlXBZKbkAGQzM2tzr3tcDKDd8RyrPPYeMffXPIQ9e61JtV9lME1JcqXK5QWs5QZsLZWuTsy4ZRXqtOXA1rGEo0/eWMtvA7UPi5fmL8Ijfp9heR5xdfGn5v9zdDyAIAJ1JpJ0FhYjpF4rVKDbyjSt72MYKMlob/pp+Cdh+cR9XkTdfpeIfTT8E7D84OryDr9LxIDzATfIdA2QdXkHX6Xia2aJqVLc4sp3V0qq3Y6FRrFog1CAKwV1N1J2G+0H2Z9ENuaHSxLWyNp9RquTWU1hi19VKnjJ7W+UZ/wCH1PA6r81W3J+n+5hM1PqTtMn1m/xheoVPAZP2ntJap+hr+pdRxles3+MHUangM/Mdn/m9P9yRQalzcYM1kCAgnCSSbbhkLdcPp2Ms+8QXPtHRdNqkm5Nd/BDtPlB1ZW2MCD1EWPvjVfI41PDyIs3U+qUkI8ll3FsQNukAWvEO4zSV7DHEw+qVZxkdr/KDckHXKZrnal1T7TI68Tf4wnRsOuU/E0DUOp4yfWb/ABg6Ni9cp+I86vaJFLJEvFiNyzHZcnbYcMgIljHdWChWq9JLJnW0blsSEZ7Q1+0W6IyL/Zbrz34M3dlbajbU+iqLh3NFe+hphN+YOon5RSWyK6Wq9TT/ADDa8n6GP0JM/J2n5Qv4TX8PUPzBaePoefQcz8naflCfhFfw9Q/MFpyfoTtGaLMtsTEXtYAdMX7HZ8qM+km+PgZW1NsQuafRUk8d+TdprR/LysAOFgQyncCL7eixIjQuKKqw3TP2ZfuyrqpjK0fkLDasVOy8kjrb5Rmfh1TwOt/NFs1o/QjnU2f/AGvWP+ML1Cp4DfzJaf5vT/cPqdP/ALXrH/GDqFTwD8yWn+b0/wBzZI1NnEgOyKu8gkn0Cwzh0bCefe0IqvtJbqLdNNv0HeWgUADYAAOobI1ksLBxc5ucnJ9/EyhRoQAVtfpuXKbCcRbeFtl13MSwpOSyNckiL9Z5Xkv/AMfnDursbvo9+s8ryX/4/ODq7F30H1nleS//AB+cHV2G+ifo7SSTgcFwRtByPX1RHOm46ippmekK5JK4nOWwAZkngIhnNQWWS06bqPCKr61yvImdi/OIetRLPUp8w+tcryJnYvzg61EOpT5h9a5XkTOxfnB1qIdSnzNtJrJKdgtmW+QLAWv6DlCxuIyeBs7ScVkuTFgqkFtKoDsY9OXziVUmO3WefSycG9nzg6FhusPpZODez5wdCxN0PpZODez5wdEw3WTJU0MARsMRtYEfA01dcss2NyeAiKdRRNWw2PXvYucMJc2R/phODez5w3p4mj+Vrn6o/qefTKcG9nzhOniH5Wufqie/TCcG9nzhenQfla5+qP6/6EikrlmZC4PAw+FRS0M3aGx7iyipTw4vhlG+Y4UXMMr14UIOc3wKVtbVLioqdNZbNHfy8D7IyPx+h9LNz8s3PfJB36OB9kH49Q+lh+Wbj6o/qHfy8D7IPx6h9LD8sXH1R/UFrV6RD6e3LeUt1poZV9m7mEXJNPHcSY2lxOfaxwCAAgAS62UHqyjNhVpoUt5IYgE+gG8XU8U8rkRqKlNJl3r/AKu09EklpTtd2KlWYG4AvjGWWdgd3OGyKtpczqNqZevLSFKKcBRi+ZoQAXmqXjW8w/EsQ3HZQ+Gpv108GV1t7hGRd6I07HVirFI0QgAIAMk2jrEKtRHodJqPBbqPujYjqYPeU2jNGTKhsMpbneTkFHEmLFSrGmsyLFOlKo8RG5tRl5EjlDyu3Ecl6rbbdO33RQ69Le04F92Md3XiVGrGrgqGYu6lEYqwRlYsR0jYvTv3cYmr3W6lu6kFC13372iNmndUHk3eUTMljMj+pR0+UOkdkFG8UuEuDFrWjjxjxRD0P4v0n9olrdoz3qV2k0JnEAEk4QAN5IFgIzq3aPRdgNRsIt+JPqKym0c6pMlioqOaZouMEkGxsAcme3H2RFqPlKvdpuD3Yd3N/wCxI1s1iqqd0eTMlvSzlDSry1K2tmpyv07dh6DAkV7O1o1U4yTU1rxPaGkFfT8ryK0869kIIWXUGxJwKcweac8+s52TQkVzK0qbjlvx7+a+5T6JFptjkRiBHAjaD03iaj2hPaJqVhJrmv3LXSHg+n9jFDbvy68znPZv5p/2mnRtA89wibdpJ2KOJjl6FCVaW5E7SvcQow35f+y1mSaKTk5mzm3lbKtxtsbi/aYuShaUuEsyfhp/BSjUvK3GOIrx1/kBouRUA96uwmAX5KZa580/yfRB1ajXX/QeHyYdar0GunWVzRQupBIIsRkQdxG2M2SaeHqaSaksrQt02Dqj0Sh8KPkv2PK7n40/N/uexKQhAAl1koPWFTsaaqnqZgD7DF1PFPPgRpZml4l73QtVKem72MvHeZNEtsTlubwF9kZ9CvKblnlk1ri3hT3cc8F/X6i0EgK8yY0qUp5+OZ4V/BGI7N+zOI4XlZ8F+w+pYUFxfBeZG1i1OpTSNUUhPNQzAQ5dXVRdrXJzsDa0SUbypv7syOvY0nT3qfcKmqBvNa3kH4li9cdlGTDUka6eDK629wjJu9Eadjqyt1d1bnVrHkwAi+HMbJV6Ok23D2RTSyaSWR20HoWiNDUKjiosxRpyS0DBiFFpTPcZXFje2Zh2EPSWCmqdTZBm97y6h5dSVxrJqFW7jPNXlkr/AEnIXOWyEwJuirpDR8ynmmVOUq6kZcRuIO8HjCd5HJYR0Cp8Fuo+6NiOpg95T6IM7lV73xcput7cW7DxvlE9bc3PfLNHf3vcLLX99IYftLCnsL8jfDe2fKX51r8coo2/RZ4a+JduOm79PAT9CNPE5e9cfK7sG23Tuw9eUWqihj3yrT3s+5qOWu76R73Tlgglkfa8jfwr5cpwW1tmV/RFSh0W9w+2S3X6bdWf0K/VZiZGe5iPYItT1MuepaaBlqa/E2xEL9igey9/RGfX7R2dnJrZMUu94/UoJ2jqAs0ybpB3ZiWbBJa5LG5233mI+JqQrXOFGFLGOHFjTq01PPp2p5EmbOSVeZKapUcmZmdlBGzM7OkwjM+5VSE1UnJJvg93XBQ6R0TpWbNSc8u7yyDLRHlgJY3AVcWQy6zC8C5CtZwg4J8Hq2tSRphMGlHAFhMQTCvBmTne0HtiWh2kZl/Ny2U0+5pfqbtIeD6f2MUNu/LrzM32a+afkT6V+SoHdcmmPgJ4KBs9/bGHSfRWTktW8HT1V0t6oy0isl9q5o4NSBJq3DFmsdwJyI4cY0bK3TtlGotcmde3GLlypvQV9LUL0c4FSbXxS2422g9I39fTGTcUJWtVNaZ4M1re4jd0nGWvejDXNwlSrWss2WrkcDmCewCLN/SUpKa70mQ7OqNQcX3No2yzkOoR11D4UfJfsefXPxp+b/cyiUhCABOm/fh+unxrFz/4vsxkPiLzQ7d1jZRf+oEZVp/V5G5ef0+Zq7tJ/wBNIH97/wCtoWy7b8hu0OwvM36mH/wNv06n4pkNrfH9B1v8t9mc/wBQXPLON3Jk/wDJY0auhjY7y1108GV1t7hGbd6IvWOrNuiNepFLRilmU0x1YOHZWChsZN+BHNIHoipk1FJYNdN3QKORIaTTUcyUrMGIxgi4K3OZJ2KBBkN5Gyu7oNBOnpUTKGaZ0vDgflACuE3XIG20mDIbyKfXbXNK6ZIaXKaWZeJXxFTiDFSuzhZvWg1GzeUOlT4LdR90a8dTn+8oqGumSWxynKt2g9BB2iLNSnGosSLFOpKDzE6JoPS0yqlDKWHtz2VgwW/FDzgx3A3Xfc7Ix6tPo5YNelUdSOQ0Po1acTGkKLF3xpzQWwsbFWNgD0Gy9UJOTlwYsIKGcCNrnrfOmO8mWyLK2Ey2xY7jMF7bM7ELltzMXKFCKW89SnXryb3VoYaqeI/3t7hE09TOqakuirhJrQz+Aea/mstj6BkfRGfW7R3OzaLq7LSjrxa+xBTVZKNps6tzp5TYZKA51BOaAdFtvSDuBuzOS47yVdRhR7T1fLmRvrvPM+U5IlyZbqeRl5IEvZgbeFzb7ewQYH/h9NU5LWTWr1yStJavO+lXlJdULCczg2CS25zG+7PEohO4jp3MY2ib10x4mp9Jip0m81fAzVOlVWwPptf0xNR7SKG1KPRbMcXrlN+eS20h4Pp/Yxn7e+XXmZHs180/7S71Mrls0h7ZnEl7G53jPflftjK2XWi06UvNHQbUoSTVWPkxxjcMQ01chHX7RVKjPnAEC2/PZDJwjJYkuA6EpRfuvicm1s0oKioZ08BQETpC3z9JJ9Foxbmoqk21podBaUnSppPV8S5p/AXzR7o62j8OPkjz25+NPzf7mcSEIQAI+kZxWpdl2rMuL8VIIuOGUXoJShgiballHmsmttTU8mJwlWlvjQopFyON2OUVo20aecd5dndzq4z3cTTrHrfUVyKk8S8KtiGBSpvYjO7HKxhKVCNN5iLVuJ1ViRno3XOpkUxpUErkiHXNSWtMJLZ4vzHdCSoRlPfeoRuZxhuLQz1CH27/AKZ+JYfV0K7LTXVubKHEt7hGdd6Iu2OrFVluLHZFI0SqqqYoejcYUDRABlL2jrHvgWoj0Oy1Zsjn8re4xsLUwVqLam+yLhKZSproweW7I42Mu0dB4joOUNnCM1hjoTcHlGnTOsVTNUypj4UuSyoMIcsbktxHRs6IrRoRg8onlXlNYZRxKRDhqp4j/e3uERT1IZ6kbSrfbMN4w/CIo1u0eiezz/7GP3JEvTAMoSamSKiSvgi+F5f6b/t7bZRFgt17LM+lovdl38mQv/CvC/136f2XZi/mF4kP/e6e75mWsWuT1CclKTkpNgpzu8xVGQdvJ6OvM3gSwFts+NKW/N5f6LyK3Vb7wvU3uiWl2ip7QfIy81+42aRayjpYD2GKG3U3brzOe9m3/wB0/IggxyCynk7tpNYZYDWyrkjIpMX86kkelSL9ZjVobRqYwzLrbNpN5WUVWl9ZaipGGY4Cb0QYQevefSYfUuJ1Fhi0rWnSeYrj4lREBZHGn8BfNHujtKPw4+SPNLn40/N/uZxIQhABWaR0DJnNjcENvKm17bL8YcptaARDqjT/ANz1/wCId0jA8+p9P/c9b+IOkYZD6oU/9z1v4g6RhkstGaKlU4Ili19pJuTwz4QyUm9QNmkdHy56YJq3XbwIPEEbDDJwUlhj4VJQeUU31MpuM31/4iHq0CfrlQDqXTf3fX/iDq0A65UPPqTTf3PX/iDq0A65UN9FqnTSnDhWYqbjE1wDuNrZmHRt4J5GzuqklgvImK5VzNASSSRiW+5WsPQN0OU2O32Y/V6Vxmet/ELvsXfZ4dXJJ3v638Qb7DpGefVuT+f1v4hN9h0jLSnkKihUFlGwQj4jHxI1fouXOILg4hliU2NuHTEcqalqaNltW4tE403wfcyL9XJPGZ6/8Q3oYl78yXnh6GJ1Zkfn9b+IOhiH5ju/D0D6syPz+t/EHQxD8x3fh6EzR+ipcm5QG53k3NuHRDo01HQo3u1Li7SVR8ORKnSg4KsLgwlWlGpFxmsopUK06M1Om8NEL6Hl8X9aM/8ACLc1/wAwXXh6B9Dy+L+tB+EW/iH5gu/D0PPoSV+bt/iF/CaHiH4/deHoZS9Dygb2J6CcodDZdCLzqMqbcupxccpZ5InxomOEABABTaQ0oyuVSwAyuRe5jAvdp1YVXCHcdrsj2eoVreNWvluWiXDCNUnSM9zZBiPBUufZFZbTupafsaM/Z7Z0FmWV5s2zJ9Uou0twBtJlsAPTaFe0bxf+iNbC2W3hP/8ARG+l5vEdghn4tcc16E/5asOT9Sx0VpAzCVa1wLgiNTZt9Ou3GevM5vb2xqdlGNWi3ut4w+42aUrDKUWGZNhfdxjbo0998Tlas91GvRkmsqFLyVVlBwk3QZ2BtZiDsIh1R0KbxJ8fuOo0rist6CyvNEz6H0j+EvrSv8oZ01tz/RkvU7v6f1QfQ+kfwl9aV/lB01tz/cOp3f0/qv8AUr6qpn080S6hVBIDFeaThJIBupI2qYkjGlUi3BkFRVaMt2oi0drAnhnFWct2Lb7ixSpupNQXeyspqmdOcJKALG9ly3C5zJ4COc/E7mpPEMHc/gFjQpZqtvm8/wChY/RFf+F7Zf8AlEvWb7l+xB+H7I5v9Q+iK/8AC9sv/KE6zfcl+gv4fsjm/wBSNX09XIXHNQKtwLkoczsGRvDZ3t7BZl/A+nsnZdWW5DOfNm2in41B37DGzZ3HT0lN8Dl9qWPU7h0k8rVeTFnWnWaZJm8lKCiwBZmF8yLgAbLWtF2MclWnSTWWUv1wqvKT1BC7qJOhiH1wqvKT1BBuIXoYB9cKryk9QQbqE6GBeaq6yzJ8zkpoUkglWUW2bQR1Qko4I6lJRWUMlbPwLffsH/fohacN6WCrOW6slZ9JTOI7Is9BAg6WQHSMziOyDoYA6s0efSUziOwQvQQ5B0sjJNJuDnYjhaEdCPcCrSLhTcXim9Syj2EFCABaq5RaeVG1nCjrJAHvjj7xZuZLmz1TZctzZ9OXKOTqkmVIoae5sktAMTWzJyFzbMkkxrQhCjDHcjmalSrdVcvi3/zBr0ZrNTVD8nKmYnsTYqwuBt2iFhWhN4TFq2lWlHekuAm90PRiSJkuYgCibiDAbAy2z6Lg+yM2+oKLU4rU3Nj3cpxdObzjQqNAeMbzf3ETbG+M/L+UVPaz5SH938M36xbE6z7hHX22rPNrjRDH3N5h5Ceq2xBgVvsuUsL9F1intJe/F+Bq7Ib6OaXP+CDpTWbSdMLz0o04Atdj1KJlzDIUaE+zkkqXNzTWZbq/55knVPWXSFXNTFJlinJOOYEdcrG2Es+ZvYZAw2tRowjwfEfbXNxUksx93y/3Fnukzz9IGx8FJa+zF/8AKLNnlUs+ZT2jxr48i8qfBbqPuiC4+FLyHWXzEPNEDVN7Vck/mI7VI/eORtHitE9L2jHNtMZ9N6wVSVhpqeVLc4A4xXBtvzxAbo1KlaaqbkUYFG3pOj0k21xwYfSWlv8Aysn1h/8ApBv1/pQvRWn1s0d0We/eMnlABMZ0xgbAeTYsB0BhDbtvo1nvH7OiunljRJ49Sg1ccmTn5RHui/spYoPzZie0bzdr+1fyJOun3yZ1J8Cxrx0M2l2TPUXRK1VdJlOMUu5ZxmLqqk2y3E2HpiOtPdg2ixSjvTSH/WR9B0M4SKinAcqHJVHYKGJALEG+4nK8U4OtJZTLco0ovDRA7ouokiTI74pAVsefLxFlK2JxLe5BFtl7ERJQuG3uyI6tFJb0RO1H+9r5r/DFuWhQrdketMeAPOHuMPodoza2gwahaMQo05gC2Iqt88IAF7dJJirtCrLe3Foamy6EXDpHrkl12n0eY0uXTNUFLgmwIG42uDEcLeUYqUpbuSapdxlNxhDewQZdNTVwdFl8hPTO1rb7ZgZEXsDkDEjnWt8NvMWQKnQu8xUd2SE6oklHZGFmUlWHSI1ITU1lGNUg4ScZaoYJXgjqHuihLVlqOhlDRwQAUC/e1/WT4xHIXPzb8z1Cw/8A5kf7X/J12rVCjCZhKW52K2G3TfK0bTxjicvHeT93XwK2k7ylHFLNKjbLqZam3C4iNdGuKwTS6eSxLL9SbPp5U9RjWXNTaLhXHWN0PajJcSKMp03wbTOXUQC1tSigBVaYFA3ATLADoiDZ0ErmeOT/AHLe36jls+lnmv2Z7rFsTrPuEdPbas4K40Rd9zB+fPXiqHsLD9xFbaS4RZo7GfvTXkVejNTJNW81pdXNLS3wuXl54h0lrnZthkrmVNJOK4k0LOFVtqb4MsNA006RpUU7VM2ciyi5xM1sxYDDcjK4iOq4yo7+7jiPoxlC53N5tYFHXmZi0jUH86j1UVf2i3bLFJFG8ea8hrqfBbqPuircfCl5E1l8xDzRTaFfDUSTwmJ8QvHG0XipF+KPUbuO9QmvBjVrRo1ZlfKw1LyJzy8KYUJuFLk88MLZEi3RGvWgnUWJYbRzltVcaEswzFPjxKvWnR1VRyeV7/nPdgoXnrtBN74z5MR1o1Kcc7xPa1KNae70aRJ7qLWlUyE3N2J6cKqCf+ULeP3YobsxZnJlNqx4k+cfcI0dl/B+7MD2i+bX9q/kS9dPvkzqT4FjXjoZ1Lsjd3EaG86onEeAioOtzc+xB2xUu5cEi9bR4tjBprV7RdTVPVTmmz3BCtLl8pNS8rmlcEpCzWKkFbnO4I3RWjUmo4RYcYt5ZU90bW8YCni7K4lSmI5WY8xCgmPLBJkyUV2YB7MzhcgFzfShxyNqS4HP+57M/wBWi7sL29WLueGDOuF7mTommPAHnD3GJrftGVW7Iydzt/spovscG3C6j5eyKm0V768jV2Q/+nJeP8Ean0dMxzJuj56FSxxocrG97ZixGZscodKrHdUa8WMjQmpynazT46EnV7SJNU8ufJRKgjN1yJsAbNmRmLG44CGV6S6JShLMeRLa1m67hUilLmhU7oMzk69iBtRCw4mxF+wCLFjJ9GU9pRXTPyRZSDdVPQPdDZakK0M4QUIAFuqm4J5YbVcMP9pB/aOOvHi5k+TPVNlw39nwjzjg6r9jXU5B50qYBcXsRY3sbZgggRsRlCtDwZzMo1Larh8Gip+oFF5D+u/ziPqlLkWPxO45/oi1lS5FBT2HMky7nMknMknbmSSdkSpRpRx3FZupcVObZy7QdRytVOmWtjxvbhjmA29sRbNea8n4fyWPaKG5Z048ml+jJWsWxOs+4R09tqzgbjQk6h6QlyahjNdUVpZGJjYXxLYXOXGGX8HKmt1aMtbKqxp1XvPGUX1bqJTznM6nnTJTOSxaW2JTiN2tvzvuNoz43M4rElnzNaVjTm96EmvJknRGr1Ho0maZtnIKl5rqMiQTYZDaB0wypVqVuGOHgOpUKNu95vjzbOUabqBNqpzqbq01yp4qXOE9lo1aaxBLwMSrLeqSa5j3U+C3UfdFG4+FLyLdl8xDzQuyHwsrcCD2G8cVB4kmerVFvQa5o6LpTRVLpHCwm3ZAQrSnFxnfMZ7+i8bsoU62HniclTq1rbKa800QZeokoHHUT500LsxtYAdJNz2EQ1WsVxk2yR383whFLyQv90zSUudMkiU6uEV74SGALFcrjfzYr3k1KSwy5s2nKEZOSxnBH1Y8SfOPuEauy/g/dnNe0XzS/tX8iXrp98mdSfAsa8dDOpdkau5xrZIpKabLYWmly+J5kiUhuoVRimODlhzsDt3xUuacnLPcXreaSaETWjTDvPZZc92koqS1wuwRgiAMwF7EM+Jr2zvDqcUloEpcShAtsiQaMnc+++p5r/CYCC4+Gzo+mPAHnD3GJ7ftGTW7Jjq1pk0s3EQSjZOB7COkfuYfdUOljw17h1nc9BPL0eox02ikdmm0NWJYbwlFjboIvcdRGUUHXaW5WhnBpRtk2529TCZZ6F0AJLtOmTDNmkHnnIAb7ZnPLbfZENa5c4qEVhLuLNvZqlJ1JSzJ95zrugaTSfVkyyCqIExDYxBYmx3jnW9Bi9aQcKfHzMy+qqpVzHu4F1S+Anmr7hDXqQm2EFCABV0scE1sWVzcHcQeEclf0ZxrybWp6dsS6pTs4RT4pYZok6RaXnKmuh4qzLfrttivTc4aGjWhRqr3kmZfWKq/8zO9dosdNU5sp9UofSiJWaQmTbcrMd7bMTFrdVzlDZTlLVkkKUIdlJFrqpKONmtzcNr9JIP7Rp7Kg99y7sfyc37TVodDGmnxzn7YZN1luEVrEqCcVs7XGR6so6OhJJ8Thq0W1wF3vxPKHti5vorbjIy1RlG8iayX8hmX3WvEE4xfdksU6k46PBGmTcRuzFjxJue05wJY0Qrk28tmdJKMx1VBckjIf97IRvCBHR54JVgNpBt2ZRQqxcoSSLltNQqxk9E0KbVKjJrqRtBBuI4uVKUXho9Wp14TipRfBkefNUnErWYbxcHth0N6IypuSRqqa2ZMtykx3tsxMW95iWUm9WV404R7KSNN4QfkbtXZRWSMQtckjqy+UdHs6Eo0ePM4Tb1WFS69x5wkhJ18QpVM7ghHC4W3GygEX43GyNKMinR4x4C2apPKEOyiXDIkxlvkQREbJV4mOMcRCCjV3OaZmqhMA5iK2JtwLCwF+OeyAr3MluYOg6avydwCbEE222sc/aIloyxIy6iyig79TyvfF3eRW3WR6p5bZhhi3Gx7IZJpjoppkYVDYcONsPk4jbsvaI91Zzgm3pYxlmKKWNlFydgELnA0fpC2VQdoAB9Aio9SYzhBQgACIRpMVSa0Z5hHAQm7HkO6SfNhhHAQbkeQdJPmwwDgINyPIOlnzfqew4Y228sIAPMI4CFyIGEcBBkDzAOA7IMhg9CgbBCAewCgRCOKfcOU5LRnmEcBCbseQdJLmwwDgINyPIXpJ836hhHAQbseQdJPm/U9hwwCIAXAx5McB2CAMhyY4DsEAZZ5yS+SvYIBcszAtsgECAQ8wjgIXLAMI4CDIBgHAdkGQwAUDYIMgewgoQAEABAAQAEABAAQAEABAAQAEABAAQAEABAAQAEABAAQAEABAAQAEABAAQAEABAAQAEABAAQAEABAAQAEABAAQAEABAAQAEABAAQAEABAAQAEABAAQAEABAAQAEABAAQAEABAAQAEABAAQAEABAAQAEABAAQAEABAAQAEABAAQAEABAAQAEABAAQAEABAAQAEABAAQAEABAAQ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877529" y="1453537"/>
            <a:ext cx="3650226" cy="5816977"/>
          </a:xfrm>
          <a:prstGeom prst="rect">
            <a:avLst/>
          </a:prstGeom>
        </p:spPr>
        <p:txBody>
          <a:bodyPr vert="horz" lIns="91440" tIns="45720" rIns="91440" bIns="45720" rtlCol="0">
            <a:normAutofit/>
          </a:bodyPr>
          <a:lstStyle>
            <a:defPPr>
              <a:defRPr lang="en-US"/>
            </a:defPPr>
            <a:lvl1pPr marL="342900" indent="-342900">
              <a:spcBef>
                <a:spcPct val="20000"/>
              </a:spcBef>
              <a:spcAft>
                <a:spcPts val="600"/>
              </a:spcAft>
              <a:buClr>
                <a:srgbClr val="9C48C0"/>
              </a:buClr>
              <a:buSzPct val="75000"/>
              <a:buFont typeface="Wingdings" charset="2"/>
              <a:buChar char="u"/>
              <a:defRPr sz="2400" b="0" i="0">
                <a:solidFill>
                  <a:schemeClr val="tx1">
                    <a:lumMod val="75000"/>
                    <a:lumOff val="25000"/>
                  </a:schemeClr>
                </a:solidFill>
                <a:latin typeface="Arial"/>
                <a:cs typeface="Arial"/>
              </a:defRPr>
            </a:lvl1pPr>
            <a:lvl2pPr marL="742950" indent="-285750">
              <a:spcBef>
                <a:spcPct val="20000"/>
              </a:spcBef>
              <a:spcAft>
                <a:spcPts val="600"/>
              </a:spcAft>
              <a:buClr>
                <a:schemeClr val="accent1">
                  <a:lumMod val="50000"/>
                </a:schemeClr>
              </a:buClr>
              <a:buFont typeface="Arial"/>
              <a:buChar char="–"/>
              <a:defRPr sz="2000" b="0" i="0">
                <a:solidFill>
                  <a:schemeClr val="tx1">
                    <a:lumMod val="75000"/>
                    <a:lumOff val="25000"/>
                  </a:schemeClr>
                </a:solidFill>
                <a:latin typeface="Arial"/>
                <a:cs typeface="Arial"/>
              </a:defRPr>
            </a:lvl2pPr>
            <a:lvl3pPr marL="1143000" indent="-228600">
              <a:spcBef>
                <a:spcPct val="20000"/>
              </a:spcBef>
              <a:spcAft>
                <a:spcPts val="600"/>
              </a:spcAft>
              <a:buClr>
                <a:schemeClr val="accent1">
                  <a:lumMod val="50000"/>
                </a:schemeClr>
              </a:buClr>
              <a:buFont typeface="Arial"/>
              <a:buChar char="•"/>
              <a:defRPr b="0" i="0">
                <a:solidFill>
                  <a:schemeClr val="tx1">
                    <a:lumMod val="75000"/>
                    <a:lumOff val="25000"/>
                  </a:schemeClr>
                </a:solidFill>
                <a:latin typeface="Arial"/>
                <a:cs typeface="Arial"/>
              </a:defRPr>
            </a:lvl3pPr>
            <a:lvl4pPr marL="1600200" indent="-228600">
              <a:spcBef>
                <a:spcPct val="20000"/>
              </a:spcBef>
              <a:spcAft>
                <a:spcPts val="600"/>
              </a:spcAft>
              <a:buClr>
                <a:schemeClr val="accent1">
                  <a:lumMod val="50000"/>
                </a:schemeClr>
              </a:buClr>
              <a:buFont typeface="Arial"/>
              <a:buChar char="–"/>
              <a:defRPr sz="1600" b="0" i="0">
                <a:solidFill>
                  <a:schemeClr val="tx1">
                    <a:lumMod val="75000"/>
                    <a:lumOff val="25000"/>
                  </a:schemeClr>
                </a:solidFill>
                <a:latin typeface="Arial"/>
                <a:cs typeface="Arial"/>
              </a:defRPr>
            </a:lvl4pPr>
            <a:lvl5pPr marL="2057400" indent="-228600">
              <a:spcBef>
                <a:spcPct val="20000"/>
              </a:spcBef>
              <a:spcAft>
                <a:spcPts val="600"/>
              </a:spcAft>
              <a:buClr>
                <a:schemeClr val="accent1">
                  <a:lumMod val="50000"/>
                </a:schemeClr>
              </a:buClr>
              <a:buFont typeface="Arial"/>
              <a:buChar char="»"/>
              <a:defRPr sz="1600" b="0" i="0">
                <a:solidFill>
                  <a:schemeClr val="tx1">
                    <a:lumMod val="75000"/>
                    <a:lumOff val="25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sz="2000" dirty="0"/>
              <a:t>This abnormal report was signed (although not dated)</a:t>
            </a:r>
          </a:p>
          <a:p>
            <a:r>
              <a:rPr lang="en-US" sz="2000" dirty="0"/>
              <a:t>Report was initially set aside to await HPV</a:t>
            </a:r>
          </a:p>
          <a:p>
            <a:r>
              <a:rPr lang="en-US" sz="2000" dirty="0"/>
              <a:t>But in an effort to “clean up”, report was sent to medical records</a:t>
            </a:r>
          </a:p>
          <a:p>
            <a:r>
              <a:rPr lang="en-US" sz="2000" dirty="0"/>
              <a:t>Medical records staff saw it had been signed</a:t>
            </a:r>
          </a:p>
          <a:p>
            <a:r>
              <a:rPr lang="en-US" sz="2000" dirty="0"/>
              <a:t>Report was filed… even though documentation of patient notification was missing</a:t>
            </a:r>
          </a:p>
        </p:txBody>
      </p:sp>
      <p:sp>
        <p:nvSpPr>
          <p:cNvPr id="4" name="Rounded Rectangle 3"/>
          <p:cNvSpPr/>
          <p:nvPr/>
        </p:nvSpPr>
        <p:spPr bwMode="auto">
          <a:xfrm>
            <a:off x="5035140" y="4513289"/>
            <a:ext cx="3398110" cy="381000"/>
          </a:xfrm>
          <a:prstGeom prst="roundRect">
            <a:avLst/>
          </a:prstGeom>
          <a:solidFill>
            <a:schemeClr val="accent2">
              <a:lumMod val="40000"/>
              <a:lumOff val="60000"/>
              <a:alpha val="3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Rounded Rectangle 12"/>
          <p:cNvSpPr/>
          <p:nvPr/>
        </p:nvSpPr>
        <p:spPr bwMode="auto">
          <a:xfrm>
            <a:off x="5477592" y="1692640"/>
            <a:ext cx="630195" cy="381000"/>
          </a:xfrm>
          <a:prstGeom prst="roundRect">
            <a:avLst/>
          </a:prstGeom>
          <a:solidFill>
            <a:schemeClr val="accent2">
              <a:lumMod val="40000"/>
              <a:lumOff val="60000"/>
              <a:alpha val="3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itle 1"/>
          <p:cNvSpPr>
            <a:spLocks noGrp="1"/>
          </p:cNvSpPr>
          <p:nvPr>
            <p:ph type="title"/>
          </p:nvPr>
        </p:nvSpPr>
        <p:spPr>
          <a:xfrm>
            <a:off x="688764" y="274638"/>
            <a:ext cx="7998035" cy="1143000"/>
          </a:xfrm>
        </p:spPr>
        <p:txBody>
          <a:bodyPr/>
          <a:lstStyle/>
          <a:p>
            <a:r>
              <a:rPr lang="en-US" dirty="0" smtClean="0"/>
              <a:t>The Next Year (2009)</a:t>
            </a:r>
            <a:endParaRPr lang="en-US" dirty="0"/>
          </a:p>
        </p:txBody>
      </p:sp>
    </p:spTree>
    <p:extLst>
      <p:ext uri="{BB962C8B-B14F-4D97-AF65-F5344CB8AC3E}">
        <p14:creationId xmlns:p14="http://schemas.microsoft.com/office/powerpoint/2010/main" val="27755186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8" y="1087470"/>
            <a:ext cx="4429593" cy="5448241"/>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6" descr="data:image/jpeg;base64,/9j/4AAQSkZJRgABAQAAAQABAAD/2wCEAAkGBxQSEhUUEhQUFhQXGRkYFhYXGBYXHBccFxgcHRccGBgZHSggGBolHBUYITEjJSktLi4uHB8zODMsNygtLisBCgoKDg0OGxAQGy4kHyQsLCwsLCwsLCwsLCwsLS0sLCwsLCwsLCwsLCwsLCwsLCwsLCwsLCwsLCwsLCwsLCwsLP/AABEIAOEA4QMBEQACEQEDEQH/xAAbAAACAgMBAAAAAAAAAAAAAAAABgQFAgMHAf/EAEoQAAIABAIFBQwJAwMCBwEAAAECAAMEERIhBQYxQVETImFxkQcUMjNScoGSobGy0RUWIzRTYnPB4UJj0iSCorPwJVR0k8LD0zX/xAAbAQABBQEBAAAAAAAAAAAAAAAAAQIDBAUGB//EAD8RAAIBAwEEBwYFAgUEAwEAAAABAgMEETEFEiFRExQyQWFxkQYiMzRSgRUWobHBQnJTYtHh8CMkgvFDkqI1/9oADAMBAAIRAxEAPwBtjUOZCAAgAIACAAgAIACAAgAIACAAgAIACAAgAIACAAgAIACAAgAIACAAgAIACAAgAIACAAgAIACAAgAIACAAgAIACAAgAIACAAgAIACAAgAIACAAgAIACAAgAIACAAgAIACAAgAIACAAgECAUIACAQIACAUIACAAgAIACAAgAIACAAgAIACAAgAIACAAgAIACAQIBQgAIACAAgAIAE3T2mZonMiOVVTYAZX4kmJoxWOJdpUo7uWVv0xP/Ffth26iToocg+mJ/wCK/bBuIOihyLmk0bpOYodEnlTsJIW/UGIJEROrSTw2PVvnSJL1crpxmTJE+5ZL3va6lSAykjbtglu4yipcU1Hii00nPKKMORJ2w+jBSfEoVZOK4FZ32/lN2xa6OHIr9JLmHfb+U3bB0cOQdJLmHfb+U3bB0cOQdJLmZya1wRdiRvBhsqUWuCFjUlnUuZ74VZuAJ7BeM+ct2LZo0afSVIw5tCU+l57HxjXJyC5bdgAEYDuq0n2melQ2NY04Y6NPHey2o9G101+TWYBMAuZbTUDgdKXxD0iHqpcP+orTo7Lhx6NY544EDSk+fTvgmT1L5gqkwOVI3NbwT0GGyrVo6yJaFls+ssxor7oxrKmplFQ8xgWRZijEDzX8E+w5QkritH+pj6eztn1U92kuDafDkMmg6xpsoM3hAkE8bb/bGxaVXUp5fkcRtuzha3ThDRrK+5MZo5bae2LhXEoU3hR4G3s3ZFvKhGdRZb4nmKM78XvP8Qv/AITZ/QGIwfi95/iMPwiz+gMRg/F7z62H4RZ/QjJDHQ7E2lVuXKnVeWlnJgbb2dSt1GpSWE3jBX6wVrSZWJPCJCg8Lgm/YI6SKMGnFSeGK0mvqXNkaax4Ldj2AQ97q1LKpp6I3463hU+pM+UJmHNC9F/l/QMdbwqfUmfKDMOaDov8v6GhNMT0bN2uDmre0EGHYTGumuQ8ynuAeIB7REJUeplAAQAc80794m+cYsR0NGl2EQYcPLzUekWbXSEcXXEWIO/ApYX9IEQXEmqbwSU1mSOid0PXZtHGSqSlmNMDm7MQAEw8BmTi9kZ9CiqmeJYq1dzuOdao6RaorqiawCmYrOVGYBLrsvF9R3YqJl3Tys+Iy6Z2L1n9ont9WZdxojfoXQPfMmYUYCajZKdhUjK/DO+fRCV7noppPRk1tZ9YpycX7yZ5ozV+Y1QkucjopJxGxtYC9gwyztbbBVu4qnvQfEShYzlWUKiaX/O8cKzVelKeBgw54lJBsNt9t4zY3dZPU2p7Pt3HTGORy8ViNMYL4OI4Da1xfLIkkek345xtQb3VvanOVIx3vc0yMtd4uZ5rfCYy6vYfkatl8xDzRR9zpUNdL5S2QYpfywMvTbEesRgUMb/E9J2q5K2e7z4+RQ1Qm0ukjtE1Ki44tje46w6t7YXip/cjW7UtvDd/ZF/r/pCTL0m7CTKn2lKjo98OO9783+oKFHph9RpTKtlTnK3S3muPDHI0636wyn5NZcimZmppX2qks0okG8sWNhh4HPPOCpJaYWhJZ0KkW5OT4SfDn4/cmanzMVPf87e4Ro7PX/S+5y/tK83if+VfyW7Rwu0fmqnmdLs75Wn5HgEU0XSZRaNmTfAA6ybRbt7CtXWYr1K1W6p0tWaaukeU2FxY+/qMRV7epRluzWCSlWhUjmLNaRt+zfzE/wC3+TD9o/gQ/u/hlPrf4hf1B8LR20dTkqPaGXuSIO9prWFzNIJ6Ai2HtPbFO8fvo2LVe6xs0npeRTAGfOlyg3g42C3ttsDtitGMpaIsSnGOrE/XDSukTNktoz7SnZAS8tZcxWbGb847rW9sS04ww9/UhqSnlbmgod1OaE0iwtk0uWTbjzhfsA7ItWsvcK9yvf8AsMlIfs081fcIezKlqbYBAgA55p37xN84xYjoaNLsIgw4edd1HlaP5OmKmn77wC4DrymLDzube97XvlGVXdTeec4LlPcwuZc6zU2j3ZO/+98QB5PlmVTbLFhxEdF/REUN/wDoHT3P6jkWpxQ19SZYAl/a4AuwLywwAdGG1o0uO6smTc6cOYz6Z2L1n9ont9WZdfRFrqHpDBMMohefmGJAIItcDjcAG3REO0KTaU+Rd2VX3Zum+8f4yDoSj1z0oKelmG/OcFEG8swt7Bc+iJ7em51EireVlSpN974I4um6N05hD3X+Lmea3uMZdbsPyNSy+Yp+aESjku7qsoM0y91CXxXG8WzFuO6Obim3wPVqsoRi3PTxH3VerYzXSvnyDOKhadmamabKY3BAK88NmCLncfTbptvhP+DnryEMKVunu9+uGc91m0DNopxlzudfnLMztMF/CzzvfaDnfjtiGcHF8TTtriNaG9H05FTDCcfNSPux/Ub3LGzYfC+5w3tH82v7V/JegXNr2z28I4e9jv3s451kdJYy3bOD8C5oKJRc4gco17eyp0eKeSrVuZ1ODRe6NQC1j/T+4jVglngUJvJs0joxJ1sd7rexBta+33CIrm0pXCxUWg6jXnSeYMRFdcbqpvhYrfjYkA9RtFHYVHorqou7H8i7fnvW1N+P8MqNb/EL+oPhaOvjqcvR1MtEaQen0PPmo7IVqZd2XbhLSQwHWpIivWipVUvA06Ut2nnxIPdW0dOmVS1CK8yRMlpyboCyjLMZbLk4um8Jbyio47wuIty3u4k6Keo0foaezs8mZNnJ3up5ri5TEQDmtwrm3AE74bLdnUSXLiOjvQpvPfoVvdh//on9GX73h9t2Blx8QaaDxUvzF+ERKZMtWb4BAgA55p37xN84xYjoaNLsIgw4eMHc8lA6Sp23jH/02itcr/pslpdtFr3dvG0nmTfekV7PR/Ydc6oWe5194mfpH40i3LQz7jsjjpnYvWYlt9WZlxoiLRVcmWbzpLTVHkuVI/27+0Q+tCpJe48C29SjF5qRb8hhnd0iUq2lSHuBYBiqgcNhJjPVhJv3mjXe1YJe7FiRpvTM2rmY5p2ZKoyVRwA/eL9KjGksRMuvXnWlmT+xXrtiUhQ91/i5nmt8JjLrdh+Rp2XzFPzRXaiqsyTWSUcJUzZeGUxNssJFlO0ZkXtnsO6MKhhprvPQdqbynTm1mCfET5uq1YjcmaWffZlLYr645tvTDXCXInV3RazvItNdNJ45VJTu4mTZEsia4OLnNbmYv6ioUAnjD6j4JEFnSxKc0sKT4eQrRCXh81I+7H9RvcsbNh8L7nDe0nzf/iv5Lxo4TaPzdTzOm2d8rT8iDWSmHORmA3gE5dUFC5l2WyxKmtcERK6aNkyYOp2H7xcVWa/qfqROlB9yPW0jOORnTSOBd/nC9LU+p+rDoqf0r0N2hvCPV+4jV2J8aXl/Jie0PwI+f8GrW/xC/qD4WjqYanL0e0a9AmRP0dPo5tQlOzzVmB5lrWGA5XIv4BFr74hrb0aiklk0aW7Km4t4LLQclqROTk6bpeT3I6I4XzbzbjqvaIJve4uBLDMeCmiDpnQaVcwPU6apntsGFAFG8Kom2HX1Q6M3FYjAbKG88ymL3dM0pKqa53ksHQIiYhsJW5NjvHOtfoiWhFxhhkdaSlPKHWg8VL8xfhEPMuWrN8AgQAIWsdDOWe7ck7o5xKyKW27jbYRE0ZcC7SqR3Uir5Kb+BP8A/baHbyJekiW2qte9LVS5z01SypiuFlEnNSMrkDfxiKst+G6h0KsYvJK7o+mTpF5LSaarQS1cHlJVr4ipFsJbyTEVCm6eci1a8ZtYMNQtEzZbvNmIyKVwKGBBN2BJscwBh9N4lkynXmmsIZNMymKqUBaxN1G2x3jjs2Q+hNRfEoVYbyKbG34U31DFrfjzK/RyIU+kYm6y5g6ChhN5D0pd5q70mfhv6rfKDeXMXDNtLo2Y7AYGGeZIIA9JhsppIVReRyqZeJGUGxZSL8Li0UJrei0XqFTo6kZvuZz+ZSTlOFpM248lSw6wRtjnpW9SLxg9NhtO1qwyprD5s1VHfTDCe+ynktypHYcoduVeTI+ntM5Tj+hE+j5v4Uz1G+UJ0U+TH9bofWvVHo0fN/Cm+o/yg6KfJiO7oJZ316ofNVqF5MgK4sxYtbhe1genKNi0punTxI4XbVzTuLpyp6JYJkyfhJDK3QQL3/mOQ2ps+srmUkspvJ0uy72jK2ispNLD4mPfg4P6sZ3Ua/0v0ZodZo/UvVFfVICbqGF9otFunRrJYlF+jGOvS7pL1Rp5M8D2GH9FU+l+jE6an9S9UWOiZJBLEWFrZxubGoTjKU5LCawc9t65pyjGnF5aeTXrRSPMk2ljEysGw72ABBA6edf0R0MXg5yk8MSWkzDkZE/q5Nok3kWsrmQX0bNvlJnW6ZbfKGC7y5mP0dO/Cm+o/wAoA3lzNkjQ892CrJmXO8qygdJJFgIBHNI6pTS8KKu3CoF+NhaGlNvLybIBAgAyRCdgJ6gTCNpCqLeiM+938lvVMJvx5juin9L9A73fyW9Uwb8eYdFP6X6B3u/kt6pg348w6Kf0v0NbKRkQQenKHZyMaa1PCbbYG8aixi5PCWWae/Jf4iesvziPpYc16ljqdx/hy9GHfkv8RPWX5wvSQ5r1E6ncf4cvRh35L/ET1l+cHSw5oXqdx/hy9GZS56tkrKT0EH3QqnF6NDJ29Wmszg15pmyHEJqepRTZnQHgWAPYTBkXck9EY9+y/wASX6y/OEyhejlyDv2X+JL9ZfnC5QdHLke9+S/xE9ZfnBlB0cuRugGgTaGSnGK95482OhTnN+7FvyWTzlBxHbDOsUvqXqiXqtf6JejDlBxHbB1ij9S9UHVK/wBEvRhyg4jtg6xR+peqDqtf6JejPQbxJGcZcYtMinTnT4STXmghw3GXg1d9p5aesPnDOlhzXqWOp1/8OXozzvuX5aesPnB0sPqXqHU7j/Dl6M977Ty09ZfnB0sPqXqHU7j/AA5f/VnqVCk2DKTwBBgVSLeE0NnbVoLMoNLyZsh5AEAoQANGi0AlJbeLnrMUKrbmzetYpUlglxGThAAQAVWsKDAp34regg/KLFu3nBn7Qit1S78nPtdppEuWoOTMbjjYZX7Yh2jJqKSNf2SpQlWnJrilw+4r6P0fMnzBLkoXdtgHAbSTsAHExkxi5Pgd1WrQpQ35vCQ70vcqnMt5k+WjeSqNMt6cS+6J1bPvZjT29TTxGDa88f6lNrFqNU0imYQs2UNrpe69LKcwOkX9ENnRlEtWu1qNd7uj5P8A1F2lmFHVlNiCCCOuI6cnGSaLlzSjVpShNZWGdKrXKy3YbQrEdYBtHSvQ8eisySOXk3zOZO08Yrm4klwRvoKNp0xJUsAu7BVvkLnidwgbwBs0xo16ac0mbhxqFJwm4swuM4RPIrIdoUQfNUJpanFzfCzKOrIge2J4aGVdpKp9ibOktMmYEBY7gOq5jlNq79W63FxwuCOx2GqdKzVR8MvizXU0UyX4ct16SpA7dkZk6M4dqLRswr059mSZHiMlCACTQnndca2xZtXG73NMwvaGnGVo5NcU0R9aphEjI2xMAekWJt7BHQbQk1S4GL7M0oTvMyWcLK8xSpsGNeUBwYhjtkcN+dY8bXjDWM8T0Kpvbj3de4ZdKaplXWVKK4yXZmdwqhHm8nSgcXf2nhFiVuv6TJo7Tb96emnBccpZk/JFNP0NMSWZrBQqqGOeYBm8lsttxiInSklkuxvqUp7q1f8Apn9iArWzGRGYIhieHlFmcFOLjLijoshrqpO0gHtEdRB5in4HkNxFRqyitE3+5nDiIIAGrRvik80Rn1O2zft/hR8io1i1tlUjiWVZ3IuQthhB2XJ3nhE1G1lVWe4KteMOBsla1U5pjU3IVTYrbnBty2va567QydCUZ7rLdlSldzUKepG0DrnJqZnJYWlufBxEENbcCNhtnaGypOKyad7satbQ6RtNd+O4sdYPFr537GH2/aOYv/hrzOda8eDK85vcIg2j2Ym17IfEqeSGHV+Ymi9EtWFQ02aAw6cRtJW/k54j1t0RWp+5TyaN9KV1d9Dn3Y8P9WaloFmT5UrSVfVd+T1xCTJdpcuVe5C80WByIudtt+0rjjiTeSFzag5Uaa3F3tZbJlBUztHV8qinTnqKaoU8k004pkth/SW/qGwf7ha1jdU3GW63lMbOMLig60Y7so640Yja6aLWkr3lKLI2GZLHBXPg+hlYDoAivUhuz4G5Y3brW2Z64a9EOGkvFTfMf4THQvQ8th215nMBFc2zpfcu0ZTWE7Gr1Vm+zxKTKXFhxBBmLjeeOW2Iqjeg+CMtcdXKCdVPOn1wkzsK3l8pJXJV5vNcYsxCRbSFkkcspagOL794iZMjH/Uz7v8A729wiaGhl3nxPsW9NUvLqA8tcbgZLmb3Wx2Z7I5i9qSp3zlFZZ12zKcamzlGTwuZbU2vS4sFTIaXuJHOHpUgG3VeJo3q0nHAS2e8ZpyyStI6vyqhOVpStzmAp5jf4n/sxHXsYVI71Lg/0HUL6pSluVeK/VCc6FSQQQQbEHcRGI008M3IyUlld5uovDHpjT2P80vJmPt/5KXmv3Iut3iV88fC0dBtH4S8zG9lvm3/AGivTUrzDhlo7ngqlj2CMVRb0R306kIcZNLzHWUswzyXp6wJydFzhIdudSTA7LbLJswD6YvLLenL9Dm5OKjhSjnMu/uksZI2llmTKOYve1WJrrhwGQ+Ef6wzs381uG6Ellx0/wCZCjuxrJ7ywu/P+XAhy5pUlXBBGViCCDwIOyKkom9TqcPA6fS+Anmr7hHS0+wvI8puvjz/ALn+5sh5AEADVo3xSeaIz6naZv2/wo+Qma86rzJs01EqzBgA6k2IKiwI6LARctbqMI7siKtQcpb0Stl6vt3sZZYYywfouBYDs3xFWuFOplaGrsav1Krvy4p6mjQmgJiTQ8ywC3IANyTa3oGcMqVU1hG/tLbNGrQdOlxbHCrrS8sK20MDfiLHb0wW3aOI2h8NeYl68eDK85vcIg2j2Ymz7IfEqeSGmm0d9JaElyZTBZiKqrfYHknINwBA2/mBivH36fAu3EurX0pSXB59GU1VpGUmnFm1bKnIykWY4uUWcZfHcLOQL8IRtdJlj405uy3YLV/fBPp6j6U0vKnSLmlpFP2tiA7m+S36SvoU8RC9ueVoiJrq1q4T7Uu7khU7qlcs3SRCm/JJLlE/mBZ27OUt1gxHUeZlywg423Hvy/0GvSXipvmP8Jjeeh53DtrzOYCK5tjz3Ix/qpv6J/6iRHUHQ1FvuvZaTmX/AA5R9GG37GCGgS1E+W5U3GREOEOoaiTsdLf87e5YsU9DKvPifYupFdyE8TAuLD/Te17rbbY8Y5e+q9FfOeDr9l0em2coZxxGKj01S145Galn3I9r/wCxhv7DFqFelcLdaIqlvWtnvJ+n8lMMeiqkC5almnfu4nzly6x7IPetamP6WWXu3dPP9SJmvdEFw1C+CSFmW6fAb9vVhm0bdNdJH7i7MuGn0UvsL9CbsOoxFsjhdLyf7Bt/5KXmv3I2t3iV88fC0dBtH4X3Mb2W+bf9pu1fV5ei6mfJmvKmJMvdAnOCotlbEp5vPJy3xn0U+jbR0V/JSu4QksrA0z9YDJR6e8x5il5YnMUuWFK08MQqgZAYdkTueOH/ADQy1Q3nv8Etcf8Alg0yNdsEleUlMZoKIQXlqGvT8tjLbFut8uJA3wKpwFlZ5k918OL7+eDn3dKmI9WJqCyzpEmbsseeDa/TZRFet2smvs5NUt19zaG2h8XL8xfhEb1PsLyPO7r48/7n+5uh5AEADVo3xSeaIz6naZv2/wAKPkSYYTFHpPR+HnJ4O8cP4hAK6AUxeLFv2ihtD4a8xV148GV5ze4RBtHSJteyHxKnkiu1U1nm0MwlBilt4csmwNthB/pYce3dbOp1HBnV31jC6hx4NaMYNUtaqGW9ZNq3IepnFsDSnmWlgnkwSqspNj7BE8Jx4t95iXdnXxCEFwisa9/ebtYe6hLWWZWj5ZBtYTGUIqX3om0t1gDrhZVlpEbQ2ZNy3qz+xy4MS1ySSTck5kknMk7zECfE15cIPyOt6S8VN8x/hMdE9DyyHbXmcwEVzbLXVvTj0U7lUAbIqynIMpsbX3G4BvCNZFTwNGkO6jSkhmoWecvgl+SsOp7EgdQiLcY7eOV1k/lJjzCLF3Z7cMTE29sSDTo3c6+6H9RvcsT09DKvPifYYqJZZqkE22C4vfIeDlfovaOZvYwd/ieh12zHNbNTp6mzX2VIltKaRhSbe55OwsB4JNthvsPXwgu404NOHB+BNYyqTUlU4rxLbWCYKnRomNbGFSZ1MDZvYWies1Ut8vUr26dK53e7QxkTRO0QcRFxKbac7yicPwCBSU7bjy/YHF07vhz/AHEvQc08oF3WPuiDZaXWU/Bku3fkpLxX7m7W7xK+ePhaNraPwl5mT7LfNv8AtN+qVTJmUNTSTJ8uS8xrq0wgCxCjK5FzzNl4z6EluOLZ0e06c4141lFtLUv63QyTZ7TRWU4lszPh5pOJqVpHhY7W5wa1uMTbuXwZmxrOMN3ceef/AJZIkzQKquJq6k5VXVlZlXBZKbkAGQzM2tzr3tcDKDd8RyrPPYeMffXPIQ9e61JtV9lME1JcqXK5QWs5QZsLZWuTsy4ZRXqtOXA1rGEo0/eWMtvA7UPi5fmL8Ijfp9heR5xdfGn5v9zdDyAIAJ1JpJ0FhYjpF4rVKDbyjSt72MYKMlob/pp+Cdh+cR9XkTdfpeIfTT8E7D84OryDr9LxIDzATfIdA2QdXkHX6Xia2aJqVLc4sp3V0qq3Y6FRrFog1CAKwV1N1J2G+0H2Z9ENuaHSxLWyNp9RquTWU1hi19VKnjJ7W+UZ/wCH1PA6r81W3J+n+5hM1PqTtMn1m/xheoVPAZP2ntJap+hr+pdRxles3+MHUangM/Mdn/m9P9yRQalzcYM1kCAgnCSSbbhkLdcPp2Ms+8QXPtHRdNqkm5Nd/BDtPlB1ZW2MCD1EWPvjVfI41PDyIs3U+qUkI8ll3FsQNukAWvEO4zSV7DHEw+qVZxkdr/KDckHXKZrnal1T7TI68Tf4wnRsOuU/E0DUOp4yfWb/ABg6Ni9cp+I86vaJFLJEvFiNyzHZcnbYcMgIljHdWChWq9JLJnW0blsSEZ7Q1+0W6IyL/Zbrz34M3dlbajbU+iqLh3NFe+hphN+YOon5RSWyK6Wq9TT/ADDa8n6GP0JM/J2n5Qv4TX8PUPzBaePoefQcz8naflCfhFfw9Q/MFpyfoTtGaLMtsTEXtYAdMX7HZ8qM+km+PgZW1NsQuafRUk8d+TdprR/LysAOFgQyncCL7eixIjQuKKqw3TP2ZfuyrqpjK0fkLDasVOy8kjrb5Rmfh1TwOt/NFs1o/QjnU2f/AGvWP+ML1Cp4DfzJaf5vT/cPqdP/ALXrH/GDqFTwD8yWn+b0/wBzZI1NnEgOyKu8gkn0Cwzh0bCefe0IqvtJbqLdNNv0HeWgUADYAAOobI1ksLBxc5ucnJ9/EyhRoQAVtfpuXKbCcRbeFtl13MSwpOSyNckiL9Z5Xkv/AMfnDursbvo9+s8ryX/4/ODq7F30H1nleS//AB+cHV2G+ifo7SSTgcFwRtByPX1RHOm46ippmekK5JK4nOWwAZkngIhnNQWWS06bqPCKr61yvImdi/OIetRLPUp8w+tcryJnYvzg61EOpT5h9a5XkTOxfnB1qIdSnzNtJrJKdgtmW+QLAWv6DlCxuIyeBs7ScVkuTFgqkFtKoDsY9OXziVUmO3WefSycG9nzg6FhusPpZODez5wdCxN0PpZODez5wdEw3WTJU0MARsMRtYEfA01dcss2NyeAiKdRRNWw2PXvYucMJc2R/phODez5w3p4mj+Vrn6o/qefTKcG9nzhOniH5Wufqie/TCcG9nzhenQfla5+qP6/6EikrlmZC4PAw+FRS0M3aGx7iyipTw4vhlG+Y4UXMMr14UIOc3wKVtbVLioqdNZbNHfy8D7IyPx+h9LNz8s3PfJB36OB9kH49Q+lh+Wbj6o/qHfy8D7IPx6h9LD8sXH1R/UFrV6RD6e3LeUt1poZV9m7mEXJNPHcSY2lxOfaxwCAAgAS62UHqyjNhVpoUt5IYgE+gG8XU8U8rkRqKlNJl3r/AKu09EklpTtd2KlWYG4AvjGWWdgd3OGyKtpczqNqZevLSFKKcBRi+ZoQAXmqXjW8w/EsQ3HZQ+Gpv108GV1t7hGRd6I07HVirFI0QgAIAMk2jrEKtRHodJqPBbqPujYjqYPeU2jNGTKhsMpbneTkFHEmLFSrGmsyLFOlKo8RG5tRl5EjlDyu3Ecl6rbbdO33RQ69Le04F92Md3XiVGrGrgqGYu6lEYqwRlYsR0jYvTv3cYmr3W6lu6kFC13372iNmndUHk3eUTMljMj+pR0+UOkdkFG8UuEuDFrWjjxjxRD0P4v0n9olrdoz3qV2k0JnEAEk4QAN5IFgIzq3aPRdgNRsIt+JPqKym0c6pMlioqOaZouMEkGxsAcme3H2RFqPlKvdpuD3Yd3N/wCxI1s1iqqd0eTMlvSzlDSry1K2tmpyv07dh6DAkV7O1o1U4yTU1rxPaGkFfT8ryK0869kIIWXUGxJwKcweac8+s52TQkVzK0qbjlvx7+a+5T6JFptjkRiBHAjaD03iaj2hPaJqVhJrmv3LXSHg+n9jFDbvy68znPZv5p/2mnRtA89wibdpJ2KOJjl6FCVaW5E7SvcQow35f+y1mSaKTk5mzm3lbKtxtsbi/aYuShaUuEsyfhp/BSjUvK3GOIrx1/kBouRUA96uwmAX5KZa580/yfRB1ajXX/QeHyYdar0GunWVzRQupBIIsRkQdxG2M2SaeHqaSaksrQt02Dqj0Sh8KPkv2PK7n40/N/uexKQhAAl1koPWFTsaaqnqZgD7DF1PFPPgRpZml4l73QtVKem72MvHeZNEtsTlubwF9kZ9CvKblnlk1ri3hT3cc8F/X6i0EgK8yY0qUp5+OZ4V/BGI7N+zOI4XlZ8F+w+pYUFxfBeZG1i1OpTSNUUhPNQzAQ5dXVRdrXJzsDa0SUbypv7syOvY0nT3qfcKmqBvNa3kH4li9cdlGTDUka6eDK629wjJu9Eadjqyt1d1bnVrHkwAi+HMbJV6Ok23D2RTSyaSWR20HoWiNDUKjiosxRpyS0DBiFFpTPcZXFje2Zh2EPSWCmqdTZBm97y6h5dSVxrJqFW7jPNXlkr/AEnIXOWyEwJuirpDR8ynmmVOUq6kZcRuIO8HjCd5HJYR0Cp8Fuo+6NiOpg95T6IM7lV73xcput7cW7DxvlE9bc3PfLNHf3vcLLX99IYftLCnsL8jfDe2fKX51r8coo2/RZ4a+JduOm79PAT9CNPE5e9cfK7sG23Tuw9eUWqihj3yrT3s+5qOWu76R73Tlgglkfa8jfwr5cpwW1tmV/RFSh0W9w+2S3X6bdWf0K/VZiZGe5iPYItT1MuepaaBlqa/E2xEL9igey9/RGfX7R2dnJrZMUu94/UoJ2jqAs0ybpB3ZiWbBJa5LG5233mI+JqQrXOFGFLGOHFjTq01PPp2p5EmbOSVeZKapUcmZmdlBGzM7OkwjM+5VSE1UnJJvg93XBQ6R0TpWbNSc8u7yyDLRHlgJY3AVcWQy6zC8C5CtZwg4J8Hq2tSRphMGlHAFhMQTCvBmTne0HtiWh2kZl/Ny2U0+5pfqbtIeD6f2MUNu/LrzM32a+afkT6V+SoHdcmmPgJ4KBs9/bGHSfRWTktW8HT1V0t6oy0isl9q5o4NSBJq3DFmsdwJyI4cY0bK3TtlGotcmde3GLlypvQV9LUL0c4FSbXxS2422g9I39fTGTcUJWtVNaZ4M1re4jd0nGWvejDXNwlSrWss2WrkcDmCewCLN/SUpKa70mQ7OqNQcX3No2yzkOoR11D4UfJfsefXPxp+b/cyiUhCABOm/fh+unxrFz/4vsxkPiLzQ7d1jZRf+oEZVp/V5G5ef0+Zq7tJ/wBNIH97/wCtoWy7b8hu0OwvM36mH/wNv06n4pkNrfH9B1v8t9mc/wBQXPLON3Jk/wDJY0auhjY7y1108GV1t7hGbd6IvWOrNuiNepFLRilmU0x1YOHZWChsZN+BHNIHoipk1FJYNdN3QKORIaTTUcyUrMGIxgi4K3OZJ2KBBkN5Gyu7oNBOnpUTKGaZ0vDgflACuE3XIG20mDIbyKfXbXNK6ZIaXKaWZeJXxFTiDFSuzhZvWg1GzeUOlT4LdR90a8dTn+8oqGumSWxynKt2g9BB2iLNSnGosSLFOpKDzE6JoPS0yqlDKWHtz2VgwW/FDzgx3A3Xfc7Ix6tPo5YNelUdSOQ0Po1acTGkKLF3xpzQWwsbFWNgD0Gy9UJOTlwYsIKGcCNrnrfOmO8mWyLK2Ey2xY7jMF7bM7ELltzMXKFCKW89SnXryb3VoYaqeI/3t7hE09TOqakuirhJrQz+Aea/mstj6BkfRGfW7R3OzaLq7LSjrxa+xBTVZKNps6tzp5TYZKA51BOaAdFtvSDuBuzOS47yVdRhR7T1fLmRvrvPM+U5IlyZbqeRl5IEvZgbeFzb7ewQYH/h9NU5LWTWr1yStJavO+lXlJdULCczg2CS25zG+7PEohO4jp3MY2ib10x4mp9Jip0m81fAzVOlVWwPptf0xNR7SKG1KPRbMcXrlN+eS20h4Pp/Yxn7e+XXmZHs180/7S71Mrls0h7ZnEl7G53jPflftjK2XWi06UvNHQbUoSTVWPkxxjcMQ01chHX7RVKjPnAEC2/PZDJwjJYkuA6EpRfuvicm1s0oKioZ08BQETpC3z9JJ9Foxbmoqk21podBaUnSppPV8S5p/AXzR7o62j8OPkjz25+NPzf7mcSEIQAI+kZxWpdl2rMuL8VIIuOGUXoJShgiballHmsmttTU8mJwlWlvjQopFyON2OUVo20aecd5dndzq4z3cTTrHrfUVyKk8S8KtiGBSpvYjO7HKxhKVCNN5iLVuJ1ViRno3XOpkUxpUErkiHXNSWtMJLZ4vzHdCSoRlPfeoRuZxhuLQz1CH27/AKZ+JYfV0K7LTXVubKHEt7hGdd6Iu2OrFVluLHZFI0SqqqYoejcYUDRABlL2jrHvgWoj0Oy1Zsjn8re4xsLUwVqLam+yLhKZSproweW7I42Mu0dB4joOUNnCM1hjoTcHlGnTOsVTNUypj4UuSyoMIcsbktxHRs6IrRoRg8onlXlNYZRxKRDhqp4j/e3uERT1IZ6kbSrfbMN4w/CIo1u0eiezz/7GP3JEvTAMoSamSKiSvgi+F5f6b/t7bZRFgt17LM+lovdl38mQv/CvC/136f2XZi/mF4kP/e6e75mWsWuT1CclKTkpNgpzu8xVGQdvJ6OvM3gSwFts+NKW/N5f6LyK3Vb7wvU3uiWl2ip7QfIy81+42aRayjpYD2GKG3U3brzOe9m3/wB0/IggxyCynk7tpNYZYDWyrkjIpMX86kkelSL9ZjVobRqYwzLrbNpN5WUVWl9ZaipGGY4Cb0QYQevefSYfUuJ1Fhi0rWnSeYrj4lREBZHGn8BfNHujtKPw4+SPNLn40/N/uZxIQhABWaR0DJnNjcENvKm17bL8YcptaARDqjT/ANz1/wCId0jA8+p9P/c9b+IOkYZD6oU/9z1v4g6RhkstGaKlU4Ili19pJuTwz4QyUm9QNmkdHy56YJq3XbwIPEEbDDJwUlhj4VJQeUU31MpuM31/4iHq0CfrlQDqXTf3fX/iDq0A65UPPqTTf3PX/iDq0A65UN9FqnTSnDhWYqbjE1wDuNrZmHRt4J5GzuqklgvImK5VzNASSSRiW+5WsPQN0OU2O32Y/V6Vxmet/ELvsXfZ4dXJJ3v638Qb7DpGefVuT+f1v4hN9h0jLSnkKihUFlGwQj4jHxI1fouXOILg4hliU2NuHTEcqalqaNltW4tE403wfcyL9XJPGZ6/8Q3oYl78yXnh6GJ1Zkfn9b+IOhiH5ju/D0D6syPz+t/EHQxD8x3fh6EzR+ipcm5QG53k3NuHRDo01HQo3u1Li7SVR8ORKnSg4KsLgwlWlGpFxmsopUK06M1Om8NEL6Hl8X9aM/8ACLc1/wAwXXh6B9Dy+L+tB+EW/iH5gu/D0PPoSV+bt/iF/CaHiH4/deHoZS9Dygb2J6CcodDZdCLzqMqbcupxccpZ5InxomOEABABTaQ0oyuVSwAyuRe5jAvdp1YVXCHcdrsj2eoVreNWvluWiXDCNUnSM9zZBiPBUufZFZbTupafsaM/Z7Z0FmWV5s2zJ9Uou0twBtJlsAPTaFe0bxf+iNbC2W3hP/8ARG+l5vEdghn4tcc16E/5asOT9Sx0VpAzCVa1wLgiNTZt9Ou3GevM5vb2xqdlGNWi3ut4w+42aUrDKUWGZNhfdxjbo0998Tlas91GvRkmsqFLyVVlBwk3QZ2BtZiDsIh1R0KbxJ8fuOo0rist6CyvNEz6H0j+EvrSv8oZ01tz/RkvU7v6f1QfQ+kfwl9aV/lB01tz/cOp3f0/qv8AUr6qpn080S6hVBIDFeaThJIBupI2qYkjGlUi3BkFRVaMt2oi0drAnhnFWct2Lb7ixSpupNQXeyspqmdOcJKALG9ly3C5zJ4COc/E7mpPEMHc/gFjQpZqtvm8/wChY/RFf+F7Zf8AlEvWb7l+xB+H7I5v9Q+iK/8AC9sv/KE6zfcl+gv4fsjm/wBSNX09XIXHNQKtwLkoczsGRvDZ3t7BZl/A+nsnZdWW5DOfNm2in41B37DGzZ3HT0lN8Dl9qWPU7h0k8rVeTFnWnWaZJm8lKCiwBZmF8yLgAbLWtF2MclWnSTWWUv1wqvKT1BC7qJOhiH1wqvKT1BBuIXoYB9cKryk9QQbqE6GBeaq6yzJ8zkpoUkglWUW2bQR1Qko4I6lJRWUMlbPwLffsH/fohacN6WCrOW6slZ9JTOI7Is9BAg6WQHSMziOyDoYA6s0efSUziOwQvQQ5B0sjJNJuDnYjhaEdCPcCrSLhTcXim9Syj2EFCABaq5RaeVG1nCjrJAHvjj7xZuZLmz1TZctzZ9OXKOTqkmVIoae5sktAMTWzJyFzbMkkxrQhCjDHcjmalSrdVcvi3/zBr0ZrNTVD8nKmYnsTYqwuBt2iFhWhN4TFq2lWlHekuAm90PRiSJkuYgCibiDAbAy2z6Lg+yM2+oKLU4rU3Nj3cpxdObzjQqNAeMbzf3ETbG+M/L+UVPaz5SH938M36xbE6z7hHX22rPNrjRDH3N5h5Ceq2xBgVvsuUsL9F1intJe/F+Bq7Ib6OaXP+CDpTWbSdMLz0o04Atdj1KJlzDIUaE+zkkqXNzTWZbq/55knVPWXSFXNTFJlinJOOYEdcrG2Es+ZvYZAw2tRowjwfEfbXNxUksx93y/3Fnukzz9IGx8FJa+zF/8AKLNnlUs+ZT2jxr48i8qfBbqPuiC4+FLyHWXzEPNEDVN7Vck/mI7VI/eORtHitE9L2jHNtMZ9N6wVSVhpqeVLc4A4xXBtvzxAbo1KlaaqbkUYFG3pOj0k21xwYfSWlv8Aysn1h/8ApBv1/pQvRWn1s0d0We/eMnlABMZ0xgbAeTYsB0BhDbtvo1nvH7OiunljRJ49Sg1ccmTn5RHui/spYoPzZie0bzdr+1fyJOun3yZ1J8Cxrx0M2l2TPUXRK1VdJlOMUu5ZxmLqqk2y3E2HpiOtPdg2ixSjvTSH/WR9B0M4SKinAcqHJVHYKGJALEG+4nK8U4OtJZTLco0ovDRA7ouokiTI74pAVsefLxFlK2JxLe5BFtl7ERJQuG3uyI6tFJb0RO1H+9r5r/DFuWhQrdketMeAPOHuMPodoza2gwahaMQo05gC2Iqt88IAF7dJJirtCrLe3Foamy6EXDpHrkl12n0eY0uXTNUFLgmwIG42uDEcLeUYqUpbuSapdxlNxhDewQZdNTVwdFl8hPTO1rb7ZgZEXsDkDEjnWt8NvMWQKnQu8xUd2SE6oklHZGFmUlWHSI1ITU1lGNUg4ScZaoYJXgjqHuihLVlqOhlDRwQAUC/e1/WT4xHIXPzb8z1Cw/8A5kf7X/J12rVCjCZhKW52K2G3TfK0bTxjicvHeT93XwK2k7ylHFLNKjbLqZam3C4iNdGuKwTS6eSxLL9SbPp5U9RjWXNTaLhXHWN0PajJcSKMp03wbTOXUQC1tSigBVaYFA3ATLADoiDZ0ErmeOT/AHLe36jls+lnmv2Z7rFsTrPuEdPbas4K40Rd9zB+fPXiqHsLD9xFbaS4RZo7GfvTXkVejNTJNW81pdXNLS3wuXl54h0lrnZthkrmVNJOK4k0LOFVtqb4MsNA006RpUU7VM2ciyi5xM1sxYDDcjK4iOq4yo7+7jiPoxlC53N5tYFHXmZi0jUH86j1UVf2i3bLFJFG8ea8hrqfBbqPuircfCl5E1l8xDzRTaFfDUSTwmJ8QvHG0XipF+KPUbuO9QmvBjVrRo1ZlfKw1LyJzy8KYUJuFLk88MLZEi3RGvWgnUWJYbRzltVcaEswzFPjxKvWnR1VRyeV7/nPdgoXnrtBN74z5MR1o1Kcc7xPa1KNae70aRJ7qLWlUyE3N2J6cKqCf+ULeP3YobsxZnJlNqx4k+cfcI0dl/B+7MD2i+bX9q/kS9dPvkzqT4FjXjoZ1Lsjd3EaG86onEeAioOtzc+xB2xUu5cEi9bR4tjBprV7RdTVPVTmmz3BCtLl8pNS8rmlcEpCzWKkFbnO4I3RWjUmo4RYcYt5ZU90bW8YCni7K4lSmI5WY8xCgmPLBJkyUV2YB7MzhcgFzfShxyNqS4HP+57M/wBWi7sL29WLueGDOuF7mTommPAHnD3GJrftGVW7Iydzt/spovscG3C6j5eyKm0V768jV2Q/+nJeP8Ean0dMxzJuj56FSxxocrG97ZixGZscodKrHdUa8WMjQmpynazT46EnV7SJNU8ufJRKgjN1yJsAbNmRmLG44CGV6S6JShLMeRLa1m67hUilLmhU7oMzk69iBtRCw4mxF+wCLFjJ9GU9pRXTPyRZSDdVPQPdDZakK0M4QUIAFuqm4J5YbVcMP9pB/aOOvHi5k+TPVNlw39nwjzjg6r9jXU5B50qYBcXsRY3sbZgggRsRlCtDwZzMo1Larh8Gip+oFF5D+u/ziPqlLkWPxO45/oi1lS5FBT2HMky7nMknMknbmSSdkSpRpRx3FZupcVObZy7QdRytVOmWtjxvbhjmA29sRbNea8n4fyWPaKG5Z048ml+jJWsWxOs+4R09tqzgbjQk6h6QlyahjNdUVpZGJjYXxLYXOXGGX8HKmt1aMtbKqxp1XvPGUX1bqJTznM6nnTJTOSxaW2JTiN2tvzvuNoz43M4rElnzNaVjTm96EmvJknRGr1Ho0maZtnIKl5rqMiQTYZDaB0wypVqVuGOHgOpUKNu95vjzbOUabqBNqpzqbq01yp4qXOE9lo1aaxBLwMSrLeqSa5j3U+C3UfdFG4+FLyLdl8xDzQuyHwsrcCD2G8cVB4kmerVFvQa5o6LpTRVLpHCwm3ZAQrSnFxnfMZ7+i8bsoU62HniclTq1rbKa800QZeokoHHUT500LsxtYAdJNz2EQ1WsVxk2yR383whFLyQv90zSUudMkiU6uEV74SGALFcrjfzYr3k1KSwy5s2nKEZOSxnBH1Y8SfOPuEauy/g/dnNe0XzS/tX8iXrp98mdSfAsa8dDOpdkau5xrZIpKabLYWmly+J5kiUhuoVRimODlhzsDt3xUuacnLPcXreaSaETWjTDvPZZc92koqS1wuwRgiAMwF7EM+Jr2zvDqcUloEpcShAtsiQaMnc+++p5r/CYCC4+Gzo+mPAHnD3GJ7ftGTW7Jjq1pk0s3EQSjZOB7COkfuYfdUOljw17h1nc9BPL0eox02ikdmm0NWJYbwlFjboIvcdRGUUHXaW5WhnBpRtk2529TCZZ6F0AJLtOmTDNmkHnnIAb7ZnPLbfZENa5c4qEVhLuLNvZqlJ1JSzJ95zrugaTSfVkyyCqIExDYxBYmx3jnW9Bi9aQcKfHzMy+qqpVzHu4F1S+Anmr7hDXqQm2EFCABV0scE1sWVzcHcQeEclf0ZxrybWp6dsS6pTs4RT4pYZok6RaXnKmuh4qzLfrttivTc4aGjWhRqr3kmZfWKq/8zO9dosdNU5sp9UofSiJWaQmTbcrMd7bMTFrdVzlDZTlLVkkKUIdlJFrqpKONmtzcNr9JIP7Rp7Kg99y7sfyc37TVodDGmnxzn7YZN1luEVrEqCcVs7XGR6so6OhJJ8Thq0W1wF3vxPKHti5vorbjIy1RlG8iayX8hmX3WvEE4xfdksU6k46PBGmTcRuzFjxJue05wJY0Qrk28tmdJKMx1VBckjIf97IRvCBHR54JVgNpBt2ZRQqxcoSSLltNQqxk9E0KbVKjJrqRtBBuI4uVKUXho9Wp14TipRfBkefNUnErWYbxcHth0N6IypuSRqqa2ZMtykx3tsxMW95iWUm9WV404R7KSNN4QfkbtXZRWSMQtckjqy+UdHs6Eo0ePM4Tb1WFS69x5wkhJ18QpVM7ghHC4W3GygEX43GyNKMinR4x4C2apPKEOyiXDIkxlvkQREbJV4mOMcRCCjV3OaZmqhMA5iK2JtwLCwF+OeyAr3MluYOg6avydwCbEE222sc/aIloyxIy6iyig79TyvfF3eRW3WR6p5bZhhi3Gx7IZJpjoppkYVDYcONsPk4jbsvaI91Zzgm3pYxlmKKWNlFydgELnA0fpC2VQdoAB9Aio9SYzhBQgACIRpMVSa0Z5hHAQm7HkO6SfNhhHAQbkeQdJPmwwDgINyPIOlnzfqew4Y228sIAPMI4CFyIGEcBBkDzAOA7IMhg9CgbBCAewCgRCOKfcOU5LRnmEcBCbseQdJLmwwDgINyPIXpJ836hhHAQbseQdJPm/U9hwwCIAXAx5McB2CAMhyY4DsEAZZ5yS+SvYIBcszAtsgECAQ8wjgIXLAMI4CDIBgHAdkGQwAUDYIMgewgoQAEABAAQAEABAAQAEABAAQAEABAAQAEABAAQAEABAAQAEABAAQAEABAAQAEABAAQAEABAAQAEABAAQAEABAAQAEABAAQAEABAAQAEABAAQAEABAAQAEABAAQAEABAAQAEABAAQAEABAAQAEABAAQAEABAAQAEABAAQAEABAAQAEABAAQAEABAAQAEABAAQAEABAAQAEABAAQA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ata:image/jpeg;base64,/9j/4AAQSkZJRgABAQAAAQABAAD/2wCEAAkGBxQSEhUUEhQUFhQXGRkYFhYXGBYXHBccFxgcHRccGBgZHSggGBolHBUYITEjJSktLi4uHB8zODMsNygtLisBCgoKDg0OGxAQGy4kHyQsLCwsLCwsLCwsLCwsLS0sLCwsLCwsLCwsLCwsLCwsLCwsLCwsLCwsLCwsLCwsLCwsLP/AABEIAOEA4QMBEQACEQEDEQH/xAAbAAACAgMBAAAAAAAAAAAAAAAABgQFAgMHAf/EAEoQAAIABAIFBQwJAwMCBwEAAAECAAMEERIhBQYxQVETImFxkQcUMjNScoGSobGy0RUWIzRTYnPB4UJj0iSCorPwJVR0k8LD0zX/xAAbAQABBQEBAAAAAAAAAAAAAAAAAQIDBAUGB//EAD8RAAIBAwEEBwYFAgUEAwEAAAABAgMEETEFEiFRExQyQWFxkQYiMzRSgRUWobHBQnJTYtHh8CMkgvFDkqI1/9oADAMBAAIRAxEAPwBtjUOZCAAgAIACAAgAIACAAgAIACAAgAIACAAgAIACAAgAIACAAgAIACAAgAIACAAgAIACAAgAIACAAgAIACAAgAIACAAgAIACAAgAIACAAgAIACAAgAIACAAgAIACAAgAIACAAgAIACAAgECAUIACAQIACAUIACAAgAIACAAgAIACAAgAIACAAgAIACAAgAIACAQIBQgAIACAAgAIAE3T2mZonMiOVVTYAZX4kmJoxWOJdpUo7uWVv0xP/Ffth26iToocg+mJ/wCK/bBuIOihyLmk0bpOYodEnlTsJIW/UGIJEROrSTw2PVvnSJL1crpxmTJE+5ZL3va6lSAykjbtglu4yipcU1Hii00nPKKMORJ2w+jBSfEoVZOK4FZ32/lN2xa6OHIr9JLmHfb+U3bB0cOQdJLmHfb+U3bB0cOQdJLmZya1wRdiRvBhsqUWuCFjUlnUuZ74VZuAJ7BeM+ct2LZo0afSVIw5tCU+l57HxjXJyC5bdgAEYDuq0n2melQ2NY04Y6NPHey2o9G101+TWYBMAuZbTUDgdKXxD0iHqpcP+orTo7Lhx6NY544EDSk+fTvgmT1L5gqkwOVI3NbwT0GGyrVo6yJaFls+ssxor7oxrKmplFQ8xgWRZijEDzX8E+w5QkritH+pj6eztn1U92kuDafDkMmg6xpsoM3hAkE8bb/bGxaVXUp5fkcRtuzha3ThDRrK+5MZo5bae2LhXEoU3hR4G3s3ZFvKhGdRZb4nmKM78XvP8Qv/AITZ/QGIwfi95/iMPwiz+gMRg/F7z62H4RZ/QjJDHQ7E2lVuXKnVeWlnJgbb2dSt1GpSWE3jBX6wVrSZWJPCJCg8Lgm/YI6SKMGnFSeGK0mvqXNkaax4Ldj2AQ97q1LKpp6I3463hU+pM+UJmHNC9F/l/QMdbwqfUmfKDMOaDov8v6GhNMT0bN2uDmre0EGHYTGumuQ8ynuAeIB7REJUeplAAQAc80794m+cYsR0NGl2EQYcPLzUekWbXSEcXXEWIO/ApYX9IEQXEmqbwSU1mSOid0PXZtHGSqSlmNMDm7MQAEw8BmTi9kZ9CiqmeJYq1dzuOdao6RaorqiawCmYrOVGYBLrsvF9R3YqJl3Tys+Iy6Z2L1n9ont9WZdxojfoXQPfMmYUYCajZKdhUjK/DO+fRCV7noppPRk1tZ9YpycX7yZ5ozV+Y1QkucjopJxGxtYC9gwyztbbBVu4qnvQfEShYzlWUKiaX/O8cKzVelKeBgw54lJBsNt9t4zY3dZPU2p7Pt3HTGORy8ViNMYL4OI4Da1xfLIkkek345xtQb3VvanOVIx3vc0yMtd4uZ5rfCYy6vYfkatl8xDzRR9zpUNdL5S2QYpfywMvTbEesRgUMb/E9J2q5K2e7z4+RQ1Qm0ukjtE1Ki44tje46w6t7YXip/cjW7UtvDd/ZF/r/pCTL0m7CTKn2lKjo98OO9783+oKFHph9RpTKtlTnK3S3muPDHI0636wyn5NZcimZmppX2qks0okG8sWNhh4HPPOCpJaYWhJZ0KkW5OT4SfDn4/cmanzMVPf87e4Ro7PX/S+5y/tK83if+VfyW7Rwu0fmqnmdLs75Wn5HgEU0XSZRaNmTfAA6ybRbt7CtXWYr1K1W6p0tWaaukeU2FxY+/qMRV7epRluzWCSlWhUjmLNaRt+zfzE/wC3+TD9o/gQ/u/hlPrf4hf1B8LR20dTkqPaGXuSIO9prWFzNIJ6Ai2HtPbFO8fvo2LVe6xs0npeRTAGfOlyg3g42C3ttsDtitGMpaIsSnGOrE/XDSukTNktoz7SnZAS8tZcxWbGb847rW9sS04ww9/UhqSnlbmgod1OaE0iwtk0uWTbjzhfsA7ItWsvcK9yvf8AsMlIfs081fcIezKlqbYBAgA55p37xN84xYjoaNLsIgw4edd1HlaP5OmKmn77wC4DrymLDzube97XvlGVXdTeec4LlPcwuZc6zU2j3ZO/+98QB5PlmVTbLFhxEdF/REUN/wDoHT3P6jkWpxQ19SZYAl/a4AuwLywwAdGG1o0uO6smTc6cOYz6Z2L1n9ont9WZdfRFrqHpDBMMohefmGJAIItcDjcAG3REO0KTaU+Rd2VX3Zum+8f4yDoSj1z0oKelmG/OcFEG8swt7Bc+iJ7em51EireVlSpN974I4um6N05hD3X+Lmea3uMZdbsPyNSy+Yp+aESjku7qsoM0y91CXxXG8WzFuO6Obim3wPVqsoRi3PTxH3VerYzXSvnyDOKhadmamabKY3BAK88NmCLncfTbptvhP+DnryEMKVunu9+uGc91m0DNopxlzudfnLMztMF/CzzvfaDnfjtiGcHF8TTtriNaG9H05FTDCcfNSPux/Ub3LGzYfC+5w3tH82v7V/JegXNr2z28I4e9jv3s451kdJYy3bOD8C5oKJRc4gco17eyp0eKeSrVuZ1ODRe6NQC1j/T+4jVglngUJvJs0joxJ1sd7rexBta+33CIrm0pXCxUWg6jXnSeYMRFdcbqpvhYrfjYkA9RtFHYVHorqou7H8i7fnvW1N+P8MqNb/EL+oPhaOvjqcvR1MtEaQen0PPmo7IVqZd2XbhLSQwHWpIivWipVUvA06Ut2nnxIPdW0dOmVS1CK8yRMlpyboCyjLMZbLk4um8Jbyio47wuIty3u4k6Keo0foaezs8mZNnJ3up5ri5TEQDmtwrm3AE74bLdnUSXLiOjvQpvPfoVvdh//on9GX73h9t2Blx8QaaDxUvzF+ERKZMtWb4BAgA55p37xN84xYjoaNLsIgw4eMHc8lA6Sp23jH/02itcr/pslpdtFr3dvG0nmTfekV7PR/Ydc6oWe5194mfpH40i3LQz7jsjjpnYvWYlt9WZlxoiLRVcmWbzpLTVHkuVI/27+0Q+tCpJe48C29SjF5qRb8hhnd0iUq2lSHuBYBiqgcNhJjPVhJv3mjXe1YJe7FiRpvTM2rmY5p2ZKoyVRwA/eL9KjGksRMuvXnWlmT+xXrtiUhQ91/i5nmt8JjLrdh+Rp2XzFPzRXaiqsyTWSUcJUzZeGUxNssJFlO0ZkXtnsO6MKhhprvPQdqbynTm1mCfET5uq1YjcmaWffZlLYr645tvTDXCXInV3RazvItNdNJ45VJTu4mTZEsia4OLnNbmYv6ioUAnjD6j4JEFnSxKc0sKT4eQrRCXh81I+7H9RvcsbNh8L7nDe0nzf/iv5Lxo4TaPzdTzOm2d8rT8iDWSmHORmA3gE5dUFC5l2WyxKmtcERK6aNkyYOp2H7xcVWa/qfqROlB9yPW0jOORnTSOBd/nC9LU+p+rDoqf0r0N2hvCPV+4jV2J8aXl/Jie0PwI+f8GrW/xC/qD4WjqYanL0e0a9AmRP0dPo5tQlOzzVmB5lrWGA5XIv4BFr74hrb0aiklk0aW7Km4t4LLQclqROTk6bpeT3I6I4XzbzbjqvaIJve4uBLDMeCmiDpnQaVcwPU6apntsGFAFG8Kom2HX1Q6M3FYjAbKG88ymL3dM0pKqa53ksHQIiYhsJW5NjvHOtfoiWhFxhhkdaSlPKHWg8VL8xfhEPMuWrN8AgQAIWsdDOWe7ck7o5xKyKW27jbYRE0ZcC7SqR3Uir5Kb+BP8A/baHbyJekiW2qte9LVS5z01SypiuFlEnNSMrkDfxiKst+G6h0KsYvJK7o+mTpF5LSaarQS1cHlJVr4ipFsJbyTEVCm6eci1a8ZtYMNQtEzZbvNmIyKVwKGBBN2BJscwBh9N4lkynXmmsIZNMymKqUBaxN1G2x3jjs2Q+hNRfEoVYbyKbG34U31DFrfjzK/RyIU+kYm6y5g6ChhN5D0pd5q70mfhv6rfKDeXMXDNtLo2Y7AYGGeZIIA9JhsppIVReRyqZeJGUGxZSL8Li0UJrei0XqFTo6kZvuZz+ZSTlOFpM248lSw6wRtjnpW9SLxg9NhtO1qwyprD5s1VHfTDCe+ynktypHYcoduVeTI+ntM5Tj+hE+j5v4Uz1G+UJ0U+TH9bofWvVHo0fN/Cm+o/yg6KfJiO7oJZ316ofNVqF5MgK4sxYtbhe1genKNi0punTxI4XbVzTuLpyp6JYJkyfhJDK3QQL3/mOQ2ps+srmUkspvJ0uy72jK2ispNLD4mPfg4P6sZ3Ua/0v0ZodZo/UvVFfVICbqGF9otFunRrJYlF+jGOvS7pL1Rp5M8D2GH9FU+l+jE6an9S9UWOiZJBLEWFrZxubGoTjKU5LCawc9t65pyjGnF5aeTXrRSPMk2ljEysGw72ABBA6edf0R0MXg5yk8MSWkzDkZE/q5Nok3kWsrmQX0bNvlJnW6ZbfKGC7y5mP0dO/Cm+o/wAoA3lzNkjQ892CrJmXO8qygdJJFgIBHNI6pTS8KKu3CoF+NhaGlNvLybIBAgAyRCdgJ6gTCNpCqLeiM+938lvVMJvx5juin9L9A73fyW9Uwb8eYdFP6X6B3u/kt6pg348w6Kf0v0NbKRkQQenKHZyMaa1PCbbYG8aixi5PCWWae/Jf4iesvziPpYc16ljqdx/hy9GHfkv8RPWX5wvSQ5r1E6ncf4cvRh35L/ET1l+cHSw5oXqdx/hy9GZS56tkrKT0EH3QqnF6NDJ29Wmszg15pmyHEJqepRTZnQHgWAPYTBkXck9EY9+y/wASX6y/OEyhejlyDv2X+JL9ZfnC5QdHLke9+S/xE9ZfnBlB0cuRugGgTaGSnGK95482OhTnN+7FvyWTzlBxHbDOsUvqXqiXqtf6JejDlBxHbB1ij9S9UHVK/wBEvRhyg4jtg6xR+peqDqtf6JejPQbxJGcZcYtMinTnT4STXmghw3GXg1d9p5aesPnDOlhzXqWOp1/8OXozzvuX5aesPnB0sPqXqHU7j/Dl6M977Ty09ZfnB0sPqXqHU7j/AA5f/VnqVCk2DKTwBBgVSLeE0NnbVoLMoNLyZsh5AEAoQANGi0AlJbeLnrMUKrbmzetYpUlglxGThAAQAVWsKDAp34regg/KLFu3nBn7Qit1S78nPtdppEuWoOTMbjjYZX7Yh2jJqKSNf2SpQlWnJrilw+4r6P0fMnzBLkoXdtgHAbSTsAHExkxi5Pgd1WrQpQ35vCQ70vcqnMt5k+WjeSqNMt6cS+6J1bPvZjT29TTxGDa88f6lNrFqNU0imYQs2UNrpe69LKcwOkX9ENnRlEtWu1qNd7uj5P8A1F2lmFHVlNiCCCOuI6cnGSaLlzSjVpShNZWGdKrXKy3YbQrEdYBtHSvQ8eisySOXk3zOZO08Yrm4klwRvoKNp0xJUsAu7BVvkLnidwgbwBs0xo16ac0mbhxqFJwm4swuM4RPIrIdoUQfNUJpanFzfCzKOrIge2J4aGVdpKp9ibOktMmYEBY7gOq5jlNq79W63FxwuCOx2GqdKzVR8MvizXU0UyX4ct16SpA7dkZk6M4dqLRswr059mSZHiMlCACTQnndca2xZtXG73NMwvaGnGVo5NcU0R9aphEjI2xMAekWJt7BHQbQk1S4GL7M0oTvMyWcLK8xSpsGNeUBwYhjtkcN+dY8bXjDWM8T0Kpvbj3de4ZdKaplXWVKK4yXZmdwqhHm8nSgcXf2nhFiVuv6TJo7Tb96emnBccpZk/JFNP0NMSWZrBQqqGOeYBm8lsttxiInSklkuxvqUp7q1f8Apn9iArWzGRGYIhieHlFmcFOLjLijoshrqpO0gHtEdRB5in4HkNxFRqyitE3+5nDiIIAGrRvik80Rn1O2zft/hR8io1i1tlUjiWVZ3IuQthhB2XJ3nhE1G1lVWe4KteMOBsla1U5pjU3IVTYrbnBty2va567QydCUZ7rLdlSldzUKepG0DrnJqZnJYWlufBxEENbcCNhtnaGypOKyad7satbQ6RtNd+O4sdYPFr537GH2/aOYv/hrzOda8eDK85vcIg2j2Ym17IfEqeSGHV+Ymi9EtWFQ02aAw6cRtJW/k54j1t0RWp+5TyaN9KV1d9Dn3Y8P9WaloFmT5UrSVfVd+T1xCTJdpcuVe5C80WByIudtt+0rjjiTeSFzag5Uaa3F3tZbJlBUztHV8qinTnqKaoU8k004pkth/SW/qGwf7ha1jdU3GW63lMbOMLig60Y7so640Yja6aLWkr3lKLI2GZLHBXPg+hlYDoAivUhuz4G5Y3brW2Z64a9EOGkvFTfMf4THQvQ8th215nMBFc2zpfcu0ZTWE7Gr1Vm+zxKTKXFhxBBmLjeeOW2Iqjeg+CMtcdXKCdVPOn1wkzsK3l8pJXJV5vNcYsxCRbSFkkcspagOL794iZMjH/Uz7v8A729wiaGhl3nxPsW9NUvLqA8tcbgZLmb3Wx2Z7I5i9qSp3zlFZZ12zKcamzlGTwuZbU2vS4sFTIaXuJHOHpUgG3VeJo3q0nHAS2e8ZpyyStI6vyqhOVpStzmAp5jf4n/sxHXsYVI71Lg/0HUL6pSluVeK/VCc6FSQQQQbEHcRGI008M3IyUlld5uovDHpjT2P80vJmPt/5KXmv3Iut3iV88fC0dBtH4S8zG9lvm3/AGivTUrzDhlo7ngqlj2CMVRb0R306kIcZNLzHWUswzyXp6wJydFzhIdudSTA7LbLJswD6YvLLenL9Dm5OKjhSjnMu/uksZI2llmTKOYve1WJrrhwGQ+Ef6wzs381uG6Ellx0/wCZCjuxrJ7ywu/P+XAhy5pUlXBBGViCCDwIOyKkom9TqcPA6fS+Anmr7hHS0+wvI8puvjz/ALn+5sh5AEADVo3xSeaIz6naZv2/wo+Qma86rzJs01EqzBgA6k2IKiwI6LARctbqMI7siKtQcpb0Stl6vt3sZZYYywfouBYDs3xFWuFOplaGrsav1Krvy4p6mjQmgJiTQ8ywC3IANyTa3oGcMqVU1hG/tLbNGrQdOlxbHCrrS8sK20MDfiLHb0wW3aOI2h8NeYl68eDK85vcIg2j2Ymz7IfEqeSGmm0d9JaElyZTBZiKqrfYHknINwBA2/mBivH36fAu3EurX0pSXB59GU1VpGUmnFm1bKnIykWY4uUWcZfHcLOQL8IRtdJlj405uy3YLV/fBPp6j6U0vKnSLmlpFP2tiA7m+S36SvoU8RC9ueVoiJrq1q4T7Uu7khU7qlcs3SRCm/JJLlE/mBZ27OUt1gxHUeZlywg423Hvy/0GvSXipvmP8Jjeeh53DtrzOYCK5tjz3Ix/qpv6J/6iRHUHQ1FvuvZaTmX/AA5R9GG37GCGgS1E+W5U3GREOEOoaiTsdLf87e5YsU9DKvPifYupFdyE8TAuLD/Te17rbbY8Y5e+q9FfOeDr9l0em2coZxxGKj01S145Galn3I9r/wCxhv7DFqFelcLdaIqlvWtnvJ+n8lMMeiqkC5almnfu4nzly6x7IPetamP6WWXu3dPP9SJmvdEFw1C+CSFmW6fAb9vVhm0bdNdJH7i7MuGn0UvsL9CbsOoxFsjhdLyf7Bt/5KXmv3I2t3iV88fC0dBtH4X3Mb2W+bf9pu1fV5ei6mfJmvKmJMvdAnOCotlbEp5vPJy3xn0U+jbR0V/JSu4QksrA0z9YDJR6e8x5il5YnMUuWFK08MQqgZAYdkTueOH/ADQy1Q3nv8Etcf8Alg0yNdsEleUlMZoKIQXlqGvT8tjLbFut8uJA3wKpwFlZ5k918OL7+eDn3dKmI9WJqCyzpEmbsseeDa/TZRFet2smvs5NUt19zaG2h8XL8xfhEb1PsLyPO7r48/7n+5uh5AEADVo3xSeaIz6naZv2/wAKPkSYYTFHpPR+HnJ4O8cP4hAK6AUxeLFv2ihtD4a8xV148GV5ze4RBtHSJteyHxKnkiu1U1nm0MwlBilt4csmwNthB/pYce3dbOp1HBnV31jC6hx4NaMYNUtaqGW9ZNq3IepnFsDSnmWlgnkwSqspNj7BE8Jx4t95iXdnXxCEFwisa9/ebtYe6hLWWZWj5ZBtYTGUIqX3om0t1gDrhZVlpEbQ2ZNy3qz+xy4MS1ySSTck5kknMk7zECfE15cIPyOt6S8VN8x/hMdE9DyyHbXmcwEVzbLXVvTj0U7lUAbIqynIMpsbX3G4BvCNZFTwNGkO6jSkhmoWecvgl+SsOp7EgdQiLcY7eOV1k/lJjzCLF3Z7cMTE29sSDTo3c6+6H9RvcsT09DKvPifYYqJZZqkE22C4vfIeDlfovaOZvYwd/ieh12zHNbNTp6mzX2VIltKaRhSbe55OwsB4JNthvsPXwgu404NOHB+BNYyqTUlU4rxLbWCYKnRomNbGFSZ1MDZvYWies1Ut8vUr26dK53e7QxkTRO0QcRFxKbac7yicPwCBSU7bjy/YHF07vhz/AHEvQc08oF3WPuiDZaXWU/Bku3fkpLxX7m7W7xK+ePhaNraPwl5mT7LfNv8AtN+qVTJmUNTSTJ8uS8xrq0wgCxCjK5FzzNl4z6EluOLZ0e06c4141lFtLUv63QyTZ7TRWU4lszPh5pOJqVpHhY7W5wa1uMTbuXwZmxrOMN3ceef/AJZIkzQKquJq6k5VXVlZlXBZKbkAGQzM2tzr3tcDKDd8RyrPPYeMffXPIQ9e61JtV9lME1JcqXK5QWs5QZsLZWuTsy4ZRXqtOXA1rGEo0/eWMtvA7UPi5fmL8Ijfp9heR5xdfGn5v9zdDyAIAJ1JpJ0FhYjpF4rVKDbyjSt72MYKMlob/pp+Cdh+cR9XkTdfpeIfTT8E7D84OryDr9LxIDzATfIdA2QdXkHX6Xia2aJqVLc4sp3V0qq3Y6FRrFog1CAKwV1N1J2G+0H2Z9ENuaHSxLWyNp9RquTWU1hi19VKnjJ7W+UZ/wCH1PA6r81W3J+n+5hM1PqTtMn1m/xheoVPAZP2ntJap+hr+pdRxles3+MHUangM/Mdn/m9P9yRQalzcYM1kCAgnCSSbbhkLdcPp2Ms+8QXPtHRdNqkm5Nd/BDtPlB1ZW2MCD1EWPvjVfI41PDyIs3U+qUkI8ll3FsQNukAWvEO4zSV7DHEw+qVZxkdr/KDckHXKZrnal1T7TI68Tf4wnRsOuU/E0DUOp4yfWb/ABg6Ni9cp+I86vaJFLJEvFiNyzHZcnbYcMgIljHdWChWq9JLJnW0blsSEZ7Q1+0W6IyL/Zbrz34M3dlbajbU+iqLh3NFe+hphN+YOon5RSWyK6Wq9TT/ADDa8n6GP0JM/J2n5Qv4TX8PUPzBaePoefQcz8naflCfhFfw9Q/MFpyfoTtGaLMtsTEXtYAdMX7HZ8qM+km+PgZW1NsQuafRUk8d+TdprR/LysAOFgQyncCL7eixIjQuKKqw3TP2ZfuyrqpjK0fkLDasVOy8kjrb5Rmfh1TwOt/NFs1o/QjnU2f/AGvWP+ML1Cp4DfzJaf5vT/cPqdP/ALXrH/GDqFTwD8yWn+b0/wBzZI1NnEgOyKu8gkn0Cwzh0bCefe0IqvtJbqLdNNv0HeWgUADYAAOobI1ksLBxc5ucnJ9/EyhRoQAVtfpuXKbCcRbeFtl13MSwpOSyNckiL9Z5Xkv/AMfnDursbvo9+s8ryX/4/ODq7F30H1nleS//AB+cHV2G+ifo7SSTgcFwRtByPX1RHOm46ippmekK5JK4nOWwAZkngIhnNQWWS06bqPCKr61yvImdi/OIetRLPUp8w+tcryJnYvzg61EOpT5h9a5XkTOxfnB1qIdSnzNtJrJKdgtmW+QLAWv6DlCxuIyeBs7ScVkuTFgqkFtKoDsY9OXziVUmO3WefSycG9nzg6FhusPpZODez5wdCxN0PpZODez5wdEw3WTJU0MARsMRtYEfA01dcss2NyeAiKdRRNWw2PXvYucMJc2R/phODez5w3p4mj+Vrn6o/qefTKcG9nzhOniH5Wufqie/TCcG9nzhenQfla5+qP6/6EikrlmZC4PAw+FRS0M3aGx7iyipTw4vhlG+Y4UXMMr14UIOc3wKVtbVLioqdNZbNHfy8D7IyPx+h9LNz8s3PfJB36OB9kH49Q+lh+Wbj6o/qHfy8D7IPx6h9LD8sXH1R/UFrV6RD6e3LeUt1poZV9m7mEXJNPHcSY2lxOfaxwCAAgAS62UHqyjNhVpoUt5IYgE+gG8XU8U8rkRqKlNJl3r/AKu09EklpTtd2KlWYG4AvjGWWdgd3OGyKtpczqNqZevLSFKKcBRi+ZoQAXmqXjW8w/EsQ3HZQ+Gpv108GV1t7hGRd6I07HVirFI0QgAIAMk2jrEKtRHodJqPBbqPujYjqYPeU2jNGTKhsMpbneTkFHEmLFSrGmsyLFOlKo8RG5tRl5EjlDyu3Ecl6rbbdO33RQ69Le04F92Md3XiVGrGrgqGYu6lEYqwRlYsR0jYvTv3cYmr3W6lu6kFC13372iNmndUHk3eUTMljMj+pR0+UOkdkFG8UuEuDFrWjjxjxRD0P4v0n9olrdoz3qV2k0JnEAEk4QAN5IFgIzq3aPRdgNRsIt+JPqKym0c6pMlioqOaZouMEkGxsAcme3H2RFqPlKvdpuD3Yd3N/wCxI1s1iqqd0eTMlvSzlDSry1K2tmpyv07dh6DAkV7O1o1U4yTU1rxPaGkFfT8ryK0869kIIWXUGxJwKcweac8+s52TQkVzK0qbjlvx7+a+5T6JFptjkRiBHAjaD03iaj2hPaJqVhJrmv3LXSHg+n9jFDbvy68znPZv5p/2mnRtA89wibdpJ2KOJjl6FCVaW5E7SvcQow35f+y1mSaKTk5mzm3lbKtxtsbi/aYuShaUuEsyfhp/BSjUvK3GOIrx1/kBouRUA96uwmAX5KZa580/yfRB1ajXX/QeHyYdar0GunWVzRQupBIIsRkQdxG2M2SaeHqaSaksrQt02Dqj0Sh8KPkv2PK7n40/N/uexKQhAAl1koPWFTsaaqnqZgD7DF1PFPPgRpZml4l73QtVKem72MvHeZNEtsTlubwF9kZ9CvKblnlk1ri3hT3cc8F/X6i0EgK8yY0qUp5+OZ4V/BGI7N+zOI4XlZ8F+w+pYUFxfBeZG1i1OpTSNUUhPNQzAQ5dXVRdrXJzsDa0SUbypv7syOvY0nT3qfcKmqBvNa3kH4li9cdlGTDUka6eDK629wjJu9Eadjqyt1d1bnVrHkwAi+HMbJV6Ok23D2RTSyaSWR20HoWiNDUKjiosxRpyS0DBiFFpTPcZXFje2Zh2EPSWCmqdTZBm97y6h5dSVxrJqFW7jPNXlkr/AEnIXOWyEwJuirpDR8ynmmVOUq6kZcRuIO8HjCd5HJYR0Cp8Fuo+6NiOpg95T6IM7lV73xcput7cW7DxvlE9bc3PfLNHf3vcLLX99IYftLCnsL8jfDe2fKX51r8coo2/RZ4a+JduOm79PAT9CNPE5e9cfK7sG23Tuw9eUWqihj3yrT3s+5qOWu76R73Tlgglkfa8jfwr5cpwW1tmV/RFSh0W9w+2S3X6bdWf0K/VZiZGe5iPYItT1MuepaaBlqa/E2xEL9igey9/RGfX7R2dnJrZMUu94/UoJ2jqAs0ybpB3ZiWbBJa5LG5233mI+JqQrXOFGFLGOHFjTq01PPp2p5EmbOSVeZKapUcmZmdlBGzM7OkwjM+5VSE1UnJJvg93XBQ6R0TpWbNSc8u7yyDLRHlgJY3AVcWQy6zC8C5CtZwg4J8Hq2tSRphMGlHAFhMQTCvBmTne0HtiWh2kZl/Ny2U0+5pfqbtIeD6f2MUNu/LrzM32a+afkT6V+SoHdcmmPgJ4KBs9/bGHSfRWTktW8HT1V0t6oy0isl9q5o4NSBJq3DFmsdwJyI4cY0bK3TtlGotcmde3GLlypvQV9LUL0c4FSbXxS2422g9I39fTGTcUJWtVNaZ4M1re4jd0nGWvejDXNwlSrWss2WrkcDmCewCLN/SUpKa70mQ7OqNQcX3No2yzkOoR11D4UfJfsefXPxp+b/cyiUhCABOm/fh+unxrFz/4vsxkPiLzQ7d1jZRf+oEZVp/V5G5ef0+Zq7tJ/wBNIH97/wCtoWy7b8hu0OwvM36mH/wNv06n4pkNrfH9B1v8t9mc/wBQXPLON3Jk/wDJY0auhjY7y1108GV1t7hGbd6IvWOrNuiNepFLRilmU0x1YOHZWChsZN+BHNIHoipk1FJYNdN3QKORIaTTUcyUrMGIxgi4K3OZJ2KBBkN5Gyu7oNBOnpUTKGaZ0vDgflACuE3XIG20mDIbyKfXbXNK6ZIaXKaWZeJXxFTiDFSuzhZvWg1GzeUOlT4LdR90a8dTn+8oqGumSWxynKt2g9BB2iLNSnGosSLFOpKDzE6JoPS0yqlDKWHtz2VgwW/FDzgx3A3Xfc7Ix6tPo5YNelUdSOQ0Po1acTGkKLF3xpzQWwsbFWNgD0Gy9UJOTlwYsIKGcCNrnrfOmO8mWyLK2Ey2xY7jMF7bM7ELltzMXKFCKW89SnXryb3VoYaqeI/3t7hE09TOqakuirhJrQz+Aea/mstj6BkfRGfW7R3OzaLq7LSjrxa+xBTVZKNps6tzp5TYZKA51BOaAdFtvSDuBuzOS47yVdRhR7T1fLmRvrvPM+U5IlyZbqeRl5IEvZgbeFzb7ewQYH/h9NU5LWTWr1yStJavO+lXlJdULCczg2CS25zG+7PEohO4jp3MY2ib10x4mp9Jip0m81fAzVOlVWwPptf0xNR7SKG1KPRbMcXrlN+eS20h4Pp/Yxn7e+XXmZHs180/7S71Mrls0h7ZnEl7G53jPflftjK2XWi06UvNHQbUoSTVWPkxxjcMQ01chHX7RVKjPnAEC2/PZDJwjJYkuA6EpRfuvicm1s0oKioZ08BQETpC3z9JJ9Foxbmoqk21podBaUnSppPV8S5p/AXzR7o62j8OPkjz25+NPzf7mcSEIQAI+kZxWpdl2rMuL8VIIuOGUXoJShgiballHmsmttTU8mJwlWlvjQopFyON2OUVo20aecd5dndzq4z3cTTrHrfUVyKk8S8KtiGBSpvYjO7HKxhKVCNN5iLVuJ1ViRno3XOpkUxpUErkiHXNSWtMJLZ4vzHdCSoRlPfeoRuZxhuLQz1CH27/AKZ+JYfV0K7LTXVubKHEt7hGdd6Iu2OrFVluLHZFI0SqqqYoejcYUDRABlL2jrHvgWoj0Oy1Zsjn8re4xsLUwVqLam+yLhKZSproweW7I42Mu0dB4joOUNnCM1hjoTcHlGnTOsVTNUypj4UuSyoMIcsbktxHRs6IrRoRg8onlXlNYZRxKRDhqp4j/e3uERT1IZ6kbSrfbMN4w/CIo1u0eiezz/7GP3JEvTAMoSamSKiSvgi+F5f6b/t7bZRFgt17LM+lovdl38mQv/CvC/136f2XZi/mF4kP/e6e75mWsWuT1CclKTkpNgpzu8xVGQdvJ6OvM3gSwFts+NKW/N5f6LyK3Vb7wvU3uiWl2ip7QfIy81+42aRayjpYD2GKG3U3brzOe9m3/wB0/IggxyCynk7tpNYZYDWyrkjIpMX86kkelSL9ZjVobRqYwzLrbNpN5WUVWl9ZaipGGY4Cb0QYQevefSYfUuJ1Fhi0rWnSeYrj4lREBZHGn8BfNHujtKPw4+SPNLn40/N/uZxIQhABWaR0DJnNjcENvKm17bL8YcptaARDqjT/ANz1/wCId0jA8+p9P/c9b+IOkYZD6oU/9z1v4g6RhkstGaKlU4Ili19pJuTwz4QyUm9QNmkdHy56YJq3XbwIPEEbDDJwUlhj4VJQeUU31MpuM31/4iHq0CfrlQDqXTf3fX/iDq0A65UPPqTTf3PX/iDq0A65UN9FqnTSnDhWYqbjE1wDuNrZmHRt4J5GzuqklgvImK5VzNASSSRiW+5WsPQN0OU2O32Y/V6Vxmet/ELvsXfZ4dXJJ3v638Qb7DpGefVuT+f1v4hN9h0jLSnkKihUFlGwQj4jHxI1fouXOILg4hliU2NuHTEcqalqaNltW4tE403wfcyL9XJPGZ6/8Q3oYl78yXnh6GJ1Zkfn9b+IOhiH5ju/D0D6syPz+t/EHQxD8x3fh6EzR+ipcm5QG53k3NuHRDo01HQo3u1Li7SVR8ORKnSg4KsLgwlWlGpFxmsopUK06M1Om8NEL6Hl8X9aM/8ACLc1/wAwXXh6B9Dy+L+tB+EW/iH5gu/D0PPoSV+bt/iF/CaHiH4/deHoZS9Dygb2J6CcodDZdCLzqMqbcupxccpZ5InxomOEABABTaQ0oyuVSwAyuRe5jAvdp1YVXCHcdrsj2eoVreNWvluWiXDCNUnSM9zZBiPBUufZFZbTupafsaM/Z7Z0FmWV5s2zJ9Uou0twBtJlsAPTaFe0bxf+iNbC2W3hP/8ARG+l5vEdghn4tcc16E/5asOT9Sx0VpAzCVa1wLgiNTZt9Ou3GevM5vb2xqdlGNWi3ut4w+42aUrDKUWGZNhfdxjbo0998Tlas91GvRkmsqFLyVVlBwk3QZ2BtZiDsIh1R0KbxJ8fuOo0rist6CyvNEz6H0j+EvrSv8oZ01tz/RkvU7v6f1QfQ+kfwl9aV/lB01tz/cOp3f0/qv8AUr6qpn080S6hVBIDFeaThJIBupI2qYkjGlUi3BkFRVaMt2oi0drAnhnFWct2Lb7ixSpupNQXeyspqmdOcJKALG9ly3C5zJ4COc/E7mpPEMHc/gFjQpZqtvm8/wChY/RFf+F7Zf8AlEvWb7l+xB+H7I5v9Q+iK/8AC9sv/KE6zfcl+gv4fsjm/wBSNX09XIXHNQKtwLkoczsGRvDZ3t7BZl/A+nsnZdWW5DOfNm2in41B37DGzZ3HT0lN8Dl9qWPU7h0k8rVeTFnWnWaZJm8lKCiwBZmF8yLgAbLWtF2MclWnSTWWUv1wqvKT1BC7qJOhiH1wqvKT1BBuIXoYB9cKryk9QQbqE6GBeaq6yzJ8zkpoUkglWUW2bQR1Qko4I6lJRWUMlbPwLffsH/fohacN6WCrOW6slZ9JTOI7Is9BAg6WQHSMziOyDoYA6s0efSUziOwQvQQ5B0sjJNJuDnYjhaEdCPcCrSLhTcXim9Syj2EFCABaq5RaeVG1nCjrJAHvjj7xZuZLmz1TZctzZ9OXKOTqkmVIoae5sktAMTWzJyFzbMkkxrQhCjDHcjmalSrdVcvi3/zBr0ZrNTVD8nKmYnsTYqwuBt2iFhWhN4TFq2lWlHekuAm90PRiSJkuYgCibiDAbAy2z6Lg+yM2+oKLU4rU3Nj3cpxdObzjQqNAeMbzf3ETbG+M/L+UVPaz5SH938M36xbE6z7hHX22rPNrjRDH3N5h5Ceq2xBgVvsuUsL9F1intJe/F+Bq7Ib6OaXP+CDpTWbSdMLz0o04Atdj1KJlzDIUaE+zkkqXNzTWZbq/55knVPWXSFXNTFJlinJOOYEdcrG2Es+ZvYZAw2tRowjwfEfbXNxUksx93y/3Fnukzz9IGx8FJa+zF/8AKLNnlUs+ZT2jxr48i8qfBbqPuiC4+FLyHWXzEPNEDVN7Vck/mI7VI/eORtHitE9L2jHNtMZ9N6wVSVhpqeVLc4A4xXBtvzxAbo1KlaaqbkUYFG3pOj0k21xwYfSWlv8Aysn1h/8ApBv1/pQvRWn1s0d0We/eMnlABMZ0xgbAeTYsB0BhDbtvo1nvH7OiunljRJ49Sg1ccmTn5RHui/spYoPzZie0bzdr+1fyJOun3yZ1J8Cxrx0M2l2TPUXRK1VdJlOMUu5ZxmLqqk2y3E2HpiOtPdg2ixSjvTSH/WR9B0M4SKinAcqHJVHYKGJALEG+4nK8U4OtJZTLco0ovDRA7ouokiTI74pAVsefLxFlK2JxLe5BFtl7ERJQuG3uyI6tFJb0RO1H+9r5r/DFuWhQrdketMeAPOHuMPodoza2gwahaMQo05gC2Iqt88IAF7dJJirtCrLe3Foamy6EXDpHrkl12n0eY0uXTNUFLgmwIG42uDEcLeUYqUpbuSapdxlNxhDewQZdNTVwdFl8hPTO1rb7ZgZEXsDkDEjnWt8NvMWQKnQu8xUd2SE6oklHZGFmUlWHSI1ITU1lGNUg4ScZaoYJXgjqHuihLVlqOhlDRwQAUC/e1/WT4xHIXPzb8z1Cw/8A5kf7X/J12rVCjCZhKW52K2G3TfK0bTxjicvHeT93XwK2k7ylHFLNKjbLqZam3C4iNdGuKwTS6eSxLL9SbPp5U9RjWXNTaLhXHWN0PajJcSKMp03wbTOXUQC1tSigBVaYFA3ATLADoiDZ0ErmeOT/AHLe36jls+lnmv2Z7rFsTrPuEdPbas4K40Rd9zB+fPXiqHsLD9xFbaS4RZo7GfvTXkVejNTJNW81pdXNLS3wuXl54h0lrnZthkrmVNJOK4k0LOFVtqb4MsNA006RpUU7VM2ciyi5xM1sxYDDcjK4iOq4yo7+7jiPoxlC53N5tYFHXmZi0jUH86j1UVf2i3bLFJFG8ea8hrqfBbqPuircfCl5E1l8xDzRTaFfDUSTwmJ8QvHG0XipF+KPUbuO9QmvBjVrRo1ZlfKw1LyJzy8KYUJuFLk88MLZEi3RGvWgnUWJYbRzltVcaEswzFPjxKvWnR1VRyeV7/nPdgoXnrtBN74z5MR1o1Kcc7xPa1KNae70aRJ7qLWlUyE3N2J6cKqCf+ULeP3YobsxZnJlNqx4k+cfcI0dl/B+7MD2i+bX9q/kS9dPvkzqT4FjXjoZ1Lsjd3EaG86onEeAioOtzc+xB2xUu5cEi9bR4tjBprV7RdTVPVTmmz3BCtLl8pNS8rmlcEpCzWKkFbnO4I3RWjUmo4RYcYt5ZU90bW8YCni7K4lSmI5WY8xCgmPLBJkyUV2YB7MzhcgFzfShxyNqS4HP+57M/wBWi7sL29WLueGDOuF7mTommPAHnD3GJrftGVW7Iydzt/spovscG3C6j5eyKm0V768jV2Q/+nJeP8Ean0dMxzJuj56FSxxocrG97ZixGZscodKrHdUa8WMjQmpynazT46EnV7SJNU8ufJRKgjN1yJsAbNmRmLG44CGV6S6JShLMeRLa1m67hUilLmhU7oMzk69iBtRCw4mxF+wCLFjJ9GU9pRXTPyRZSDdVPQPdDZakK0M4QUIAFuqm4J5YbVcMP9pB/aOOvHi5k+TPVNlw39nwjzjg6r9jXU5B50qYBcXsRY3sbZgggRsRlCtDwZzMo1Larh8Gip+oFF5D+u/ziPqlLkWPxO45/oi1lS5FBT2HMky7nMknMknbmSSdkSpRpRx3FZupcVObZy7QdRytVOmWtjxvbhjmA29sRbNea8n4fyWPaKG5Z048ml+jJWsWxOs+4R09tqzgbjQk6h6QlyahjNdUVpZGJjYXxLYXOXGGX8HKmt1aMtbKqxp1XvPGUX1bqJTznM6nnTJTOSxaW2JTiN2tvzvuNoz43M4rElnzNaVjTm96EmvJknRGr1Ho0maZtnIKl5rqMiQTYZDaB0wypVqVuGOHgOpUKNu95vjzbOUabqBNqpzqbq01yp4qXOE9lo1aaxBLwMSrLeqSa5j3U+C3UfdFG4+FLyLdl8xDzQuyHwsrcCD2G8cVB4kmerVFvQa5o6LpTRVLpHCwm3ZAQrSnFxnfMZ7+i8bsoU62HniclTq1rbKa800QZeokoHHUT500LsxtYAdJNz2EQ1WsVxk2yR383whFLyQv90zSUudMkiU6uEV74SGALFcrjfzYr3k1KSwy5s2nKEZOSxnBH1Y8SfOPuEauy/g/dnNe0XzS/tX8iXrp98mdSfAsa8dDOpdkau5xrZIpKabLYWmly+J5kiUhuoVRimODlhzsDt3xUuacnLPcXreaSaETWjTDvPZZc92koqS1wuwRgiAMwF7EM+Jr2zvDqcUloEpcShAtsiQaMnc+++p5r/CYCC4+Gzo+mPAHnD3GJ7ftGTW7Jjq1pk0s3EQSjZOB7COkfuYfdUOljw17h1nc9BPL0eox02ikdmm0NWJYbwlFjboIvcdRGUUHXaW5WhnBpRtk2529TCZZ6F0AJLtOmTDNmkHnnIAb7ZnPLbfZENa5c4qEVhLuLNvZqlJ1JSzJ95zrugaTSfVkyyCqIExDYxBYmx3jnW9Bi9aQcKfHzMy+qqpVzHu4F1S+Anmr7hDXqQm2EFCABV0scE1sWVzcHcQeEclf0ZxrybWp6dsS6pTs4RT4pYZok6RaXnKmuh4qzLfrttivTc4aGjWhRqr3kmZfWKq/8zO9dosdNU5sp9UofSiJWaQmTbcrMd7bMTFrdVzlDZTlLVkkKUIdlJFrqpKONmtzcNr9JIP7Rp7Kg99y7sfyc37TVodDGmnxzn7YZN1luEVrEqCcVs7XGR6so6OhJJ8Thq0W1wF3vxPKHti5vorbjIy1RlG8iayX8hmX3WvEE4xfdksU6k46PBGmTcRuzFjxJue05wJY0Qrk28tmdJKMx1VBckjIf97IRvCBHR54JVgNpBt2ZRQqxcoSSLltNQqxk9E0KbVKjJrqRtBBuI4uVKUXho9Wp14TipRfBkefNUnErWYbxcHth0N6IypuSRqqa2ZMtykx3tsxMW95iWUm9WV404R7KSNN4QfkbtXZRWSMQtckjqy+UdHs6Eo0ePM4Tb1WFS69x5wkhJ18QpVM7ghHC4W3GygEX43GyNKMinR4x4C2apPKEOyiXDIkxlvkQREbJV4mOMcRCCjV3OaZmqhMA5iK2JtwLCwF+OeyAr3MluYOg6avydwCbEE222sc/aIloyxIy6iyig79TyvfF3eRW3WR6p5bZhhi3Gx7IZJpjoppkYVDYcONsPk4jbsvaI91Zzgm3pYxlmKKWNlFydgELnA0fpC2VQdoAB9Aio9SYzhBQgACIRpMVSa0Z5hHAQm7HkO6SfNhhHAQbkeQdJPmwwDgINyPIOlnzfqew4Y228sIAPMI4CFyIGEcBBkDzAOA7IMhg9CgbBCAewCgRCOKfcOU5LRnmEcBCbseQdJLmwwDgINyPIXpJ836hhHAQbseQdJPm/U9hwwCIAXAx5McB2CAMhyY4DsEAZZ5yS+SvYIBcszAtsgECAQ8wjgIXLAMI4CDIBgHAdkGQwAUDYIMgewgoQAEABAAQAEABAAQAEABAAQAEABAAQAEABAAQAEABAAQAEABAAQAEABAAQAEABAAQAEABAAQAEABAAQAEABAAQAEABAAQAEABAAQAEABAAQAEABAAQAEABAAQAEABAAQAEABAAQAEABAAQAEABAAQAEABAAQAEABAAQAEABAAQAEABAAQAEABAAQAEABAAQAEABAAQAEABAAQ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846944" y="1487877"/>
            <a:ext cx="3725056" cy="4647426"/>
          </a:xfrm>
          <a:prstGeom prst="rect">
            <a:avLst/>
          </a:prstGeom>
        </p:spPr>
        <p:txBody>
          <a:bodyPr vert="horz" lIns="91440" tIns="45720" rIns="91440" bIns="45720" rtlCol="0">
            <a:normAutofit lnSpcReduction="10000"/>
          </a:bodyPr>
          <a:lstStyle>
            <a:defPPr>
              <a:defRPr lang="en-US"/>
            </a:defPPr>
            <a:lvl1pPr marL="342900" indent="-342900">
              <a:spcBef>
                <a:spcPct val="20000"/>
              </a:spcBef>
              <a:spcAft>
                <a:spcPts val="600"/>
              </a:spcAft>
              <a:buClr>
                <a:srgbClr val="9C48C0"/>
              </a:buClr>
              <a:buSzPct val="75000"/>
              <a:buFont typeface="Wingdings" charset="2"/>
              <a:buChar char="u"/>
              <a:defRPr sz="2000" b="0" i="0">
                <a:solidFill>
                  <a:schemeClr val="tx1">
                    <a:lumMod val="75000"/>
                    <a:lumOff val="25000"/>
                  </a:schemeClr>
                </a:solidFill>
                <a:latin typeface="Arial"/>
                <a:cs typeface="Arial"/>
              </a:defRPr>
            </a:lvl1pPr>
            <a:lvl2pPr marL="742950" indent="-285750">
              <a:spcBef>
                <a:spcPct val="20000"/>
              </a:spcBef>
              <a:spcAft>
                <a:spcPts val="600"/>
              </a:spcAft>
              <a:buClr>
                <a:schemeClr val="accent1">
                  <a:lumMod val="50000"/>
                </a:schemeClr>
              </a:buClr>
              <a:buFont typeface="Arial"/>
              <a:buChar char="–"/>
              <a:defRPr sz="2000" b="0" i="0">
                <a:solidFill>
                  <a:schemeClr val="tx1">
                    <a:lumMod val="75000"/>
                    <a:lumOff val="25000"/>
                  </a:schemeClr>
                </a:solidFill>
                <a:latin typeface="Arial"/>
                <a:cs typeface="Arial"/>
              </a:defRPr>
            </a:lvl2pPr>
            <a:lvl3pPr marL="1143000" indent="-228600">
              <a:spcBef>
                <a:spcPct val="20000"/>
              </a:spcBef>
              <a:spcAft>
                <a:spcPts val="600"/>
              </a:spcAft>
              <a:buClr>
                <a:schemeClr val="accent1">
                  <a:lumMod val="50000"/>
                </a:schemeClr>
              </a:buClr>
              <a:buFont typeface="Arial"/>
              <a:buChar char="•"/>
              <a:defRPr b="0" i="0">
                <a:solidFill>
                  <a:schemeClr val="tx1">
                    <a:lumMod val="75000"/>
                    <a:lumOff val="25000"/>
                  </a:schemeClr>
                </a:solidFill>
                <a:latin typeface="Arial"/>
                <a:cs typeface="Arial"/>
              </a:defRPr>
            </a:lvl3pPr>
            <a:lvl4pPr marL="1600200" indent="-228600">
              <a:spcBef>
                <a:spcPct val="20000"/>
              </a:spcBef>
              <a:spcAft>
                <a:spcPts val="600"/>
              </a:spcAft>
              <a:buClr>
                <a:schemeClr val="accent1">
                  <a:lumMod val="50000"/>
                </a:schemeClr>
              </a:buClr>
              <a:buFont typeface="Arial"/>
              <a:buChar char="–"/>
              <a:defRPr sz="1600" b="0" i="0">
                <a:solidFill>
                  <a:schemeClr val="tx1">
                    <a:lumMod val="75000"/>
                    <a:lumOff val="25000"/>
                  </a:schemeClr>
                </a:solidFill>
                <a:latin typeface="Arial"/>
                <a:cs typeface="Arial"/>
              </a:defRPr>
            </a:lvl4pPr>
            <a:lvl5pPr marL="2057400" indent="-228600">
              <a:spcBef>
                <a:spcPct val="20000"/>
              </a:spcBef>
              <a:spcAft>
                <a:spcPts val="600"/>
              </a:spcAft>
              <a:buClr>
                <a:schemeClr val="accent1">
                  <a:lumMod val="50000"/>
                </a:schemeClr>
              </a:buClr>
              <a:buFont typeface="Arial"/>
              <a:buChar char="»"/>
              <a:defRPr sz="1600" b="0" i="0">
                <a:solidFill>
                  <a:schemeClr val="tx1">
                    <a:lumMod val="75000"/>
                    <a:lumOff val="25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Their tracking system did not track both tests</a:t>
            </a:r>
          </a:p>
          <a:p>
            <a:r>
              <a:rPr lang="en-US" dirty="0"/>
              <a:t>HPV test never returned</a:t>
            </a:r>
          </a:p>
          <a:p>
            <a:r>
              <a:rPr lang="en-US" dirty="0"/>
              <a:t>As it turned out, the physician never saw the test results</a:t>
            </a:r>
          </a:p>
          <a:p>
            <a:pPr lvl="1"/>
            <a:r>
              <a:rPr lang="en-US" dirty="0"/>
              <a:t>This clinic allowed clinical staff to screen and report only the “</a:t>
            </a:r>
            <a:r>
              <a:rPr lang="en-US" dirty="0" err="1"/>
              <a:t>abnormals</a:t>
            </a:r>
            <a:r>
              <a:rPr lang="en-US" dirty="0"/>
              <a:t>” to the physician</a:t>
            </a:r>
          </a:p>
          <a:p>
            <a:r>
              <a:rPr lang="en-US" dirty="0"/>
              <a:t>Patient was not notified of the test results</a:t>
            </a:r>
          </a:p>
          <a:p>
            <a:r>
              <a:rPr lang="en-US" dirty="0"/>
              <a:t>No treatment ensued</a:t>
            </a:r>
          </a:p>
        </p:txBody>
      </p:sp>
      <p:sp>
        <p:nvSpPr>
          <p:cNvPr id="8" name="Title 1"/>
          <p:cNvSpPr>
            <a:spLocks noGrp="1"/>
          </p:cNvSpPr>
          <p:nvPr>
            <p:ph type="title"/>
          </p:nvPr>
        </p:nvSpPr>
        <p:spPr>
          <a:xfrm>
            <a:off x="688764" y="274638"/>
            <a:ext cx="7998035" cy="1143000"/>
          </a:xfrm>
        </p:spPr>
        <p:txBody>
          <a:bodyPr/>
          <a:lstStyle/>
          <a:p>
            <a:r>
              <a:rPr lang="en-US" dirty="0" smtClean="0"/>
              <a:t>2009</a:t>
            </a:r>
            <a:endParaRPr lang="en-US" dirty="0"/>
          </a:p>
        </p:txBody>
      </p:sp>
    </p:spTree>
    <p:extLst>
      <p:ext uri="{BB962C8B-B14F-4D97-AF65-F5344CB8AC3E}">
        <p14:creationId xmlns:p14="http://schemas.microsoft.com/office/powerpoint/2010/main" val="16268018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data:image/jpeg;base64,/9j/4AAQSkZJRgABAQAAAQABAAD/2wCEAAkGBxQSEhUUEhQUFhQXGRkYFhYXGBYXHBccFxgcHRccGBgZHSggGBolHBUYITEjJSktLi4uHB8zODMsNygtLisBCgoKDg0OGxAQGy4kHyQsLCwsLCwsLCwsLCwsLS0sLCwsLCwsLCwsLCwsLCwsLCwsLCwsLCwsLCwsLCwsLCwsLP/AABEIAOEA4QMBEQACEQEDEQH/xAAbAAACAgMBAAAAAAAAAAAAAAAABgQFAgMHAf/EAEoQAAIABAIFBQwJAwMCBwEAAAECAAMEERIhBQYxQVETImFxkQcUMjNScoGSobGy0RUWIzRTYnPB4UJj0iSCorPwJVR0k8LD0zX/xAAbAQABBQEBAAAAAAAAAAAAAAAAAQIDBAUGB//EAD8RAAIBAwEEBwYFAgUEAwEAAAABAgMEETEFEiFRExQyQWFxkQYiMzRSgRUWobHBQnJTYtHh8CMkgvFDkqI1/9oADAMBAAIRAxEAPwBtjUOZCAAgAIACAAgAIACAAgAIACAAgAIACAAgAIACAAgAIACAAgAIACAAgAIACAAgAIACAAgAIACAAgAIACAAgAIACAAgAIACAAgAIACAAgAIACAAgAIACAAgAIACAAgAIACAAgAIACAAgECAUIACAQIACAUIACAAgAIACAAgAIACAAgAIACAAgAIACAAgAIACAQIBQgAIACAAgAIAE3T2mZonMiOVVTYAZX4kmJoxWOJdpUo7uWVv0xP/Ffth26iToocg+mJ/wCK/bBuIOihyLmk0bpOYodEnlTsJIW/UGIJEROrSTw2PVvnSJL1crpxmTJE+5ZL3va6lSAykjbtglu4yipcU1Hii00nPKKMORJ2w+jBSfEoVZOK4FZ32/lN2xa6OHIr9JLmHfb+U3bB0cOQdJLmHfb+U3bB0cOQdJLmZya1wRdiRvBhsqUWuCFjUlnUuZ74VZuAJ7BeM+ct2LZo0afSVIw5tCU+l57HxjXJyC5bdgAEYDuq0n2melQ2NY04Y6NPHey2o9G101+TWYBMAuZbTUDgdKXxD0iHqpcP+orTo7Lhx6NY544EDSk+fTvgmT1L5gqkwOVI3NbwT0GGyrVo6yJaFls+ssxor7oxrKmplFQ8xgWRZijEDzX8E+w5QkritH+pj6eztn1U92kuDafDkMmg6xpsoM3hAkE8bb/bGxaVXUp5fkcRtuzha3ThDRrK+5MZo5bae2LhXEoU3hR4G3s3ZFvKhGdRZb4nmKM78XvP8Qv/AITZ/QGIwfi95/iMPwiz+gMRg/F7z62H4RZ/QjJDHQ7E2lVuXKnVeWlnJgbb2dSt1GpSWE3jBX6wVrSZWJPCJCg8Lgm/YI6SKMGnFSeGK0mvqXNkaax4Ldj2AQ97q1LKpp6I3463hU+pM+UJmHNC9F/l/QMdbwqfUmfKDMOaDov8v6GhNMT0bN2uDmre0EGHYTGumuQ8ynuAeIB7REJUeplAAQAc80794m+cYsR0NGl2EQYcPLzUekWbXSEcXXEWIO/ApYX9IEQXEmqbwSU1mSOid0PXZtHGSqSlmNMDm7MQAEw8BmTi9kZ9CiqmeJYq1dzuOdao6RaorqiawCmYrOVGYBLrsvF9R3YqJl3Tys+Iy6Z2L1n9ont9WZdxojfoXQPfMmYUYCajZKdhUjK/DO+fRCV7noppPRk1tZ9YpycX7yZ5ozV+Y1QkucjopJxGxtYC9gwyztbbBVu4qnvQfEShYzlWUKiaX/O8cKzVelKeBgw54lJBsNt9t4zY3dZPU2p7Pt3HTGORy8ViNMYL4OI4Da1xfLIkkek345xtQb3VvanOVIx3vc0yMtd4uZ5rfCYy6vYfkatl8xDzRR9zpUNdL5S2QYpfywMvTbEesRgUMb/E9J2q5K2e7z4+RQ1Qm0ukjtE1Ki44tje46w6t7YXip/cjW7UtvDd/ZF/r/pCTL0m7CTKn2lKjo98OO9783+oKFHph9RpTKtlTnK3S3muPDHI0636wyn5NZcimZmppX2qks0okG8sWNhh4HPPOCpJaYWhJZ0KkW5OT4SfDn4/cmanzMVPf87e4Ro7PX/S+5y/tK83if+VfyW7Rwu0fmqnmdLs75Wn5HgEU0XSZRaNmTfAA6ybRbt7CtXWYr1K1W6p0tWaaukeU2FxY+/qMRV7epRluzWCSlWhUjmLNaRt+zfzE/wC3+TD9o/gQ/u/hlPrf4hf1B8LR20dTkqPaGXuSIO9prWFzNIJ6Ai2HtPbFO8fvo2LVe6xs0npeRTAGfOlyg3g42C3ttsDtitGMpaIsSnGOrE/XDSukTNktoz7SnZAS8tZcxWbGb847rW9sS04ww9/UhqSnlbmgod1OaE0iwtk0uWTbjzhfsA7ItWsvcK9yvf8AsMlIfs081fcIezKlqbYBAgA55p37xN84xYjoaNLsIgw4edd1HlaP5OmKmn77wC4DrymLDzube97XvlGVXdTeec4LlPcwuZc6zU2j3ZO/+98QB5PlmVTbLFhxEdF/REUN/wDoHT3P6jkWpxQ19SZYAl/a4AuwLywwAdGG1o0uO6smTc6cOYz6Z2L1n9ont9WZdfRFrqHpDBMMohefmGJAIItcDjcAG3REO0KTaU+Rd2VX3Zum+8f4yDoSj1z0oKelmG/OcFEG8swt7Bc+iJ7em51EireVlSpN974I4um6N05hD3X+Lmea3uMZdbsPyNSy+Yp+aESjku7qsoM0y91CXxXG8WzFuO6Obim3wPVqsoRi3PTxH3VerYzXSvnyDOKhadmamabKY3BAK88NmCLncfTbptvhP+DnryEMKVunu9+uGc91m0DNopxlzudfnLMztMF/CzzvfaDnfjtiGcHF8TTtriNaG9H05FTDCcfNSPux/Ub3LGzYfC+5w3tH82v7V/JegXNr2z28I4e9jv3s451kdJYy3bOD8C5oKJRc4gco17eyp0eKeSrVuZ1ODRe6NQC1j/T+4jVglngUJvJs0joxJ1sd7rexBta+33CIrm0pXCxUWg6jXnSeYMRFdcbqpvhYrfjYkA9RtFHYVHorqou7H8i7fnvW1N+P8MqNb/EL+oPhaOvjqcvR1MtEaQen0PPmo7IVqZd2XbhLSQwHWpIivWipVUvA06Ut2nnxIPdW0dOmVS1CK8yRMlpyboCyjLMZbLk4um8Jbyio47wuIty3u4k6Keo0foaezs8mZNnJ3up5ri5TEQDmtwrm3AE74bLdnUSXLiOjvQpvPfoVvdh//on9GX73h9t2Blx8QaaDxUvzF+ERKZMtWb4BAgA55p37xN84xYjoaNLsIgw4eMHc8lA6Sp23jH/02itcr/pslpdtFr3dvG0nmTfekV7PR/Ydc6oWe5194mfpH40i3LQz7jsjjpnYvWYlt9WZlxoiLRVcmWbzpLTVHkuVI/27+0Q+tCpJe48C29SjF5qRb8hhnd0iUq2lSHuBYBiqgcNhJjPVhJv3mjXe1YJe7FiRpvTM2rmY5p2ZKoyVRwA/eL9KjGksRMuvXnWlmT+xXrtiUhQ91/i5nmt8JjLrdh+Rp2XzFPzRXaiqsyTWSUcJUzZeGUxNssJFlO0ZkXtnsO6MKhhprvPQdqbynTm1mCfET5uq1YjcmaWffZlLYr645tvTDXCXInV3RazvItNdNJ45VJTu4mTZEsia4OLnNbmYv6ioUAnjD6j4JEFnSxKc0sKT4eQrRCXh81I+7H9RvcsbNh8L7nDe0nzf/iv5Lxo4TaPzdTzOm2d8rT8iDWSmHORmA3gE5dUFC5l2WyxKmtcERK6aNkyYOp2H7xcVWa/qfqROlB9yPW0jOORnTSOBd/nC9LU+p+rDoqf0r0N2hvCPV+4jV2J8aXl/Jie0PwI+f8GrW/xC/qD4WjqYanL0e0a9AmRP0dPo5tQlOzzVmB5lrWGA5XIv4BFr74hrb0aiklk0aW7Km4t4LLQclqROTk6bpeT3I6I4XzbzbjqvaIJve4uBLDMeCmiDpnQaVcwPU6apntsGFAFG8Kom2HX1Q6M3FYjAbKG88ymL3dM0pKqa53ksHQIiYhsJW5NjvHOtfoiWhFxhhkdaSlPKHWg8VL8xfhEPMuWrN8AgQAIWsdDOWe7ck7o5xKyKW27jbYRE0ZcC7SqR3Uir5Kb+BP8A/baHbyJekiW2qte9LVS5z01SypiuFlEnNSMrkDfxiKst+G6h0KsYvJK7o+mTpF5LSaarQS1cHlJVr4ipFsJbyTEVCm6eci1a8ZtYMNQtEzZbvNmIyKVwKGBBN2BJscwBh9N4lkynXmmsIZNMymKqUBaxN1G2x3jjs2Q+hNRfEoVYbyKbG34U31DFrfjzK/RyIU+kYm6y5g6ChhN5D0pd5q70mfhv6rfKDeXMXDNtLo2Y7AYGGeZIIA9JhsppIVReRyqZeJGUGxZSL8Li0UJrei0XqFTo6kZvuZz+ZSTlOFpM248lSw6wRtjnpW9SLxg9NhtO1qwyprD5s1VHfTDCe+ynktypHYcoduVeTI+ntM5Tj+hE+j5v4Uz1G+UJ0U+TH9bofWvVHo0fN/Cm+o/yg6KfJiO7oJZ316ofNVqF5MgK4sxYtbhe1genKNi0punTxI4XbVzTuLpyp6JYJkyfhJDK3QQL3/mOQ2ps+srmUkspvJ0uy72jK2ispNLD4mPfg4P6sZ3Ua/0v0ZodZo/UvVFfVICbqGF9otFunRrJYlF+jGOvS7pL1Rp5M8D2GH9FU+l+jE6an9S9UWOiZJBLEWFrZxubGoTjKU5LCawc9t65pyjGnF5aeTXrRSPMk2ljEysGw72ABBA6edf0R0MXg5yk8MSWkzDkZE/q5Nok3kWsrmQX0bNvlJnW6ZbfKGC7y5mP0dO/Cm+o/wAoA3lzNkjQ892CrJmXO8qygdJJFgIBHNI6pTS8KKu3CoF+NhaGlNvLybIBAgAyRCdgJ6gTCNpCqLeiM+938lvVMJvx5juin9L9A73fyW9Uwb8eYdFP6X6B3u/kt6pg348w6Kf0v0NbKRkQQenKHZyMaa1PCbbYG8aixi5PCWWae/Jf4iesvziPpYc16ljqdx/hy9GHfkv8RPWX5wvSQ5r1E6ncf4cvRh35L/ET1l+cHSw5oXqdx/hy9GZS56tkrKT0EH3QqnF6NDJ29Wmszg15pmyHEJqepRTZnQHgWAPYTBkXck9EY9+y/wASX6y/OEyhejlyDv2X+JL9ZfnC5QdHLke9+S/xE9ZfnBlB0cuRugGgTaGSnGK95482OhTnN+7FvyWTzlBxHbDOsUvqXqiXqtf6JejDlBxHbB1ij9S9UHVK/wBEvRhyg4jtg6xR+peqDqtf6JejPQbxJGcZcYtMinTnT4STXmghw3GXg1d9p5aesPnDOlhzXqWOp1/8OXozzvuX5aesPnB0sPqXqHU7j/Dl6M977Ty09ZfnB0sPqXqHU7j/AA5f/VnqVCk2DKTwBBgVSLeE0NnbVoLMoNLyZsh5AEAoQANGi0AlJbeLnrMUKrbmzetYpUlglxGThAAQAVWsKDAp34regg/KLFu3nBn7Qit1S78nPtdppEuWoOTMbjjYZX7Yh2jJqKSNf2SpQlWnJrilw+4r6P0fMnzBLkoXdtgHAbSTsAHExkxi5Pgd1WrQpQ35vCQ70vcqnMt5k+WjeSqNMt6cS+6J1bPvZjT29TTxGDa88f6lNrFqNU0imYQs2UNrpe69LKcwOkX9ENnRlEtWu1qNd7uj5P8A1F2lmFHVlNiCCCOuI6cnGSaLlzSjVpShNZWGdKrXKy3YbQrEdYBtHSvQ8eisySOXk3zOZO08Yrm4klwRvoKNp0xJUsAu7BVvkLnidwgbwBs0xo16ac0mbhxqFJwm4swuM4RPIrIdoUQfNUJpanFzfCzKOrIge2J4aGVdpKp9ibOktMmYEBY7gOq5jlNq79W63FxwuCOx2GqdKzVR8MvizXU0UyX4ct16SpA7dkZk6M4dqLRswr059mSZHiMlCACTQnndca2xZtXG73NMwvaGnGVo5NcU0R9aphEjI2xMAekWJt7BHQbQk1S4GL7M0oTvMyWcLK8xSpsGNeUBwYhjtkcN+dY8bXjDWM8T0Kpvbj3de4ZdKaplXWVKK4yXZmdwqhHm8nSgcXf2nhFiVuv6TJo7Tb96emnBccpZk/JFNP0NMSWZrBQqqGOeYBm8lsttxiInSklkuxvqUp7q1f8Apn9iArWzGRGYIhieHlFmcFOLjLijoshrqpO0gHtEdRB5in4HkNxFRqyitE3+5nDiIIAGrRvik80Rn1O2zft/hR8io1i1tlUjiWVZ3IuQthhB2XJ3nhE1G1lVWe4KteMOBsla1U5pjU3IVTYrbnBty2va567QydCUZ7rLdlSldzUKepG0DrnJqZnJYWlufBxEENbcCNhtnaGypOKyad7satbQ6RtNd+O4sdYPFr537GH2/aOYv/hrzOda8eDK85vcIg2j2Ym17IfEqeSGHV+Ymi9EtWFQ02aAw6cRtJW/k54j1t0RWp+5TyaN9KV1d9Dn3Y8P9WaloFmT5UrSVfVd+T1xCTJdpcuVe5C80WByIudtt+0rjjiTeSFzag5Uaa3F3tZbJlBUztHV8qinTnqKaoU8k004pkth/SW/qGwf7ha1jdU3GW63lMbOMLig60Y7so640Yja6aLWkr3lKLI2GZLHBXPg+hlYDoAivUhuz4G5Y3brW2Z64a9EOGkvFTfMf4THQvQ8th215nMBFc2zpfcu0ZTWE7Gr1Vm+zxKTKXFhxBBmLjeeOW2Iqjeg+CMtcdXKCdVPOn1wkzsK3l8pJXJV5vNcYsxCRbSFkkcspagOL794iZMjH/Uz7v8A729wiaGhl3nxPsW9NUvLqA8tcbgZLmb3Wx2Z7I5i9qSp3zlFZZ12zKcamzlGTwuZbU2vS4sFTIaXuJHOHpUgG3VeJo3q0nHAS2e8ZpyyStI6vyqhOVpStzmAp5jf4n/sxHXsYVI71Lg/0HUL6pSluVeK/VCc6FSQQQQbEHcRGI008M3IyUlld5uovDHpjT2P80vJmPt/5KXmv3Iut3iV88fC0dBtH4S8zG9lvm3/AGivTUrzDhlo7ngqlj2CMVRb0R306kIcZNLzHWUswzyXp6wJydFzhIdudSTA7LbLJswD6YvLLenL9Dm5OKjhSjnMu/uksZI2llmTKOYve1WJrrhwGQ+Ef6wzs381uG6Ellx0/wCZCjuxrJ7ywu/P+XAhy5pUlXBBGViCCDwIOyKkom9TqcPA6fS+Anmr7hHS0+wvI8puvjz/ALn+5sh5AEADVo3xSeaIz6naZv2/wo+Qma86rzJs01EqzBgA6k2IKiwI6LARctbqMI7siKtQcpb0Stl6vt3sZZYYywfouBYDs3xFWuFOplaGrsav1Krvy4p6mjQmgJiTQ8ywC3IANyTa3oGcMqVU1hG/tLbNGrQdOlxbHCrrS8sK20MDfiLHb0wW3aOI2h8NeYl68eDK85vcIg2j2Ymz7IfEqeSGmm0d9JaElyZTBZiKqrfYHknINwBA2/mBivH36fAu3EurX0pSXB59GU1VpGUmnFm1bKnIykWY4uUWcZfHcLOQL8IRtdJlj405uy3YLV/fBPp6j6U0vKnSLmlpFP2tiA7m+S36SvoU8RC9ueVoiJrq1q4T7Uu7khU7qlcs3SRCm/JJLlE/mBZ27OUt1gxHUeZlywg423Hvy/0GvSXipvmP8Jjeeh53DtrzOYCK5tjz3Ix/qpv6J/6iRHUHQ1FvuvZaTmX/AA5R9GG37GCGgS1E+W5U3GREOEOoaiTsdLf87e5YsU9DKvPifYupFdyE8TAuLD/Te17rbbY8Y5e+q9FfOeDr9l0em2coZxxGKj01S145Galn3I9r/wCxhv7DFqFelcLdaIqlvWtnvJ+n8lMMeiqkC5almnfu4nzly6x7IPetamP6WWXu3dPP9SJmvdEFw1C+CSFmW6fAb9vVhm0bdNdJH7i7MuGn0UvsL9CbsOoxFsjhdLyf7Bt/5KXmv3I2t3iV88fC0dBtH4X3Mb2W+bf9pu1fV5ei6mfJmvKmJMvdAnOCotlbEp5vPJy3xn0U+jbR0V/JSu4QksrA0z9YDJR6e8x5il5YnMUuWFK08MQqgZAYdkTueOH/ADQy1Q3nv8Etcf8Alg0yNdsEleUlMZoKIQXlqGvT8tjLbFut8uJA3wKpwFlZ5k918OL7+eDn3dKmI9WJqCyzpEmbsseeDa/TZRFet2smvs5NUt19zaG2h8XL8xfhEb1PsLyPO7r48/7n+5uh5AEADVo3xSeaIz6naZv2/wAKPkSYYTFHpPR+HnJ4O8cP4hAK6AUxeLFv2ihtD4a8xV148GV5ze4RBtHSJteyHxKnkiu1U1nm0MwlBilt4csmwNthB/pYce3dbOp1HBnV31jC6hx4NaMYNUtaqGW9ZNq3IepnFsDSnmWlgnkwSqspNj7BE8Jx4t95iXdnXxCEFwisa9/ebtYe6hLWWZWj5ZBtYTGUIqX3om0t1gDrhZVlpEbQ2ZNy3qz+xy4MS1ySSTck5kknMk7zECfE15cIPyOt6S8VN8x/hMdE9DyyHbXmcwEVzbLXVvTj0U7lUAbIqynIMpsbX3G4BvCNZFTwNGkO6jSkhmoWecvgl+SsOp7EgdQiLcY7eOV1k/lJjzCLF3Z7cMTE29sSDTo3c6+6H9RvcsT09DKvPifYYqJZZqkE22C4vfIeDlfovaOZvYwd/ieh12zHNbNTp6mzX2VIltKaRhSbe55OwsB4JNthvsPXwgu404NOHB+BNYyqTUlU4rxLbWCYKnRomNbGFSZ1MDZvYWies1Ut8vUr26dK53e7QxkTRO0QcRFxKbac7yicPwCBSU7bjy/YHF07vhz/AHEvQc08oF3WPuiDZaXWU/Bku3fkpLxX7m7W7xK+ePhaNraPwl5mT7LfNv8AtN+qVTJmUNTSTJ8uS8xrq0wgCxCjK5FzzNl4z6EluOLZ0e06c4141lFtLUv63QyTZ7TRWU4lszPh5pOJqVpHhY7W5wa1uMTbuXwZmxrOMN3ceef/AJZIkzQKquJq6k5VXVlZlXBZKbkAGQzM2tzr3tcDKDd8RyrPPYeMffXPIQ9e61JtV9lME1JcqXK5QWs5QZsLZWuTsy4ZRXqtOXA1rGEo0/eWMtvA7UPi5fmL8Ijfp9heR5xdfGn5v9zdDyAIAJ1JpJ0FhYjpF4rVKDbyjSt72MYKMlob/pp+Cdh+cR9XkTdfpeIfTT8E7D84OryDr9LxIDzATfIdA2QdXkHX6Xia2aJqVLc4sp3V0qq3Y6FRrFog1CAKwV1N1J2G+0H2Z9ENuaHSxLWyNp9RquTWU1hi19VKnjJ7W+UZ/wCH1PA6r81W3J+n+5hM1PqTtMn1m/xheoVPAZP2ntJap+hr+pdRxles3+MHUangM/Mdn/m9P9yRQalzcYM1kCAgnCSSbbhkLdcPp2Ms+8QXPtHRdNqkm5Nd/BDtPlB1ZW2MCD1EWPvjVfI41PDyIs3U+qUkI8ll3FsQNukAWvEO4zSV7DHEw+qVZxkdr/KDckHXKZrnal1T7TI68Tf4wnRsOuU/E0DUOp4yfWb/ABg6Ni9cp+I86vaJFLJEvFiNyzHZcnbYcMgIljHdWChWq9JLJnW0blsSEZ7Q1+0W6IyL/Zbrz34M3dlbajbU+iqLh3NFe+hphN+YOon5RSWyK6Wq9TT/ADDa8n6GP0JM/J2n5Qv4TX8PUPzBaePoefQcz8naflCfhFfw9Q/MFpyfoTtGaLMtsTEXtYAdMX7HZ8qM+km+PgZW1NsQuafRUk8d+TdprR/LysAOFgQyncCL7eixIjQuKKqw3TP2ZfuyrqpjK0fkLDasVOy8kjrb5Rmfh1TwOt/NFs1o/QjnU2f/AGvWP+ML1Cp4DfzJaf5vT/cPqdP/ALXrH/GDqFTwD8yWn+b0/wBzZI1NnEgOyKu8gkn0Cwzh0bCefe0IqvtJbqLdNNv0HeWgUADYAAOobI1ksLBxc5ucnJ9/EyhRoQAVtfpuXKbCcRbeFtl13MSwpOSyNckiL9Z5Xkv/AMfnDursbvo9+s8ryX/4/ODq7F30H1nleS//AB+cHV2G+ifo7SSTgcFwRtByPX1RHOm46ippmekK5JK4nOWwAZkngIhnNQWWS06bqPCKr61yvImdi/OIetRLPUp8w+tcryJnYvzg61EOpT5h9a5XkTOxfnB1qIdSnzNtJrJKdgtmW+QLAWv6DlCxuIyeBs7ScVkuTFgqkFtKoDsY9OXziVUmO3WefSycG9nzg6FhusPpZODez5wdCxN0PpZODez5wdEw3WTJU0MARsMRtYEfA01dcss2NyeAiKdRRNWw2PXvYucMJc2R/phODez5w3p4mj+Vrn6o/qefTKcG9nzhOniH5Wufqie/TCcG9nzhenQfla5+qP6/6EikrlmZC4PAw+FRS0M3aGx7iyipTw4vhlG+Y4UXMMr14UIOc3wKVtbVLioqdNZbNHfy8D7IyPx+h9LNz8s3PfJB36OB9kH49Q+lh+Wbj6o/qHfy8D7IPx6h9LD8sXH1R/UFrV6RD6e3LeUt1poZV9m7mEXJNPHcSY2lxOfaxwCAAgAS62UHqyjNhVpoUt5IYgE+gG8XU8U8rkRqKlNJl3r/AKu09EklpTtd2KlWYG4AvjGWWdgd3OGyKtpczqNqZevLSFKKcBRi+ZoQAXmqXjW8w/EsQ3HZQ+Gpv108GV1t7hGRd6I07HVirFI0QgAIAMk2jrEKtRHodJqPBbqPujYjqYPeU2jNGTKhsMpbneTkFHEmLFSrGmsyLFOlKo8RG5tRl5EjlDyu3Ecl6rbbdO33RQ69Le04F92Md3XiVGrGrgqGYu6lEYqwRlYsR0jYvTv3cYmr3W6lu6kFC13372iNmndUHk3eUTMljMj+pR0+UOkdkFG8UuEuDFrWjjxjxRD0P4v0n9olrdoz3qV2k0JnEAEk4QAN5IFgIzq3aPRdgNRsIt+JPqKym0c6pMlioqOaZouMEkGxsAcme3H2RFqPlKvdpuD3Yd3N/wCxI1s1iqqd0eTMlvSzlDSry1K2tmpyv07dh6DAkV7O1o1U4yTU1rxPaGkFfT8ryK0869kIIWXUGxJwKcweac8+s52TQkVzK0qbjlvx7+a+5T6JFptjkRiBHAjaD03iaj2hPaJqVhJrmv3LXSHg+n9jFDbvy68znPZv5p/2mnRtA89wibdpJ2KOJjl6FCVaW5E7SvcQow35f+y1mSaKTk5mzm3lbKtxtsbi/aYuShaUuEsyfhp/BSjUvK3GOIrx1/kBouRUA96uwmAX5KZa580/yfRB1ajXX/QeHyYdar0GunWVzRQupBIIsRkQdxG2M2SaeHqaSaksrQt02Dqj0Sh8KPkv2PK7n40/N/uexKQhAAl1koPWFTsaaqnqZgD7DF1PFPPgRpZml4l73QtVKem72MvHeZNEtsTlubwF9kZ9CvKblnlk1ri3hT3cc8F/X6i0EgK8yY0qUp5+OZ4V/BGI7N+zOI4XlZ8F+w+pYUFxfBeZG1i1OpTSNUUhPNQzAQ5dXVRdrXJzsDa0SUbypv7syOvY0nT3qfcKmqBvNa3kH4li9cdlGTDUka6eDK629wjJu9Eadjqyt1d1bnVrHkwAi+HMbJV6Ok23D2RTSyaSWR20HoWiNDUKjiosxRpyS0DBiFFpTPcZXFje2Zh2EPSWCmqdTZBm97y6h5dSVxrJqFW7jPNXlkr/AEnIXOWyEwJuirpDR8ynmmVOUq6kZcRuIO8HjCd5HJYR0Cp8Fuo+6NiOpg95T6IM7lV73xcput7cW7DxvlE9bc3PfLNHf3vcLLX99IYftLCnsL8jfDe2fKX51r8coo2/RZ4a+JduOm79PAT9CNPE5e9cfK7sG23Tuw9eUWqihj3yrT3s+5qOWu76R73Tlgglkfa8jfwr5cpwW1tmV/RFSh0W9w+2S3X6bdWf0K/VZiZGe5iPYItT1MuepaaBlqa/E2xEL9igey9/RGfX7R2dnJrZMUu94/UoJ2jqAs0ybpB3ZiWbBJa5LG5233mI+JqQrXOFGFLGOHFjTq01PPp2p5EmbOSVeZKapUcmZmdlBGzM7OkwjM+5VSE1UnJJvg93XBQ6R0TpWbNSc8u7yyDLRHlgJY3AVcWQy6zC8C5CtZwg4J8Hq2tSRphMGlHAFhMQTCvBmTne0HtiWh2kZl/Ny2U0+5pfqbtIeD6f2MUNu/LrzM32a+afkT6V+SoHdcmmPgJ4KBs9/bGHSfRWTktW8HT1V0t6oy0isl9q5o4NSBJq3DFmsdwJyI4cY0bK3TtlGotcmde3GLlypvQV9LUL0c4FSbXxS2422g9I39fTGTcUJWtVNaZ4M1re4jd0nGWvejDXNwlSrWss2WrkcDmCewCLN/SUpKa70mQ7OqNQcX3No2yzkOoR11D4UfJfsefXPxp+b/cyiUhCABOm/fh+unxrFz/4vsxkPiLzQ7d1jZRf+oEZVp/V5G5ef0+Zq7tJ/wBNIH97/wCtoWy7b8hu0OwvM36mH/wNv06n4pkNrfH9B1v8t9mc/wBQXPLON3Jk/wDJY0auhjY7y1108GV1t7hGbd6IvWOrNuiNepFLRilmU0x1YOHZWChsZN+BHNIHoipk1FJYNdN3QKORIaTTUcyUrMGIxgi4K3OZJ2KBBkN5Gyu7oNBOnpUTKGaZ0vDgflACuE3XIG20mDIbyKfXbXNK6ZIaXKaWZeJXxFTiDFSuzhZvWg1GzeUOlT4LdR90a8dTn+8oqGumSWxynKt2g9BB2iLNSnGosSLFOpKDzE6JoPS0yqlDKWHtz2VgwW/FDzgx3A3Xfc7Ix6tPo5YNelUdSOQ0Po1acTGkKLF3xpzQWwsbFWNgD0Gy9UJOTlwYsIKGcCNrnrfOmO8mWyLK2Ey2xY7jMF7bM7ELltzMXKFCKW89SnXryb3VoYaqeI/3t7hE09TOqakuirhJrQz+Aea/mstj6BkfRGfW7R3OzaLq7LSjrxa+xBTVZKNps6tzp5TYZKA51BOaAdFtvSDuBuzOS47yVdRhR7T1fLmRvrvPM+U5IlyZbqeRl5IEvZgbeFzb7ewQYH/h9NU5LWTWr1yStJavO+lXlJdULCczg2CS25zG+7PEohO4jp3MY2ib10x4mp9Jip0m81fAzVOlVWwPptf0xNR7SKG1KPRbMcXrlN+eS20h4Pp/Yxn7e+XXmZHs180/7S71Mrls0h7ZnEl7G53jPflftjK2XWi06UvNHQbUoSTVWPkxxjcMQ01chHX7RVKjPnAEC2/PZDJwjJYkuA6EpRfuvicm1s0oKioZ08BQETpC3z9JJ9Foxbmoqk21podBaUnSppPV8S5p/AXzR7o62j8OPkjz25+NPzf7mcSEIQAI+kZxWpdl2rMuL8VIIuOGUXoJShgiballHmsmttTU8mJwlWlvjQopFyON2OUVo20aecd5dndzq4z3cTTrHrfUVyKk8S8KtiGBSpvYjO7HKxhKVCNN5iLVuJ1ViRno3XOpkUxpUErkiHXNSWtMJLZ4vzHdCSoRlPfeoRuZxhuLQz1CH27/AKZ+JYfV0K7LTXVubKHEt7hGdd6Iu2OrFVluLHZFI0SqqqYoejcYUDRABlL2jrHvgWoj0Oy1Zsjn8re4xsLUwVqLam+yLhKZSproweW7I42Mu0dB4joOUNnCM1hjoTcHlGnTOsVTNUypj4UuSyoMIcsbktxHRs6IrRoRg8onlXlNYZRxKRDhqp4j/e3uERT1IZ6kbSrfbMN4w/CIo1u0eiezz/7GP3JEvTAMoSamSKiSvgi+F5f6b/t7bZRFgt17LM+lovdl38mQv/CvC/136f2XZi/mF4kP/e6e75mWsWuT1CclKTkpNgpzu8xVGQdvJ6OvM3gSwFts+NKW/N5f6LyK3Vb7wvU3uiWl2ip7QfIy81+42aRayjpYD2GKG3U3brzOe9m3/wB0/IggxyCynk7tpNYZYDWyrkjIpMX86kkelSL9ZjVobRqYwzLrbNpN5WUVWl9ZaipGGY4Cb0QYQevefSYfUuJ1Fhi0rWnSeYrj4lREBZHGn8BfNHujtKPw4+SPNLn40/N/uZxIQhABWaR0DJnNjcENvKm17bL8YcptaARDqjT/ANz1/wCId0jA8+p9P/c9b+IOkYZD6oU/9z1v4g6RhkstGaKlU4Ili19pJuTwz4QyUm9QNmkdHy56YJq3XbwIPEEbDDJwUlhj4VJQeUU31MpuM31/4iHq0CfrlQDqXTf3fX/iDq0A65UPPqTTf3PX/iDq0A65UN9FqnTSnDhWYqbjE1wDuNrZmHRt4J5GzuqklgvImK5VzNASSSRiW+5WsPQN0OU2O32Y/V6Vxmet/ELvsXfZ4dXJJ3v638Qb7DpGefVuT+f1v4hN9h0jLSnkKihUFlGwQj4jHxI1fouXOILg4hliU2NuHTEcqalqaNltW4tE403wfcyL9XJPGZ6/8Q3oYl78yXnh6GJ1Zkfn9b+IOhiH5ju/D0D6syPz+t/EHQxD8x3fh6EzR+ipcm5QG53k3NuHRDo01HQo3u1Li7SVR8ORKnSg4KsLgwlWlGpFxmsopUK06M1Om8NEL6Hl8X9aM/8ACLc1/wAwXXh6B9Dy+L+tB+EW/iH5gu/D0PPoSV+bt/iF/CaHiH4/deHoZS9Dygb2J6CcodDZdCLzqMqbcupxccpZ5InxomOEABABTaQ0oyuVSwAyuRe5jAvdp1YVXCHcdrsj2eoVreNWvluWiXDCNUnSM9zZBiPBUufZFZbTupafsaM/Z7Z0FmWV5s2zJ9Uou0twBtJlsAPTaFe0bxf+iNbC2W3hP/8ARG+l5vEdghn4tcc16E/5asOT9Sx0VpAzCVa1wLgiNTZt9Ou3GevM5vb2xqdlGNWi3ut4w+42aUrDKUWGZNhfdxjbo0998Tlas91GvRkmsqFLyVVlBwk3QZ2BtZiDsIh1R0KbxJ8fuOo0rist6CyvNEz6H0j+EvrSv8oZ01tz/RkvU7v6f1QfQ+kfwl9aV/lB01tz/cOp3f0/qv8AUr6qpn080S6hVBIDFeaThJIBupI2qYkjGlUi3BkFRVaMt2oi0drAnhnFWct2Lb7ixSpupNQXeyspqmdOcJKALG9ly3C5zJ4COc/E7mpPEMHc/gFjQpZqtvm8/wChY/RFf+F7Zf8AlEvWb7l+xB+H7I5v9Q+iK/8AC9sv/KE6zfcl+gv4fsjm/wBSNX09XIXHNQKtwLkoczsGRvDZ3t7BZl/A+nsnZdWW5DOfNm2in41B37DGzZ3HT0lN8Dl9qWPU7h0k8rVeTFnWnWaZJm8lKCiwBZmF8yLgAbLWtF2MclWnSTWWUv1wqvKT1BC7qJOhiH1wqvKT1BBuIXoYB9cKryk9QQbqE6GBeaq6yzJ8zkpoUkglWUW2bQR1Qko4I6lJRWUMlbPwLffsH/fohacN6WCrOW6slZ9JTOI7Is9BAg6WQHSMziOyDoYA6s0efSUziOwQvQQ5B0sjJNJuDnYjhaEdCPcCrSLhTcXim9Syj2EFCABaq5RaeVG1nCjrJAHvjj7xZuZLmz1TZctzZ9OXKOTqkmVIoae5sktAMTWzJyFzbMkkxrQhCjDHcjmalSrdVcvi3/zBr0ZrNTVD8nKmYnsTYqwuBt2iFhWhN4TFq2lWlHekuAm90PRiSJkuYgCibiDAbAy2z6Lg+yM2+oKLU4rU3Nj3cpxdObzjQqNAeMbzf3ETbG+M/L+UVPaz5SH938M36xbE6z7hHX22rPNrjRDH3N5h5Ceq2xBgVvsuUsL9F1intJe/F+Bq7Ib6OaXP+CDpTWbSdMLz0o04Atdj1KJlzDIUaE+zkkqXNzTWZbq/55knVPWXSFXNTFJlinJOOYEdcrG2Es+ZvYZAw2tRowjwfEfbXNxUksx93y/3Fnukzz9IGx8FJa+zF/8AKLNnlUs+ZT2jxr48i8qfBbqPuiC4+FLyHWXzEPNEDVN7Vck/mI7VI/eORtHitE9L2jHNtMZ9N6wVSVhpqeVLc4A4xXBtvzxAbo1KlaaqbkUYFG3pOj0k21xwYfSWlv8Aysn1h/8ApBv1/pQvRWn1s0d0We/eMnlABMZ0xgbAeTYsB0BhDbtvo1nvH7OiunljRJ49Sg1ccmTn5RHui/spYoPzZie0bzdr+1fyJOun3yZ1J8Cxrx0M2l2TPUXRK1VdJlOMUu5ZxmLqqk2y3E2HpiOtPdg2ixSjvTSH/WR9B0M4SKinAcqHJVHYKGJALEG+4nK8U4OtJZTLco0ovDRA7ouokiTI74pAVsefLxFlK2JxLe5BFtl7ERJQuG3uyI6tFJb0RO1H+9r5r/DFuWhQrdketMeAPOHuMPodoza2gwahaMQo05gC2Iqt88IAF7dJJirtCrLe3Foamy6EXDpHrkl12n0eY0uXTNUFLgmwIG42uDEcLeUYqUpbuSapdxlNxhDewQZdNTVwdFl8hPTO1rb7ZgZEXsDkDEjnWt8NvMWQKnQu8xUd2SE6oklHZGFmUlWHSI1ITU1lGNUg4ScZaoYJXgjqHuihLVlqOhlDRwQAUC/e1/WT4xHIXPzb8z1Cw/8A5kf7X/J12rVCjCZhKW52K2G3TfK0bTxjicvHeT93XwK2k7ylHFLNKjbLqZam3C4iNdGuKwTS6eSxLL9SbPp5U9RjWXNTaLhXHWN0PajJcSKMp03wbTOXUQC1tSigBVaYFA3ATLADoiDZ0ErmeOT/AHLe36jls+lnmv2Z7rFsTrPuEdPbas4K40Rd9zB+fPXiqHsLD9xFbaS4RZo7GfvTXkVejNTJNW81pdXNLS3wuXl54h0lrnZthkrmVNJOK4k0LOFVtqb4MsNA006RpUU7VM2ciyi5xM1sxYDDcjK4iOq4yo7+7jiPoxlC53N5tYFHXmZi0jUH86j1UVf2i3bLFJFG8ea8hrqfBbqPuircfCl5E1l8xDzRTaFfDUSTwmJ8QvHG0XipF+KPUbuO9QmvBjVrRo1ZlfKw1LyJzy8KYUJuFLk88MLZEi3RGvWgnUWJYbRzltVcaEswzFPjxKvWnR1VRyeV7/nPdgoXnrtBN74z5MR1o1Kcc7xPa1KNae70aRJ7qLWlUyE3N2J6cKqCf+ULeP3YobsxZnJlNqx4k+cfcI0dl/B+7MD2i+bX9q/kS9dPvkzqT4FjXjoZ1Lsjd3EaG86onEeAioOtzc+xB2xUu5cEi9bR4tjBprV7RdTVPVTmmz3BCtLl8pNS8rmlcEpCzWKkFbnO4I3RWjUmo4RYcYt5ZU90bW8YCni7K4lSmI5WY8xCgmPLBJkyUV2YB7MzhcgFzfShxyNqS4HP+57M/wBWi7sL29WLueGDOuF7mTommPAHnD3GJrftGVW7Iydzt/spovscG3C6j5eyKm0V768jV2Q/+nJeP8Ean0dMxzJuj56FSxxocrG97ZixGZscodKrHdUa8WMjQmpynazT46EnV7SJNU8ufJRKgjN1yJsAbNmRmLG44CGV6S6JShLMeRLa1m67hUilLmhU7oMzk69iBtRCw4mxF+wCLFjJ9GU9pRXTPyRZSDdVPQPdDZakK0M4QUIAFuqm4J5YbVcMP9pB/aOOvHi5k+TPVNlw39nwjzjg6r9jXU5B50qYBcXsRY3sbZgggRsRlCtDwZzMo1Larh8Gip+oFF5D+u/ziPqlLkWPxO45/oi1lS5FBT2HMky7nMknMknbmSSdkSpRpRx3FZupcVObZy7QdRytVOmWtjxvbhjmA29sRbNea8n4fyWPaKG5Z048ml+jJWsWxOs+4R09tqzgbjQk6h6QlyahjNdUVpZGJjYXxLYXOXGGX8HKmt1aMtbKqxp1XvPGUX1bqJTznM6nnTJTOSxaW2JTiN2tvzvuNoz43M4rElnzNaVjTm96EmvJknRGr1Ho0maZtnIKl5rqMiQTYZDaB0wypVqVuGOHgOpUKNu95vjzbOUabqBNqpzqbq01yp4qXOE9lo1aaxBLwMSrLeqSa5j3U+C3UfdFG4+FLyLdl8xDzQuyHwsrcCD2G8cVB4kmerVFvQa5o6LpTRVLpHCwm3ZAQrSnFxnfMZ7+i8bsoU62HniclTq1rbKa800QZeokoHHUT500LsxtYAdJNz2EQ1WsVxk2yR383whFLyQv90zSUudMkiU6uEV74SGALFcrjfzYr3k1KSwy5s2nKEZOSxnBH1Y8SfOPuEauy/g/dnNe0XzS/tX8iXrp98mdSfAsa8dDOpdkau5xrZIpKabLYWmly+J5kiUhuoVRimODlhzsDt3xUuacnLPcXreaSaETWjTDvPZZc92koqS1wuwRgiAMwF7EM+Jr2zvDqcUloEpcShAtsiQaMnc+++p5r/CYCC4+Gzo+mPAHnD3GJ7ftGTW7Jjq1pk0s3EQSjZOB7COkfuYfdUOljw17h1nc9BPL0eox02ikdmm0NWJYbwlFjboIvcdRGUUHXaW5WhnBpRtk2529TCZZ6F0AJLtOmTDNmkHnnIAb7ZnPLbfZENa5c4qEVhLuLNvZqlJ1JSzJ95zrugaTSfVkyyCqIExDYxBYmx3jnW9Bi9aQcKfHzMy+qqpVzHu4F1S+Anmr7hDXqQm2EFCABV0scE1sWVzcHcQeEclf0ZxrybWp6dsS6pTs4RT4pYZok6RaXnKmuh4qzLfrttivTc4aGjWhRqr3kmZfWKq/8zO9dosdNU5sp9UofSiJWaQmTbcrMd7bMTFrdVzlDZTlLVkkKUIdlJFrqpKONmtzcNr9JIP7Rp7Kg99y7sfyc37TVodDGmnxzn7YZN1luEVrEqCcVs7XGR6so6OhJJ8Thq0W1wF3vxPKHti5vorbjIy1RlG8iayX8hmX3WvEE4xfdksU6k46PBGmTcRuzFjxJue05wJY0Qrk28tmdJKMx1VBckjIf97IRvCBHR54JVgNpBt2ZRQqxcoSSLltNQqxk9E0KbVKjJrqRtBBuI4uVKUXho9Wp14TipRfBkefNUnErWYbxcHth0N6IypuSRqqa2ZMtykx3tsxMW95iWUm9WV404R7KSNN4QfkbtXZRWSMQtckjqy+UdHs6Eo0ePM4Tb1WFS69x5wkhJ18QpVM7ghHC4W3GygEX43GyNKMinR4x4C2apPKEOyiXDIkxlvkQREbJV4mOMcRCCjV3OaZmqhMA5iK2JtwLCwF+OeyAr3MluYOg6avydwCbEE222sc/aIloyxIy6iyig79TyvfF3eRW3WR6p5bZhhi3Gx7IZJpjoppkYVDYcONsPk4jbsvaI91Zzgm3pYxlmKKWNlFydgELnA0fpC2VQdoAB9Aio9SYzhBQgACIRpMVSa0Z5hHAQm7HkO6SfNhhHAQbkeQdJPmwwDgINyPIOlnzfqew4Y228sIAPMI4CFyIGEcBBkDzAOA7IMhg9CgbBCAewCgRCOKfcOU5LRnmEcBCbseQdJLmwwDgINyPIXpJ836hhHAQbseQdJPm/U9hwwCIAXAx5McB2CAMhyY4DsEAZZ5yS+SvYIBcszAtsgECAQ8wjgIXLAMI4CDIBgHAdkGQwAUDYIMgewgoQAEABAAQAEABAAQAEABAAQAEABAAQAEABAAQAEABAAQAEABAAQAEABAAQAEABAAQAEABAAQAEABAAQAEABAAQAEABAAQAEABAAQAEABAAQAEABAAQAEABAAQAEABAAQAEABAAQAEABAAQAEABAAQAEABAAQAEABAAQAEABAAQAEABAAQAEABAAQAEABAAQAEABAAQAEABAAQA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ata:image/jpeg;base64,/9j/4AAQSkZJRgABAQAAAQABAAD/2wCEAAkGBxQSEhUUEhQUFhQXGRkYFhYXGBYXHBccFxgcHRccGBgZHSggGBolHBUYITEjJSktLi4uHB8zODMsNygtLisBCgoKDg0OGxAQGy4kHyQsLCwsLCwsLCwsLCwsLS0sLCwsLCwsLCwsLCwsLCwsLCwsLCwsLCwsLCwsLCwsLCwsLP/AABEIAOEA4QMBEQACEQEDEQH/xAAbAAACAgMBAAAAAAAAAAAAAAAABgQFAgMHAf/EAEoQAAIABAIFBQwJAwMCBwEAAAECAAMEERIhBQYxQVETImFxkQcUMjNScoGSobGy0RUWIzRTYnPB4UJj0iSCorPwJVR0k8LD0zX/xAAbAQABBQEBAAAAAAAAAAAAAAAAAQIDBAUGB//EAD8RAAIBAwEEBwYFAgUEAwEAAAABAgMEETEFEiFRExQyQWFxkQYiMzRSgRUWobHBQnJTYtHh8CMkgvFDkqI1/9oADAMBAAIRAxEAPwBtjUOZCAAgAIACAAgAIACAAgAIACAAgAIACAAgAIACAAgAIACAAgAIACAAgAIACAAgAIACAAgAIACAAgAIACAAgAIACAAgAIACAAgAIACAAgAIACAAgAIACAAgAIACAAgAIACAAgAIACAAgECAUIACAQIACAUIACAAgAIACAAgAIACAAgAIACAAgAIACAAgAIACAQIBQgAIACAAgAIAE3T2mZonMiOVVTYAZX4kmJoxWOJdpUo7uWVv0xP/Ffth26iToocg+mJ/wCK/bBuIOihyLmk0bpOYodEnlTsJIW/UGIJEROrSTw2PVvnSJL1crpxmTJE+5ZL3va6lSAykjbtglu4yipcU1Hii00nPKKMORJ2w+jBSfEoVZOK4FZ32/lN2xa6OHIr9JLmHfb+U3bB0cOQdJLmHfb+U3bB0cOQdJLmZya1wRdiRvBhsqUWuCFjUlnUuZ74VZuAJ7BeM+ct2LZo0afSVIw5tCU+l57HxjXJyC5bdgAEYDuq0n2melQ2NY04Y6NPHey2o9G101+TWYBMAuZbTUDgdKXxD0iHqpcP+orTo7Lhx6NY544EDSk+fTvgmT1L5gqkwOVI3NbwT0GGyrVo6yJaFls+ssxor7oxrKmplFQ8xgWRZijEDzX8E+w5QkritH+pj6eztn1U92kuDafDkMmg6xpsoM3hAkE8bb/bGxaVXUp5fkcRtuzha3ThDRrK+5MZo5bae2LhXEoU3hR4G3s3ZFvKhGdRZb4nmKM78XvP8Qv/AITZ/QGIwfi95/iMPwiz+gMRg/F7z62H4RZ/QjJDHQ7E2lVuXKnVeWlnJgbb2dSt1GpSWE3jBX6wVrSZWJPCJCg8Lgm/YI6SKMGnFSeGK0mvqXNkaax4Ldj2AQ97q1LKpp6I3463hU+pM+UJmHNC9F/l/QMdbwqfUmfKDMOaDov8v6GhNMT0bN2uDmre0EGHYTGumuQ8ynuAeIB7REJUeplAAQAc80794m+cYsR0NGl2EQYcPLzUekWbXSEcXXEWIO/ApYX9IEQXEmqbwSU1mSOid0PXZtHGSqSlmNMDm7MQAEw8BmTi9kZ9CiqmeJYq1dzuOdao6RaorqiawCmYrOVGYBLrsvF9R3YqJl3Tys+Iy6Z2L1n9ont9WZdxojfoXQPfMmYUYCajZKdhUjK/DO+fRCV7noppPRk1tZ9YpycX7yZ5ozV+Y1QkucjopJxGxtYC9gwyztbbBVu4qnvQfEShYzlWUKiaX/O8cKzVelKeBgw54lJBsNt9t4zY3dZPU2p7Pt3HTGORy8ViNMYL4OI4Da1xfLIkkek345xtQb3VvanOVIx3vc0yMtd4uZ5rfCYy6vYfkatl8xDzRR9zpUNdL5S2QYpfywMvTbEesRgUMb/E9J2q5K2e7z4+RQ1Qm0ukjtE1Ki44tje46w6t7YXip/cjW7UtvDd/ZF/r/pCTL0m7CTKn2lKjo98OO9783+oKFHph9RpTKtlTnK3S3muPDHI0636wyn5NZcimZmppX2qks0okG8sWNhh4HPPOCpJaYWhJZ0KkW5OT4SfDn4/cmanzMVPf87e4Ro7PX/S+5y/tK83if+VfyW7Rwu0fmqnmdLs75Wn5HgEU0XSZRaNmTfAA6ybRbt7CtXWYr1K1W6p0tWaaukeU2FxY+/qMRV7epRluzWCSlWhUjmLNaRt+zfzE/wC3+TD9o/gQ/u/hlPrf4hf1B8LR20dTkqPaGXuSIO9prWFzNIJ6Ai2HtPbFO8fvo2LVe6xs0npeRTAGfOlyg3g42C3ttsDtitGMpaIsSnGOrE/XDSukTNktoz7SnZAS8tZcxWbGb847rW9sS04ww9/UhqSnlbmgod1OaE0iwtk0uWTbjzhfsA7ItWsvcK9yvf8AsMlIfs081fcIezKlqbYBAgA55p37xN84xYjoaNLsIgw4edd1HlaP5OmKmn77wC4DrymLDzube97XvlGVXdTeec4LlPcwuZc6zU2j3ZO/+98QB5PlmVTbLFhxEdF/REUN/wDoHT3P6jkWpxQ19SZYAl/a4AuwLywwAdGG1o0uO6smTc6cOYz6Z2L1n9ont9WZdfRFrqHpDBMMohefmGJAIItcDjcAG3REO0KTaU+Rd2VX3Zum+8f4yDoSj1z0oKelmG/OcFEG8swt7Bc+iJ7em51EireVlSpN974I4um6N05hD3X+Lmea3uMZdbsPyNSy+Yp+aESjku7qsoM0y91CXxXG8WzFuO6Obim3wPVqsoRi3PTxH3VerYzXSvnyDOKhadmamabKY3BAK88NmCLncfTbptvhP+DnryEMKVunu9+uGc91m0DNopxlzudfnLMztMF/CzzvfaDnfjtiGcHF8TTtriNaG9H05FTDCcfNSPux/Ub3LGzYfC+5w3tH82v7V/JegXNr2z28I4e9jv3s451kdJYy3bOD8C5oKJRc4gco17eyp0eKeSrVuZ1ODRe6NQC1j/T+4jVglngUJvJs0joxJ1sd7rexBta+33CIrm0pXCxUWg6jXnSeYMRFdcbqpvhYrfjYkA9RtFHYVHorqou7H8i7fnvW1N+P8MqNb/EL+oPhaOvjqcvR1MtEaQen0PPmo7IVqZd2XbhLSQwHWpIivWipVUvA06Ut2nnxIPdW0dOmVS1CK8yRMlpyboCyjLMZbLk4um8Jbyio47wuIty3u4k6Keo0foaezs8mZNnJ3up5ri5TEQDmtwrm3AE74bLdnUSXLiOjvQpvPfoVvdh//on9GX73h9t2Blx8QaaDxUvzF+ERKZMtWb4BAgA55p37xN84xYjoaNLsIgw4eMHc8lA6Sp23jH/02itcr/pslpdtFr3dvG0nmTfekV7PR/Ydc6oWe5194mfpH40i3LQz7jsjjpnYvWYlt9WZlxoiLRVcmWbzpLTVHkuVI/27+0Q+tCpJe48C29SjF5qRb8hhnd0iUq2lSHuBYBiqgcNhJjPVhJv3mjXe1YJe7FiRpvTM2rmY5p2ZKoyVRwA/eL9KjGksRMuvXnWlmT+xXrtiUhQ91/i5nmt8JjLrdh+Rp2XzFPzRXaiqsyTWSUcJUzZeGUxNssJFlO0ZkXtnsO6MKhhprvPQdqbynTm1mCfET5uq1YjcmaWffZlLYr645tvTDXCXInV3RazvItNdNJ45VJTu4mTZEsia4OLnNbmYv6ioUAnjD6j4JEFnSxKc0sKT4eQrRCXh81I+7H9RvcsbNh8L7nDe0nzf/iv5Lxo4TaPzdTzOm2d8rT8iDWSmHORmA3gE5dUFC5l2WyxKmtcERK6aNkyYOp2H7xcVWa/qfqROlB9yPW0jOORnTSOBd/nC9LU+p+rDoqf0r0N2hvCPV+4jV2J8aXl/Jie0PwI+f8GrW/xC/qD4WjqYanL0e0a9AmRP0dPo5tQlOzzVmB5lrWGA5XIv4BFr74hrb0aiklk0aW7Km4t4LLQclqROTk6bpeT3I6I4XzbzbjqvaIJve4uBLDMeCmiDpnQaVcwPU6apntsGFAFG8Kom2HX1Q6M3FYjAbKG88ymL3dM0pKqa53ksHQIiYhsJW5NjvHOtfoiWhFxhhkdaSlPKHWg8VL8xfhEPMuWrN8AgQAIWsdDOWe7ck7o5xKyKW27jbYRE0ZcC7SqR3Uir5Kb+BP8A/baHbyJekiW2qte9LVS5z01SypiuFlEnNSMrkDfxiKst+G6h0KsYvJK7o+mTpF5LSaarQS1cHlJVr4ipFsJbyTEVCm6eci1a8ZtYMNQtEzZbvNmIyKVwKGBBN2BJscwBh9N4lkynXmmsIZNMymKqUBaxN1G2x3jjs2Q+hNRfEoVYbyKbG34U31DFrfjzK/RyIU+kYm6y5g6ChhN5D0pd5q70mfhv6rfKDeXMXDNtLo2Y7AYGGeZIIA9JhsppIVReRyqZeJGUGxZSL8Li0UJrei0XqFTo6kZvuZz+ZSTlOFpM248lSw6wRtjnpW9SLxg9NhtO1qwyprD5s1VHfTDCe+ynktypHYcoduVeTI+ntM5Tj+hE+j5v4Uz1G+UJ0U+TH9bofWvVHo0fN/Cm+o/yg6KfJiO7oJZ316ofNVqF5MgK4sxYtbhe1genKNi0punTxI4XbVzTuLpyp6JYJkyfhJDK3QQL3/mOQ2ps+srmUkspvJ0uy72jK2ispNLD4mPfg4P6sZ3Ua/0v0ZodZo/UvVFfVICbqGF9otFunRrJYlF+jGOvS7pL1Rp5M8D2GH9FU+l+jE6an9S9UWOiZJBLEWFrZxubGoTjKU5LCawc9t65pyjGnF5aeTXrRSPMk2ljEysGw72ABBA6edf0R0MXg5yk8MSWkzDkZE/q5Nok3kWsrmQX0bNvlJnW6ZbfKGC7y5mP0dO/Cm+o/wAoA3lzNkjQ892CrJmXO8qygdJJFgIBHNI6pTS8KKu3CoF+NhaGlNvLybIBAgAyRCdgJ6gTCNpCqLeiM+938lvVMJvx5juin9L9A73fyW9Uwb8eYdFP6X6B3u/kt6pg348w6Kf0v0NbKRkQQenKHZyMaa1PCbbYG8aixi5PCWWae/Jf4iesvziPpYc16ljqdx/hy9GHfkv8RPWX5wvSQ5r1E6ncf4cvRh35L/ET1l+cHSw5oXqdx/hy9GZS56tkrKT0EH3QqnF6NDJ29Wmszg15pmyHEJqepRTZnQHgWAPYTBkXck9EY9+y/wASX6y/OEyhejlyDv2X+JL9ZfnC5QdHLke9+S/xE9ZfnBlB0cuRugGgTaGSnGK95482OhTnN+7FvyWTzlBxHbDOsUvqXqiXqtf6JejDlBxHbB1ij9S9UHVK/wBEvRhyg4jtg6xR+peqDqtf6JejPQbxJGcZcYtMinTnT4STXmghw3GXg1d9p5aesPnDOlhzXqWOp1/8OXozzvuX5aesPnB0sPqXqHU7j/Dl6M977Ty09ZfnB0sPqXqHU7j/AA5f/VnqVCk2DKTwBBgVSLeE0NnbVoLMoNLyZsh5AEAoQANGi0AlJbeLnrMUKrbmzetYpUlglxGThAAQAVWsKDAp34regg/KLFu3nBn7Qit1S78nPtdppEuWoOTMbjjYZX7Yh2jJqKSNf2SpQlWnJrilw+4r6P0fMnzBLkoXdtgHAbSTsAHExkxi5Pgd1WrQpQ35vCQ70vcqnMt5k+WjeSqNMt6cS+6J1bPvZjT29TTxGDa88f6lNrFqNU0imYQs2UNrpe69LKcwOkX9ENnRlEtWu1qNd7uj5P8A1F2lmFHVlNiCCCOuI6cnGSaLlzSjVpShNZWGdKrXKy3YbQrEdYBtHSvQ8eisySOXk3zOZO08Yrm4klwRvoKNp0xJUsAu7BVvkLnidwgbwBs0xo16ac0mbhxqFJwm4swuM4RPIrIdoUQfNUJpanFzfCzKOrIge2J4aGVdpKp9ibOktMmYEBY7gOq5jlNq79W63FxwuCOx2GqdKzVR8MvizXU0UyX4ct16SpA7dkZk6M4dqLRswr059mSZHiMlCACTQnndca2xZtXG73NMwvaGnGVo5NcU0R9aphEjI2xMAekWJt7BHQbQk1S4GL7M0oTvMyWcLK8xSpsGNeUBwYhjtkcN+dY8bXjDWM8T0Kpvbj3de4ZdKaplXWVKK4yXZmdwqhHm8nSgcXf2nhFiVuv6TJo7Tb96emnBccpZk/JFNP0NMSWZrBQqqGOeYBm8lsttxiInSklkuxvqUp7q1f8Apn9iArWzGRGYIhieHlFmcFOLjLijoshrqpO0gHtEdRB5in4HkNxFRqyitE3+5nDiIIAGrRvik80Rn1O2zft/hR8io1i1tlUjiWVZ3IuQthhB2XJ3nhE1G1lVWe4KteMOBsla1U5pjU3IVTYrbnBty2va567QydCUZ7rLdlSldzUKepG0DrnJqZnJYWlufBxEENbcCNhtnaGypOKyad7satbQ6RtNd+O4sdYPFr537GH2/aOYv/hrzOda8eDK85vcIg2j2Ym17IfEqeSGHV+Ymi9EtWFQ02aAw6cRtJW/k54j1t0RWp+5TyaN9KV1d9Dn3Y8P9WaloFmT5UrSVfVd+T1xCTJdpcuVe5C80WByIudtt+0rjjiTeSFzag5Uaa3F3tZbJlBUztHV8qinTnqKaoU8k004pkth/SW/qGwf7ha1jdU3GW63lMbOMLig60Y7so640Yja6aLWkr3lKLI2GZLHBXPg+hlYDoAivUhuz4G5Y3brW2Z64a9EOGkvFTfMf4THQvQ8th215nMBFc2zpfcu0ZTWE7Gr1Vm+zxKTKXFhxBBmLjeeOW2Iqjeg+CMtcdXKCdVPOn1wkzsK3l8pJXJV5vNcYsxCRbSFkkcspagOL794iZMjH/Uz7v8A729wiaGhl3nxPsW9NUvLqA8tcbgZLmb3Wx2Z7I5i9qSp3zlFZZ12zKcamzlGTwuZbU2vS4sFTIaXuJHOHpUgG3VeJo3q0nHAS2e8ZpyyStI6vyqhOVpStzmAp5jf4n/sxHXsYVI71Lg/0HUL6pSluVeK/VCc6FSQQQQbEHcRGI008M3IyUlld5uovDHpjT2P80vJmPt/5KXmv3Iut3iV88fC0dBtH4S8zG9lvm3/AGivTUrzDhlo7ngqlj2CMVRb0R306kIcZNLzHWUswzyXp6wJydFzhIdudSTA7LbLJswD6YvLLenL9Dm5OKjhSjnMu/uksZI2llmTKOYve1WJrrhwGQ+Ef6wzs381uG6Ellx0/wCZCjuxrJ7ywu/P+XAhy5pUlXBBGViCCDwIOyKkom9TqcPA6fS+Anmr7hHS0+wvI8puvjz/ALn+5sh5AEADVo3xSeaIz6naZv2/wo+Qma86rzJs01EqzBgA6k2IKiwI6LARctbqMI7siKtQcpb0Stl6vt3sZZYYywfouBYDs3xFWuFOplaGrsav1Krvy4p6mjQmgJiTQ8ywC3IANyTa3oGcMqVU1hG/tLbNGrQdOlxbHCrrS8sK20MDfiLHb0wW3aOI2h8NeYl68eDK85vcIg2j2Ymz7IfEqeSGmm0d9JaElyZTBZiKqrfYHknINwBA2/mBivH36fAu3EurX0pSXB59GU1VpGUmnFm1bKnIykWY4uUWcZfHcLOQL8IRtdJlj405uy3YLV/fBPp6j6U0vKnSLmlpFP2tiA7m+S36SvoU8RC9ueVoiJrq1q4T7Uu7khU7qlcs3SRCm/JJLlE/mBZ27OUt1gxHUeZlywg423Hvy/0GvSXipvmP8Jjeeh53DtrzOYCK5tjz3Ix/qpv6J/6iRHUHQ1FvuvZaTmX/AA5R9GG37GCGgS1E+W5U3GREOEOoaiTsdLf87e5YsU9DKvPifYupFdyE8TAuLD/Te17rbbY8Y5e+q9FfOeDr9l0em2coZxxGKj01S145Galn3I9r/wCxhv7DFqFelcLdaIqlvWtnvJ+n8lMMeiqkC5almnfu4nzly6x7IPetamP6WWXu3dPP9SJmvdEFw1C+CSFmW6fAb9vVhm0bdNdJH7i7MuGn0UvsL9CbsOoxFsjhdLyf7Bt/5KXmv3I2t3iV88fC0dBtH4X3Mb2W+bf9pu1fV5ei6mfJmvKmJMvdAnOCotlbEp5vPJy3xn0U+jbR0V/JSu4QksrA0z9YDJR6e8x5il5YnMUuWFK08MQqgZAYdkTueOH/ADQy1Q3nv8Etcf8Alg0yNdsEleUlMZoKIQXlqGvT8tjLbFut8uJA3wKpwFlZ5k918OL7+eDn3dKmI9WJqCyzpEmbsseeDa/TZRFet2smvs5NUt19zaG2h8XL8xfhEb1PsLyPO7r48/7n+5uh5AEADVo3xSeaIz6naZv2/wAKPkSYYTFHpPR+HnJ4O8cP4hAK6AUxeLFv2ihtD4a8xV148GV5ze4RBtHSJteyHxKnkiu1U1nm0MwlBilt4csmwNthB/pYce3dbOp1HBnV31jC6hx4NaMYNUtaqGW9ZNq3IepnFsDSnmWlgnkwSqspNj7BE8Jx4t95iXdnXxCEFwisa9/ebtYe6hLWWZWj5ZBtYTGUIqX3om0t1gDrhZVlpEbQ2ZNy3qz+xy4MS1ySSTck5kknMk7zECfE15cIPyOt6S8VN8x/hMdE9DyyHbXmcwEVzbLXVvTj0U7lUAbIqynIMpsbX3G4BvCNZFTwNGkO6jSkhmoWecvgl+SsOp7EgdQiLcY7eOV1k/lJjzCLF3Z7cMTE29sSDTo3c6+6H9RvcsT09DKvPifYYqJZZqkE22C4vfIeDlfovaOZvYwd/ieh12zHNbNTp6mzX2VIltKaRhSbe55OwsB4JNthvsPXwgu404NOHB+BNYyqTUlU4rxLbWCYKnRomNbGFSZ1MDZvYWies1Ut8vUr26dK53e7QxkTRO0QcRFxKbac7yicPwCBSU7bjy/YHF07vhz/AHEvQc08oF3WPuiDZaXWU/Bku3fkpLxX7m7W7xK+ePhaNraPwl5mT7LfNv8AtN+qVTJmUNTSTJ8uS8xrq0wgCxCjK5FzzNl4z6EluOLZ0e06c4141lFtLUv63QyTZ7TRWU4lszPh5pOJqVpHhY7W5wa1uMTbuXwZmxrOMN3ceef/AJZIkzQKquJq6k5VXVlZlXBZKbkAGQzM2tzr3tcDKDd8RyrPPYeMffXPIQ9e61JtV9lME1JcqXK5QWs5QZsLZWuTsy4ZRXqtOXA1rGEo0/eWMtvA7UPi5fmL8Ijfp9heR5xdfGn5v9zdDyAIAJ1JpJ0FhYjpF4rVKDbyjSt72MYKMlob/pp+Cdh+cR9XkTdfpeIfTT8E7D84OryDr9LxIDzATfIdA2QdXkHX6Xia2aJqVLc4sp3V0qq3Y6FRrFog1CAKwV1N1J2G+0H2Z9ENuaHSxLWyNp9RquTWU1hi19VKnjJ7W+UZ/wCH1PA6r81W3J+n+5hM1PqTtMn1m/xheoVPAZP2ntJap+hr+pdRxles3+MHUangM/Mdn/m9P9yRQalzcYM1kCAgnCSSbbhkLdcPp2Ms+8QXPtHRdNqkm5Nd/BDtPlB1ZW2MCD1EWPvjVfI41PDyIs3U+qUkI8ll3FsQNukAWvEO4zSV7DHEw+qVZxkdr/KDckHXKZrnal1T7TI68Tf4wnRsOuU/E0DUOp4yfWb/ABg6Ni9cp+I86vaJFLJEvFiNyzHZcnbYcMgIljHdWChWq9JLJnW0blsSEZ7Q1+0W6IyL/Zbrz34M3dlbajbU+iqLh3NFe+hphN+YOon5RSWyK6Wq9TT/ADDa8n6GP0JM/J2n5Qv4TX8PUPzBaePoefQcz8naflCfhFfw9Q/MFpyfoTtGaLMtsTEXtYAdMX7HZ8qM+km+PgZW1NsQuafRUk8d+TdprR/LysAOFgQyncCL7eixIjQuKKqw3TP2ZfuyrqpjK0fkLDasVOy8kjrb5Rmfh1TwOt/NFs1o/QjnU2f/AGvWP+ML1Cp4DfzJaf5vT/cPqdP/ALXrH/GDqFTwD8yWn+b0/wBzZI1NnEgOyKu8gkn0Cwzh0bCefe0IqvtJbqLdNNv0HeWgUADYAAOobI1ksLBxc5ucnJ9/EyhRoQAVtfpuXKbCcRbeFtl13MSwpOSyNckiL9Z5Xkv/AMfnDursbvo9+s8ryX/4/ODq7F30H1nleS//AB+cHV2G+ifo7SSTgcFwRtByPX1RHOm46ippmekK5JK4nOWwAZkngIhnNQWWS06bqPCKr61yvImdi/OIetRLPUp8w+tcryJnYvzg61EOpT5h9a5XkTOxfnB1qIdSnzNtJrJKdgtmW+QLAWv6DlCxuIyeBs7ScVkuTFgqkFtKoDsY9OXziVUmO3WefSycG9nzg6FhusPpZODez5wdCxN0PpZODez5wdEw3WTJU0MARsMRtYEfA01dcss2NyeAiKdRRNWw2PXvYucMJc2R/phODez5w3p4mj+Vrn6o/qefTKcG9nzhOniH5Wufqie/TCcG9nzhenQfla5+qP6/6EikrlmZC4PAw+FRS0M3aGx7iyipTw4vhlG+Y4UXMMr14UIOc3wKVtbVLioqdNZbNHfy8D7IyPx+h9LNz8s3PfJB36OB9kH49Q+lh+Wbj6o/qHfy8D7IPx6h9LD8sXH1R/UFrV6RD6e3LeUt1poZV9m7mEXJNPHcSY2lxOfaxwCAAgAS62UHqyjNhVpoUt5IYgE+gG8XU8U8rkRqKlNJl3r/AKu09EklpTtd2KlWYG4AvjGWWdgd3OGyKtpczqNqZevLSFKKcBRi+ZoQAXmqXjW8w/EsQ3HZQ+Gpv108GV1t7hGRd6I07HVirFI0QgAIAMk2jrEKtRHodJqPBbqPujYjqYPeU2jNGTKhsMpbneTkFHEmLFSrGmsyLFOlKo8RG5tRl5EjlDyu3Ecl6rbbdO33RQ69Le04F92Md3XiVGrGrgqGYu6lEYqwRlYsR0jYvTv3cYmr3W6lu6kFC13372iNmndUHk3eUTMljMj+pR0+UOkdkFG8UuEuDFrWjjxjxRD0P4v0n9olrdoz3qV2k0JnEAEk4QAN5IFgIzq3aPRdgNRsIt+JPqKym0c6pMlioqOaZouMEkGxsAcme3H2RFqPlKvdpuD3Yd3N/wCxI1s1iqqd0eTMlvSzlDSry1K2tmpyv07dh6DAkV7O1o1U4yTU1rxPaGkFfT8ryK0869kIIWXUGxJwKcweac8+s52TQkVzK0qbjlvx7+a+5T6JFptjkRiBHAjaD03iaj2hPaJqVhJrmv3LXSHg+n9jFDbvy68znPZv5p/2mnRtA89wibdpJ2KOJjl6FCVaW5E7SvcQow35f+y1mSaKTk5mzm3lbKtxtsbi/aYuShaUuEsyfhp/BSjUvK3GOIrx1/kBouRUA96uwmAX5KZa580/yfRB1ajXX/QeHyYdar0GunWVzRQupBIIsRkQdxG2M2SaeHqaSaksrQt02Dqj0Sh8KPkv2PK7n40/N/uexKQhAAl1koPWFTsaaqnqZgD7DF1PFPPgRpZml4l73QtVKem72MvHeZNEtsTlubwF9kZ9CvKblnlk1ri3hT3cc8F/X6i0EgK8yY0qUp5+OZ4V/BGI7N+zOI4XlZ8F+w+pYUFxfBeZG1i1OpTSNUUhPNQzAQ5dXVRdrXJzsDa0SUbypv7syOvY0nT3qfcKmqBvNa3kH4li9cdlGTDUka6eDK629wjJu9Eadjqyt1d1bnVrHkwAi+HMbJV6Ok23D2RTSyaSWR20HoWiNDUKjiosxRpyS0DBiFFpTPcZXFje2Zh2EPSWCmqdTZBm97y6h5dSVxrJqFW7jPNXlkr/AEnIXOWyEwJuirpDR8ynmmVOUq6kZcRuIO8HjCd5HJYR0Cp8Fuo+6NiOpg95T6IM7lV73xcput7cW7DxvlE9bc3PfLNHf3vcLLX99IYftLCnsL8jfDe2fKX51r8coo2/RZ4a+JduOm79PAT9CNPE5e9cfK7sG23Tuw9eUWqihj3yrT3s+5qOWu76R73Tlgglkfa8jfwr5cpwW1tmV/RFSh0W9w+2S3X6bdWf0K/VZiZGe5iPYItT1MuepaaBlqa/E2xEL9igey9/RGfX7R2dnJrZMUu94/UoJ2jqAs0ybpB3ZiWbBJa5LG5233mI+JqQrXOFGFLGOHFjTq01PPp2p5EmbOSVeZKapUcmZmdlBGzM7OkwjM+5VSE1UnJJvg93XBQ6R0TpWbNSc8u7yyDLRHlgJY3AVcWQy6zC8C5CtZwg4J8Hq2tSRphMGlHAFhMQTCvBmTne0HtiWh2kZl/Ny2U0+5pfqbtIeD6f2MUNu/LrzM32a+afkT6V+SoHdcmmPgJ4KBs9/bGHSfRWTktW8HT1V0t6oy0isl9q5o4NSBJq3DFmsdwJyI4cY0bK3TtlGotcmde3GLlypvQV9LUL0c4FSbXxS2422g9I39fTGTcUJWtVNaZ4M1re4jd0nGWvejDXNwlSrWss2WrkcDmCewCLN/SUpKa70mQ7OqNQcX3No2yzkOoR11D4UfJfsefXPxp+b/cyiUhCABOm/fh+unxrFz/4vsxkPiLzQ7d1jZRf+oEZVp/V5G5ef0+Zq7tJ/wBNIH97/wCtoWy7b8hu0OwvM36mH/wNv06n4pkNrfH9B1v8t9mc/wBQXPLON3Jk/wDJY0auhjY7y1108GV1t7hGbd6IvWOrNuiNepFLRilmU0x1YOHZWChsZN+BHNIHoipk1FJYNdN3QKORIaTTUcyUrMGIxgi4K3OZJ2KBBkN5Gyu7oNBOnpUTKGaZ0vDgflACuE3XIG20mDIbyKfXbXNK6ZIaXKaWZeJXxFTiDFSuzhZvWg1GzeUOlT4LdR90a8dTn+8oqGumSWxynKt2g9BB2iLNSnGosSLFOpKDzE6JoPS0yqlDKWHtz2VgwW/FDzgx3A3Xfc7Ix6tPo5YNelUdSOQ0Po1acTGkKLF3xpzQWwsbFWNgD0Gy9UJOTlwYsIKGcCNrnrfOmO8mWyLK2Ey2xY7jMF7bM7ELltzMXKFCKW89SnXryb3VoYaqeI/3t7hE09TOqakuirhJrQz+Aea/mstj6BkfRGfW7R3OzaLq7LSjrxa+xBTVZKNps6tzp5TYZKA51BOaAdFtvSDuBuzOS47yVdRhR7T1fLmRvrvPM+U5IlyZbqeRl5IEvZgbeFzb7ewQYH/h9NU5LWTWr1yStJavO+lXlJdULCczg2CS25zG+7PEohO4jp3MY2ib10x4mp9Jip0m81fAzVOlVWwPptf0xNR7SKG1KPRbMcXrlN+eS20h4Pp/Yxn7e+XXmZHs180/7S71Mrls0h7ZnEl7G53jPflftjK2XWi06UvNHQbUoSTVWPkxxjcMQ01chHX7RVKjPnAEC2/PZDJwjJYkuA6EpRfuvicm1s0oKioZ08BQETpC3z9JJ9Foxbmoqk21podBaUnSppPV8S5p/AXzR7o62j8OPkjz25+NPzf7mcSEIQAI+kZxWpdl2rMuL8VIIuOGUXoJShgiballHmsmttTU8mJwlWlvjQopFyON2OUVo20aecd5dndzq4z3cTTrHrfUVyKk8S8KtiGBSpvYjO7HKxhKVCNN5iLVuJ1ViRno3XOpkUxpUErkiHXNSWtMJLZ4vzHdCSoRlPfeoRuZxhuLQz1CH27/AKZ+JYfV0K7LTXVubKHEt7hGdd6Iu2OrFVluLHZFI0SqqqYoejcYUDRABlL2jrHvgWoj0Oy1Zsjn8re4xsLUwVqLam+yLhKZSproweW7I42Mu0dB4joOUNnCM1hjoTcHlGnTOsVTNUypj4UuSyoMIcsbktxHRs6IrRoRg8onlXlNYZRxKRDhqp4j/e3uERT1IZ6kbSrfbMN4w/CIo1u0eiezz/7GP3JEvTAMoSamSKiSvgi+F5f6b/t7bZRFgt17LM+lovdl38mQv/CvC/136f2XZi/mF4kP/e6e75mWsWuT1CclKTkpNgpzu8xVGQdvJ6OvM3gSwFts+NKW/N5f6LyK3Vb7wvU3uiWl2ip7QfIy81+42aRayjpYD2GKG3U3brzOe9m3/wB0/IggxyCynk7tpNYZYDWyrkjIpMX86kkelSL9ZjVobRqYwzLrbNpN5WUVWl9ZaipGGY4Cb0QYQevefSYfUuJ1Fhi0rWnSeYrj4lREBZHGn8BfNHujtKPw4+SPNLn40/N/uZxIQhABWaR0DJnNjcENvKm17bL8YcptaARDqjT/ANz1/wCId0jA8+p9P/c9b+IOkYZD6oU/9z1v4g6RhkstGaKlU4Ili19pJuTwz4QyUm9QNmkdHy56YJq3XbwIPEEbDDJwUlhj4VJQeUU31MpuM31/4iHq0CfrlQDqXTf3fX/iDq0A65UPPqTTf3PX/iDq0A65UN9FqnTSnDhWYqbjE1wDuNrZmHRt4J5GzuqklgvImK5VzNASSSRiW+5WsPQN0OU2O32Y/V6Vxmet/ELvsXfZ4dXJJ3v638Qb7DpGefVuT+f1v4hN9h0jLSnkKihUFlGwQj4jHxI1fouXOILg4hliU2NuHTEcqalqaNltW4tE403wfcyL9XJPGZ6/8Q3oYl78yXnh6GJ1Zkfn9b+IOhiH5ju/D0D6syPz+t/EHQxD8x3fh6EzR+ipcm5QG53k3NuHRDo01HQo3u1Li7SVR8ORKnSg4KsLgwlWlGpFxmsopUK06M1Om8NEL6Hl8X9aM/8ACLc1/wAwXXh6B9Dy+L+tB+EW/iH5gu/D0PPoSV+bt/iF/CaHiH4/deHoZS9Dygb2J6CcodDZdCLzqMqbcupxccpZ5InxomOEABABTaQ0oyuVSwAyuRe5jAvdp1YVXCHcdrsj2eoVreNWvluWiXDCNUnSM9zZBiPBUufZFZbTupafsaM/Z7Z0FmWV5s2zJ9Uou0twBtJlsAPTaFe0bxf+iNbC2W3hP/8ARG+l5vEdghn4tcc16E/5asOT9Sx0VpAzCVa1wLgiNTZt9Ou3GevM5vb2xqdlGNWi3ut4w+42aUrDKUWGZNhfdxjbo0998Tlas91GvRkmsqFLyVVlBwk3QZ2BtZiDsIh1R0KbxJ8fuOo0rist6CyvNEz6H0j+EvrSv8oZ01tz/RkvU7v6f1QfQ+kfwl9aV/lB01tz/cOp3f0/qv8AUr6qpn080S6hVBIDFeaThJIBupI2qYkjGlUi3BkFRVaMt2oi0drAnhnFWct2Lb7ixSpupNQXeyspqmdOcJKALG9ly3C5zJ4COc/E7mpPEMHc/gFjQpZqtvm8/wChY/RFf+F7Zf8AlEvWb7l+xB+H7I5v9Q+iK/8AC9sv/KE6zfcl+gv4fsjm/wBSNX09XIXHNQKtwLkoczsGRvDZ3t7BZl/A+nsnZdWW5DOfNm2in41B37DGzZ3HT0lN8Dl9qWPU7h0k8rVeTFnWnWaZJm8lKCiwBZmF8yLgAbLWtF2MclWnSTWWUv1wqvKT1BC7qJOhiH1wqvKT1BBuIXoYB9cKryk9QQbqE6GBeaq6yzJ8zkpoUkglWUW2bQR1Qko4I6lJRWUMlbPwLffsH/fohacN6WCrOW6slZ9JTOI7Is9BAg6WQHSMziOyDoYA6s0efSUziOwQvQQ5B0sjJNJuDnYjhaEdCPcCrSLhTcXim9Syj2EFCABaq5RaeVG1nCjrJAHvjj7xZuZLmz1TZctzZ9OXKOTqkmVIoae5sktAMTWzJyFzbMkkxrQhCjDHcjmalSrdVcvi3/zBr0ZrNTVD8nKmYnsTYqwuBt2iFhWhN4TFq2lWlHekuAm90PRiSJkuYgCibiDAbAy2z6Lg+yM2+oKLU4rU3Nj3cpxdObzjQqNAeMbzf3ETbG+M/L+UVPaz5SH938M36xbE6z7hHX22rPNrjRDH3N5h5Ceq2xBgVvsuUsL9F1intJe/F+Bq7Ib6OaXP+CDpTWbSdMLz0o04Atdj1KJlzDIUaE+zkkqXNzTWZbq/55knVPWXSFXNTFJlinJOOYEdcrG2Es+ZvYZAw2tRowjwfEfbXNxUksx93y/3Fnukzz9IGx8FJa+zF/8AKLNnlUs+ZT2jxr48i8qfBbqPuiC4+FLyHWXzEPNEDVN7Vck/mI7VI/eORtHitE9L2jHNtMZ9N6wVSVhpqeVLc4A4xXBtvzxAbo1KlaaqbkUYFG3pOj0k21xwYfSWlv8Aysn1h/8ApBv1/pQvRWn1s0d0We/eMnlABMZ0xgbAeTYsB0BhDbtvo1nvH7OiunljRJ49Sg1ccmTn5RHui/spYoPzZie0bzdr+1fyJOun3yZ1J8Cxrx0M2l2TPUXRK1VdJlOMUu5ZxmLqqk2y3E2HpiOtPdg2ixSjvTSH/WR9B0M4SKinAcqHJVHYKGJALEG+4nK8U4OtJZTLco0ovDRA7ouokiTI74pAVsefLxFlK2JxLe5BFtl7ERJQuG3uyI6tFJb0RO1H+9r5r/DFuWhQrdketMeAPOHuMPodoza2gwahaMQo05gC2Iqt88IAF7dJJirtCrLe3Foamy6EXDpHrkl12n0eY0uXTNUFLgmwIG42uDEcLeUYqUpbuSapdxlNxhDewQZdNTVwdFl8hPTO1rb7ZgZEXsDkDEjnWt8NvMWQKnQu8xUd2SE6oklHZGFmUlWHSI1ITU1lGNUg4ScZaoYJXgjqHuihLVlqOhlDRwQAUC/e1/WT4xHIXPzb8z1Cw/8A5kf7X/J12rVCjCZhKW52K2G3TfK0bTxjicvHeT93XwK2k7ylHFLNKjbLqZam3C4iNdGuKwTS6eSxLL9SbPp5U9RjWXNTaLhXHWN0PajJcSKMp03wbTOXUQC1tSigBVaYFA3ATLADoiDZ0ErmeOT/AHLe36jls+lnmv2Z7rFsTrPuEdPbas4K40Rd9zB+fPXiqHsLD9xFbaS4RZo7GfvTXkVejNTJNW81pdXNLS3wuXl54h0lrnZthkrmVNJOK4k0LOFVtqb4MsNA006RpUU7VM2ciyi5xM1sxYDDcjK4iOq4yo7+7jiPoxlC53N5tYFHXmZi0jUH86j1UVf2i3bLFJFG8ea8hrqfBbqPuircfCl5E1l8xDzRTaFfDUSTwmJ8QvHG0XipF+KPUbuO9QmvBjVrRo1ZlfKw1LyJzy8KYUJuFLk88MLZEi3RGvWgnUWJYbRzltVcaEswzFPjxKvWnR1VRyeV7/nPdgoXnrtBN74z5MR1o1Kcc7xPa1KNae70aRJ7qLWlUyE3N2J6cKqCf+ULeP3YobsxZnJlNqx4k+cfcI0dl/B+7MD2i+bX9q/kS9dPvkzqT4FjXjoZ1Lsjd3EaG86onEeAioOtzc+xB2xUu5cEi9bR4tjBprV7RdTVPVTmmz3BCtLl8pNS8rmlcEpCzWKkFbnO4I3RWjUmo4RYcYt5ZU90bW8YCni7K4lSmI5WY8xCgmPLBJkyUV2YB7MzhcgFzfShxyNqS4HP+57M/wBWi7sL29WLueGDOuF7mTommPAHnD3GJrftGVW7Iydzt/spovscG3C6j5eyKm0V768jV2Q/+nJeP8Ean0dMxzJuj56FSxxocrG97ZixGZscodKrHdUa8WMjQmpynazT46EnV7SJNU8ufJRKgjN1yJsAbNmRmLG44CGV6S6JShLMeRLa1m67hUilLmhU7oMzk69iBtRCw4mxF+wCLFjJ9GU9pRXTPyRZSDdVPQPdDZakK0M4QUIAFuqm4J5YbVcMP9pB/aOOvHi5k+TPVNlw39nwjzjg6r9jXU5B50qYBcXsRY3sbZgggRsRlCtDwZzMo1Larh8Gip+oFF5D+u/ziPqlLkWPxO45/oi1lS5FBT2HMky7nMknMknbmSSdkSpRpRx3FZupcVObZy7QdRytVOmWtjxvbhjmA29sRbNea8n4fyWPaKG5Z048ml+jJWsWxOs+4R09tqzgbjQk6h6QlyahjNdUVpZGJjYXxLYXOXGGX8HKmt1aMtbKqxp1XvPGUX1bqJTznM6nnTJTOSxaW2JTiN2tvzvuNoz43M4rElnzNaVjTm96EmvJknRGr1Ho0maZtnIKl5rqMiQTYZDaB0wypVqVuGOHgOpUKNu95vjzbOUabqBNqpzqbq01yp4qXOE9lo1aaxBLwMSrLeqSa5j3U+C3UfdFG4+FLyLdl8xDzQuyHwsrcCD2G8cVB4kmerVFvQa5o6LpTRVLpHCwm3ZAQrSnFxnfMZ7+i8bsoU62HniclTq1rbKa800QZeokoHHUT500LsxtYAdJNz2EQ1WsVxk2yR383whFLyQv90zSUudMkiU6uEV74SGALFcrjfzYr3k1KSwy5s2nKEZOSxnBH1Y8SfOPuEauy/g/dnNe0XzS/tX8iXrp98mdSfAsa8dDOpdkau5xrZIpKabLYWmly+J5kiUhuoVRimODlhzsDt3xUuacnLPcXreaSaETWjTDvPZZc92koqS1wuwRgiAMwF7EM+Jr2zvDqcUloEpcShAtsiQaMnc+++p5r/CYCC4+Gzo+mPAHnD3GJ7ftGTW7Jjq1pk0s3EQSjZOB7COkfuYfdUOljw17h1nc9BPL0eox02ikdmm0NWJYbwlFjboIvcdRGUUHXaW5WhnBpRtk2529TCZZ6F0AJLtOmTDNmkHnnIAb7ZnPLbfZENa5c4qEVhLuLNvZqlJ1JSzJ95zrugaTSfVkyyCqIExDYxBYmx3jnW9Bi9aQcKfHzMy+qqpVzHu4F1S+Anmr7hDXqQm2EFCABV0scE1sWVzcHcQeEclf0ZxrybWp6dsS6pTs4RT4pYZok6RaXnKmuh4qzLfrttivTc4aGjWhRqr3kmZfWKq/8zO9dosdNU5sp9UofSiJWaQmTbcrMd7bMTFrdVzlDZTlLVkkKUIdlJFrqpKONmtzcNr9JIP7Rp7Kg99y7sfyc37TVodDGmnxzn7YZN1luEVrEqCcVs7XGR6so6OhJJ8Thq0W1wF3vxPKHti5vorbjIy1RlG8iayX8hmX3WvEE4xfdksU6k46PBGmTcRuzFjxJue05wJY0Qrk28tmdJKMx1VBckjIf97IRvCBHR54JVgNpBt2ZRQqxcoSSLltNQqxk9E0KbVKjJrqRtBBuI4uVKUXho9Wp14TipRfBkefNUnErWYbxcHth0N6IypuSRqqa2ZMtykx3tsxMW95iWUm9WV404R7KSNN4QfkbtXZRWSMQtckjqy+UdHs6Eo0ePM4Tb1WFS69x5wkhJ18QpVM7ghHC4W3GygEX43GyNKMinR4x4C2apPKEOyiXDIkxlvkQREbJV4mOMcRCCjV3OaZmqhMA5iK2JtwLCwF+OeyAr3MluYOg6avydwCbEE222sc/aIloyxIy6iyig79TyvfF3eRW3WR6p5bZhhi3Gx7IZJpjoppkYVDYcONsPk4jbsvaI91Zzgm3pYxlmKKWNlFydgELnA0fpC2VQdoAB9Aio9SYzhBQgACIRpMVSa0Z5hHAQm7HkO6SfNhhHAQbkeQdJPmwwDgINyPIOlnzfqew4Y228sIAPMI4CFyIGEcBBkDzAOA7IMhg9CgbBCAewCgRCOKfcOU5LRnmEcBCbseQdJLmwwDgINyPIXpJ836hhHAQbseQdJPm/U9hwwCIAXAx5McB2CAMhyY4DsEAZZ5yS+SvYIBcszAtsgECAQ8wjgIXLAMI4CDIBgHAdkGQwAUDYIMgewgoQAEABAAQAEABAAQAEABAAQAEABAAQAEABAAQAEABAAQAEABAAQAEABAAQAEABAAQAEABAAQAEABAAQAEABAAQAEABAAQAEABAAQAEABAAQAEABAAQAEABAAQAEABAAQAEABAAQAEABAAQAEABAAQAEABAAQAEABAAQAEABAAQAEABAAQAEABAAQAEABAAQAEABAAQAEABAAQ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44" y="1247468"/>
            <a:ext cx="3845563" cy="4743197"/>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bwMode="auto">
          <a:xfrm>
            <a:off x="1061883" y="5129113"/>
            <a:ext cx="3429001" cy="381000"/>
          </a:xfrm>
          <a:prstGeom prst="roundRect">
            <a:avLst/>
          </a:prstGeom>
          <a:solidFill>
            <a:schemeClr val="accent2">
              <a:lumMod val="40000"/>
              <a:lumOff val="60000"/>
              <a:alpha val="3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Rounded Rectangle 11"/>
          <p:cNvSpPr/>
          <p:nvPr/>
        </p:nvSpPr>
        <p:spPr bwMode="auto">
          <a:xfrm>
            <a:off x="1541206" y="2020529"/>
            <a:ext cx="630195" cy="381000"/>
          </a:xfrm>
          <a:prstGeom prst="roundRect">
            <a:avLst/>
          </a:prstGeom>
          <a:solidFill>
            <a:schemeClr val="accent2">
              <a:lumMod val="40000"/>
              <a:lumOff val="60000"/>
              <a:alpha val="3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TextBox 12"/>
          <p:cNvSpPr txBox="1"/>
          <p:nvPr/>
        </p:nvSpPr>
        <p:spPr>
          <a:xfrm>
            <a:off x="4756354" y="1497106"/>
            <a:ext cx="4102613" cy="4647426"/>
          </a:xfrm>
          <a:prstGeom prst="rect">
            <a:avLst/>
          </a:prstGeom>
        </p:spPr>
        <p:txBody>
          <a:bodyPr vert="horz" lIns="91440" tIns="45720" rIns="91440" bIns="45720" rtlCol="0">
            <a:normAutofit/>
          </a:bodyPr>
          <a:lstStyle>
            <a:defPPr>
              <a:defRPr lang="en-US"/>
            </a:defPPr>
            <a:lvl1pPr marL="342900" indent="-342900">
              <a:spcBef>
                <a:spcPct val="20000"/>
              </a:spcBef>
              <a:spcAft>
                <a:spcPts val="600"/>
              </a:spcAft>
              <a:buClr>
                <a:srgbClr val="9C48C0"/>
              </a:buClr>
              <a:buSzPct val="75000"/>
              <a:buFont typeface="Wingdings" charset="2"/>
              <a:buChar char="u"/>
              <a:defRPr sz="2000" b="0" i="0">
                <a:solidFill>
                  <a:schemeClr val="tx1">
                    <a:lumMod val="75000"/>
                    <a:lumOff val="25000"/>
                  </a:schemeClr>
                </a:solidFill>
                <a:latin typeface="Arial"/>
                <a:cs typeface="Arial"/>
              </a:defRPr>
            </a:lvl1pPr>
            <a:lvl2pPr marL="742950" lvl="1" indent="-285750">
              <a:spcBef>
                <a:spcPct val="20000"/>
              </a:spcBef>
              <a:spcAft>
                <a:spcPts val="600"/>
              </a:spcAft>
              <a:buClr>
                <a:schemeClr val="accent1">
                  <a:lumMod val="50000"/>
                </a:schemeClr>
              </a:buClr>
              <a:buFont typeface="Arial"/>
              <a:buChar char="–"/>
              <a:defRPr sz="2000" b="0" i="0">
                <a:solidFill>
                  <a:schemeClr val="tx1">
                    <a:lumMod val="75000"/>
                    <a:lumOff val="25000"/>
                  </a:schemeClr>
                </a:solidFill>
                <a:latin typeface="Arial"/>
                <a:cs typeface="Arial"/>
              </a:defRPr>
            </a:lvl2pPr>
            <a:lvl3pPr marL="1143000" indent="-228600">
              <a:spcBef>
                <a:spcPct val="20000"/>
              </a:spcBef>
              <a:spcAft>
                <a:spcPts val="600"/>
              </a:spcAft>
              <a:buClr>
                <a:schemeClr val="accent1">
                  <a:lumMod val="50000"/>
                </a:schemeClr>
              </a:buClr>
              <a:buFont typeface="Arial"/>
              <a:buChar char="•"/>
              <a:defRPr b="0" i="0">
                <a:solidFill>
                  <a:schemeClr val="tx1">
                    <a:lumMod val="75000"/>
                    <a:lumOff val="25000"/>
                  </a:schemeClr>
                </a:solidFill>
                <a:latin typeface="Arial"/>
                <a:cs typeface="Arial"/>
              </a:defRPr>
            </a:lvl3pPr>
            <a:lvl4pPr marL="1600200" indent="-228600">
              <a:spcBef>
                <a:spcPct val="20000"/>
              </a:spcBef>
              <a:spcAft>
                <a:spcPts val="600"/>
              </a:spcAft>
              <a:buClr>
                <a:schemeClr val="accent1">
                  <a:lumMod val="50000"/>
                </a:schemeClr>
              </a:buClr>
              <a:buFont typeface="Arial"/>
              <a:buChar char="–"/>
              <a:defRPr sz="1600" b="0" i="0">
                <a:solidFill>
                  <a:schemeClr val="tx1">
                    <a:lumMod val="75000"/>
                    <a:lumOff val="25000"/>
                  </a:schemeClr>
                </a:solidFill>
                <a:latin typeface="Arial"/>
                <a:cs typeface="Arial"/>
              </a:defRPr>
            </a:lvl4pPr>
            <a:lvl5pPr marL="2057400" indent="-228600">
              <a:spcBef>
                <a:spcPct val="20000"/>
              </a:spcBef>
              <a:spcAft>
                <a:spcPts val="600"/>
              </a:spcAft>
              <a:buClr>
                <a:schemeClr val="accent1">
                  <a:lumMod val="50000"/>
                </a:schemeClr>
              </a:buClr>
              <a:buFont typeface="Arial"/>
              <a:buChar char="»"/>
              <a:defRPr sz="1600" b="0" i="0">
                <a:solidFill>
                  <a:schemeClr val="tx1">
                    <a:lumMod val="75000"/>
                    <a:lumOff val="25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Further testing confirmed the patient had invasive squamous cell carcinoma</a:t>
            </a:r>
          </a:p>
          <a:p>
            <a:r>
              <a:rPr lang="en-US" dirty="0"/>
              <a:t>Patient underwent radical  hysterectomy and was unable to have children</a:t>
            </a:r>
          </a:p>
          <a:p>
            <a:pPr marL="0" indent="0">
              <a:buNone/>
            </a:pPr>
            <a:r>
              <a:rPr lang="en-US" i="1" u="sng" dirty="0">
                <a:solidFill>
                  <a:schemeClr val="accent1">
                    <a:lumMod val="75000"/>
                  </a:schemeClr>
                </a:solidFill>
                <a:effectLst>
                  <a:outerShdw blurRad="38100" dist="38100" dir="2700000" algn="tl">
                    <a:srgbClr val="000000">
                      <a:alpha val="43137"/>
                    </a:srgbClr>
                  </a:outerShdw>
                </a:effectLst>
              </a:rPr>
              <a:t>A Lawsuit Was Filed Alleging:</a:t>
            </a:r>
          </a:p>
          <a:p>
            <a:r>
              <a:rPr lang="en-US" dirty="0"/>
              <a:t>Failure to have a tracking system including notifying patient of test results</a:t>
            </a:r>
          </a:p>
          <a:p>
            <a:r>
              <a:rPr lang="en-US" dirty="0"/>
              <a:t>Breach in standard of care – failure to follow up on abnormal pap results</a:t>
            </a:r>
          </a:p>
        </p:txBody>
      </p:sp>
      <p:sp>
        <p:nvSpPr>
          <p:cNvPr id="14" name="Title 1"/>
          <p:cNvSpPr>
            <a:spLocks noGrp="1"/>
          </p:cNvSpPr>
          <p:nvPr>
            <p:ph type="title"/>
          </p:nvPr>
        </p:nvSpPr>
        <p:spPr>
          <a:xfrm>
            <a:off x="688764" y="274638"/>
            <a:ext cx="7998035" cy="1143000"/>
          </a:xfrm>
        </p:spPr>
        <p:txBody>
          <a:bodyPr/>
          <a:lstStyle/>
          <a:p>
            <a:r>
              <a:rPr lang="en-US" dirty="0" smtClean="0"/>
              <a:t>The Following Year (2010)</a:t>
            </a:r>
            <a:endParaRPr lang="en-US" dirty="0"/>
          </a:p>
        </p:txBody>
      </p:sp>
    </p:spTree>
    <p:extLst>
      <p:ext uri="{BB962C8B-B14F-4D97-AF65-F5344CB8AC3E}">
        <p14:creationId xmlns:p14="http://schemas.microsoft.com/office/powerpoint/2010/main" val="24303036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Communicating Information</a:t>
            </a:r>
            <a:endParaRPr lang="en-US" dirty="0"/>
          </a:p>
        </p:txBody>
      </p:sp>
      <p:graphicFrame>
        <p:nvGraphicFramePr>
          <p:cNvPr id="6" name="Diagram 5"/>
          <p:cNvGraphicFramePr/>
          <p:nvPr>
            <p:extLst>
              <p:ext uri="{D42A27DB-BD31-4B8C-83A1-F6EECF244321}">
                <p14:modId xmlns:p14="http://schemas.microsoft.com/office/powerpoint/2010/main" val="2921200177"/>
              </p:ext>
            </p:extLst>
          </p:nvPr>
        </p:nvGraphicFramePr>
        <p:xfrm>
          <a:off x="2074846" y="1600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rot="16200000">
            <a:off x="547351" y="3223794"/>
            <a:ext cx="1955985" cy="584775"/>
          </a:xfrm>
          <a:prstGeom prst="rect">
            <a:avLst/>
          </a:prstGeom>
          <a:noFill/>
        </p:spPr>
        <p:txBody>
          <a:bodyPr wrap="none" rtlCol="0">
            <a:spAutoFit/>
          </a:bodyPr>
          <a:lstStyle/>
          <a:p>
            <a:r>
              <a:rPr lang="en-US" sz="3200" dirty="0" smtClean="0">
                <a:latin typeface="+mj-lt"/>
                <a:cs typeface="Segoe UI Semibold" panose="020B0702040204020203" pitchFamily="34" charset="0"/>
              </a:rPr>
              <a:t>TASKING</a:t>
            </a:r>
            <a:endParaRPr lang="en-US" sz="3200" dirty="0">
              <a:latin typeface="+mj-lt"/>
              <a:cs typeface="Segoe UI Semibold" panose="020B0702040204020203" pitchFamily="34" charset="0"/>
            </a:endParaRPr>
          </a:p>
        </p:txBody>
      </p:sp>
      <p:sp>
        <p:nvSpPr>
          <p:cNvPr id="8" name="Rounded Rectangle 7"/>
          <p:cNvSpPr/>
          <p:nvPr/>
        </p:nvSpPr>
        <p:spPr bwMode="auto">
          <a:xfrm>
            <a:off x="1140352" y="1625600"/>
            <a:ext cx="835025" cy="4038600"/>
          </a:xfrm>
          <a:prstGeom prst="round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0140965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 Associated with Tasking</a:t>
            </a:r>
            <a:endParaRPr lang="en-US" dirty="0"/>
          </a:p>
        </p:txBody>
      </p:sp>
      <p:sp>
        <p:nvSpPr>
          <p:cNvPr id="3" name="Content Placeholder 2"/>
          <p:cNvSpPr>
            <a:spLocks noGrp="1"/>
          </p:cNvSpPr>
          <p:nvPr>
            <p:ph idx="1"/>
          </p:nvPr>
        </p:nvSpPr>
        <p:spPr/>
        <p:txBody>
          <a:bodyPr/>
          <a:lstStyle/>
          <a:p>
            <a:r>
              <a:rPr lang="en-US" dirty="0" smtClean="0"/>
              <a:t>67 year old female on Coumadin</a:t>
            </a:r>
            <a:endParaRPr lang="en-US" dirty="0"/>
          </a:p>
        </p:txBody>
      </p:sp>
      <p:sp>
        <p:nvSpPr>
          <p:cNvPr id="5" name="Rectangle 4"/>
          <p:cNvSpPr/>
          <p:nvPr/>
        </p:nvSpPr>
        <p:spPr bwMode="auto">
          <a:xfrm>
            <a:off x="384175" y="2689412"/>
            <a:ext cx="1519518" cy="3200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ts val="1200"/>
              </a:spcAft>
              <a:buClrTx/>
              <a:buSzPct val="58000"/>
              <a:tabLst/>
            </a:pPr>
            <a:r>
              <a:rPr kumimoji="0" lang="en-US" sz="1400" b="0" i="0" u="none" strike="noStrike" cap="none" normalizeH="0" baseline="0" dirty="0" smtClean="0">
                <a:ln>
                  <a:noFill/>
                </a:ln>
                <a:solidFill>
                  <a:schemeClr val="tx1">
                    <a:lumMod val="75000"/>
                    <a:lumOff val="25000"/>
                  </a:schemeClr>
                </a:solidFill>
                <a:effectLst/>
                <a:latin typeface="+mj-lt"/>
                <a:ea typeface="ＭＳ Ｐゴシック" pitchFamily="-112" charset="-128"/>
                <a:cs typeface="Segoe UI" panose="020B0502040204020203" pitchFamily="34" charset="0"/>
              </a:rPr>
              <a:t>Seen in PCP office</a:t>
            </a:r>
          </a:p>
          <a:p>
            <a:pPr marR="0" algn="l" defTabSz="914400" rtl="0" eaLnBrk="0" fontAlgn="base" latinLnBrk="0" hangingPunct="0">
              <a:lnSpc>
                <a:spcPct val="100000"/>
              </a:lnSpc>
              <a:spcBef>
                <a:spcPct val="0"/>
              </a:spcBef>
              <a:spcAft>
                <a:spcPts val="1200"/>
              </a:spcAft>
              <a:buClrTx/>
              <a:buSzPct val="58000"/>
              <a:tabLst/>
            </a:pPr>
            <a:r>
              <a:rPr lang="en-US" sz="1400" dirty="0" err="1" smtClean="0">
                <a:solidFill>
                  <a:schemeClr val="tx1">
                    <a:lumMod val="75000"/>
                    <a:lumOff val="25000"/>
                  </a:schemeClr>
                </a:solidFill>
                <a:latin typeface="+mj-lt"/>
                <a:ea typeface="ＭＳ Ｐゴシック" pitchFamily="-112" charset="-128"/>
                <a:cs typeface="Segoe UI" panose="020B0502040204020203" pitchFamily="34" charset="0"/>
              </a:rPr>
              <a:t>Fingerstick</a:t>
            </a:r>
            <a:r>
              <a:rPr lang="en-US" sz="1400" dirty="0" smtClean="0">
                <a:solidFill>
                  <a:schemeClr val="tx1">
                    <a:lumMod val="75000"/>
                    <a:lumOff val="25000"/>
                  </a:schemeClr>
                </a:solidFill>
                <a:latin typeface="+mj-lt"/>
                <a:ea typeface="ＭＳ Ｐゴシック" pitchFamily="-112" charset="-128"/>
                <a:cs typeface="Segoe UI" panose="020B0502040204020203" pitchFamily="34" charset="0"/>
              </a:rPr>
              <a:t> INR shows 6.2</a:t>
            </a:r>
          </a:p>
          <a:p>
            <a:pPr marR="0" algn="l" defTabSz="914400" rtl="0" eaLnBrk="0" fontAlgn="base" latinLnBrk="0" hangingPunct="0">
              <a:lnSpc>
                <a:spcPct val="100000"/>
              </a:lnSpc>
              <a:spcBef>
                <a:spcPct val="0"/>
              </a:spcBef>
              <a:spcAft>
                <a:spcPts val="1200"/>
              </a:spcAft>
              <a:buClrTx/>
              <a:buSzPct val="58000"/>
              <a:tabLst/>
            </a:pPr>
            <a:r>
              <a:rPr kumimoji="0" lang="en-US" sz="1400" b="0" i="0" u="none" strike="noStrike" cap="none" normalizeH="0" baseline="0" dirty="0" smtClean="0">
                <a:ln>
                  <a:noFill/>
                </a:ln>
                <a:solidFill>
                  <a:schemeClr val="tx1">
                    <a:lumMod val="75000"/>
                    <a:lumOff val="25000"/>
                  </a:schemeClr>
                </a:solidFill>
                <a:effectLst/>
                <a:latin typeface="+mj-lt"/>
                <a:ea typeface="ＭＳ Ｐゴシック" pitchFamily="-112" charset="-128"/>
                <a:cs typeface="Segoe UI" panose="020B0502040204020203" pitchFamily="34" charset="0"/>
              </a:rPr>
              <a:t>Blood</a:t>
            </a:r>
            <a:r>
              <a:rPr kumimoji="0" lang="en-US" sz="1400" b="0" i="0" u="none" strike="noStrike" cap="none" normalizeH="0" dirty="0" smtClean="0">
                <a:ln>
                  <a:noFill/>
                </a:ln>
                <a:solidFill>
                  <a:schemeClr val="tx1">
                    <a:lumMod val="75000"/>
                    <a:lumOff val="25000"/>
                  </a:schemeClr>
                </a:solidFill>
                <a:effectLst/>
                <a:latin typeface="+mj-lt"/>
                <a:ea typeface="ＭＳ Ｐゴシック" pitchFamily="-112" charset="-128"/>
                <a:cs typeface="Segoe UI" panose="020B0502040204020203" pitchFamily="34" charset="0"/>
              </a:rPr>
              <a:t> also sent to the lab</a:t>
            </a:r>
          </a:p>
          <a:p>
            <a:pPr marR="0" algn="l" defTabSz="914400" rtl="0" eaLnBrk="0" fontAlgn="base" latinLnBrk="0" hangingPunct="0">
              <a:lnSpc>
                <a:spcPct val="100000"/>
              </a:lnSpc>
              <a:spcBef>
                <a:spcPct val="0"/>
              </a:spcBef>
              <a:spcAft>
                <a:spcPts val="1200"/>
              </a:spcAft>
              <a:buClrTx/>
              <a:buSzPct val="58000"/>
              <a:tabLst/>
            </a:pPr>
            <a:r>
              <a:rPr lang="en-US" sz="1400" baseline="0" dirty="0" smtClean="0">
                <a:solidFill>
                  <a:schemeClr val="tx1">
                    <a:lumMod val="75000"/>
                    <a:lumOff val="25000"/>
                  </a:schemeClr>
                </a:solidFill>
                <a:latin typeface="+mj-lt"/>
                <a:ea typeface="ＭＳ Ｐゴシック" pitchFamily="-112" charset="-128"/>
                <a:cs typeface="Segoe UI" panose="020B0502040204020203" pitchFamily="34" charset="0"/>
              </a:rPr>
              <a:t>PCP</a:t>
            </a:r>
            <a:r>
              <a:rPr lang="en-US" sz="1400" dirty="0" smtClean="0">
                <a:solidFill>
                  <a:schemeClr val="tx1">
                    <a:lumMod val="75000"/>
                    <a:lumOff val="25000"/>
                  </a:schemeClr>
                </a:solidFill>
                <a:latin typeface="+mj-lt"/>
                <a:ea typeface="ＭＳ Ｐゴシック" pitchFamily="-112" charset="-128"/>
                <a:cs typeface="Segoe UI" panose="020B0502040204020203" pitchFamily="34" charset="0"/>
              </a:rPr>
              <a:t> was not in the office</a:t>
            </a:r>
          </a:p>
          <a:p>
            <a:pPr marR="0" algn="l" defTabSz="914400" rtl="0" eaLnBrk="0" fontAlgn="base" latinLnBrk="0" hangingPunct="0">
              <a:lnSpc>
                <a:spcPct val="100000"/>
              </a:lnSpc>
              <a:spcBef>
                <a:spcPct val="0"/>
              </a:spcBef>
              <a:spcAft>
                <a:spcPts val="1200"/>
              </a:spcAft>
              <a:buClrTx/>
              <a:buSzPct val="58000"/>
              <a:tabLst/>
            </a:pPr>
            <a:r>
              <a:rPr kumimoji="0" lang="en-US" sz="1400" b="0" i="0" u="none" strike="noStrike" cap="none" normalizeH="0" baseline="0" dirty="0" smtClean="0">
                <a:ln>
                  <a:noFill/>
                </a:ln>
                <a:solidFill>
                  <a:schemeClr val="tx1">
                    <a:lumMod val="75000"/>
                    <a:lumOff val="25000"/>
                  </a:schemeClr>
                </a:solidFill>
                <a:effectLst/>
                <a:latin typeface="+mj-lt"/>
                <a:ea typeface="ＭＳ Ｐゴシック" pitchFamily="-112" charset="-128"/>
                <a:cs typeface="Segoe UI" panose="020B0502040204020203" pitchFamily="34" charset="0"/>
              </a:rPr>
              <a:t>Nurse</a:t>
            </a:r>
            <a:r>
              <a:rPr kumimoji="0" lang="en-US" sz="1400" b="0" i="0" u="none" strike="noStrike" cap="none" normalizeH="0" dirty="0" smtClean="0">
                <a:ln>
                  <a:noFill/>
                </a:ln>
                <a:solidFill>
                  <a:schemeClr val="tx1">
                    <a:lumMod val="75000"/>
                    <a:lumOff val="25000"/>
                  </a:schemeClr>
                </a:solidFill>
                <a:effectLst/>
                <a:latin typeface="+mj-lt"/>
                <a:ea typeface="ＭＳ Ｐゴシック" pitchFamily="-112" charset="-128"/>
                <a:cs typeface="Segoe UI" panose="020B0502040204020203" pitchFamily="34" charset="0"/>
              </a:rPr>
              <a:t> tasked PCP about the INR result</a:t>
            </a:r>
            <a:endParaRPr kumimoji="0" lang="en-US" sz="1400" b="0" i="0" u="none" strike="noStrike" cap="none" normalizeH="0" baseline="0" dirty="0">
              <a:ln>
                <a:noFill/>
              </a:ln>
              <a:solidFill>
                <a:schemeClr val="tx1">
                  <a:lumMod val="75000"/>
                  <a:lumOff val="25000"/>
                </a:schemeClr>
              </a:solidFill>
              <a:effectLst/>
              <a:latin typeface="+mj-lt"/>
              <a:ea typeface="ＭＳ Ｐゴシック" pitchFamily="-112" charset="-128"/>
              <a:cs typeface="Segoe UI" panose="020B0502040204020203" pitchFamily="34" charset="0"/>
            </a:endParaRPr>
          </a:p>
        </p:txBody>
      </p:sp>
      <p:sp>
        <p:nvSpPr>
          <p:cNvPr id="6" name="Rectangle 5"/>
          <p:cNvSpPr/>
          <p:nvPr/>
        </p:nvSpPr>
        <p:spPr bwMode="auto">
          <a:xfrm>
            <a:off x="2044700" y="2689412"/>
            <a:ext cx="1519518" cy="3200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spcAft>
                <a:spcPts val="1200"/>
              </a:spcAft>
              <a:buSzPct val="58000"/>
            </a:pPr>
            <a:r>
              <a:rPr lang="en-US" sz="1400" dirty="0">
                <a:solidFill>
                  <a:schemeClr val="tx1">
                    <a:lumMod val="75000"/>
                    <a:lumOff val="25000"/>
                  </a:schemeClr>
                </a:solidFill>
                <a:latin typeface="+mj-lt"/>
                <a:ea typeface="ＭＳ Ｐゴシック" pitchFamily="-112" charset="-128"/>
                <a:cs typeface="Segoe UI" panose="020B0502040204020203" pitchFamily="34" charset="0"/>
              </a:rPr>
              <a:t>PCP saw message in the morning</a:t>
            </a:r>
          </a:p>
          <a:p>
            <a:pPr eaLnBrk="0" hangingPunct="0">
              <a:spcAft>
                <a:spcPts val="1200"/>
              </a:spcAft>
              <a:buSzPct val="58000"/>
            </a:pPr>
            <a:r>
              <a:rPr lang="en-US" sz="1400" dirty="0">
                <a:solidFill>
                  <a:schemeClr val="tx1">
                    <a:lumMod val="75000"/>
                    <a:lumOff val="25000"/>
                  </a:schemeClr>
                </a:solidFill>
                <a:latin typeface="+mj-lt"/>
                <a:ea typeface="ＭＳ Ｐゴシック" pitchFamily="-112" charset="-128"/>
                <a:cs typeface="Segoe UI" panose="020B0502040204020203" pitchFamily="34" charset="0"/>
              </a:rPr>
              <a:t>Tasked “patient instructions” to the nurse</a:t>
            </a:r>
          </a:p>
          <a:p>
            <a:pPr eaLnBrk="0" hangingPunct="0">
              <a:spcAft>
                <a:spcPts val="1200"/>
              </a:spcAft>
              <a:buSzPct val="58000"/>
            </a:pPr>
            <a:r>
              <a:rPr lang="en-US" sz="1400" dirty="0">
                <a:solidFill>
                  <a:schemeClr val="tx1">
                    <a:lumMod val="75000"/>
                    <a:lumOff val="25000"/>
                  </a:schemeClr>
                </a:solidFill>
                <a:latin typeface="+mj-lt"/>
                <a:ea typeface="ＭＳ Ｐゴシック" pitchFamily="-112" charset="-128"/>
                <a:cs typeface="Segoe UI" panose="020B0502040204020203" pitchFamily="34" charset="0"/>
              </a:rPr>
              <a:t>PCP left for a vacation</a:t>
            </a:r>
          </a:p>
          <a:p>
            <a:pPr eaLnBrk="0" hangingPunct="0">
              <a:spcAft>
                <a:spcPts val="1200"/>
              </a:spcAft>
              <a:buSzPct val="58000"/>
            </a:pPr>
            <a:r>
              <a:rPr lang="en-US" sz="1400" dirty="0">
                <a:solidFill>
                  <a:schemeClr val="tx1">
                    <a:lumMod val="75000"/>
                    <a:lumOff val="25000"/>
                  </a:schemeClr>
                </a:solidFill>
                <a:latin typeface="+mj-lt"/>
                <a:ea typeface="ＭＳ Ｐゴシック" pitchFamily="-112" charset="-128"/>
                <a:cs typeface="Segoe UI" panose="020B0502040204020203" pitchFamily="34" charset="0"/>
              </a:rPr>
              <a:t>Nurse took a vacation day (PCP wasn’t aware of this) </a:t>
            </a:r>
          </a:p>
        </p:txBody>
      </p:sp>
      <p:sp>
        <p:nvSpPr>
          <p:cNvPr id="7" name="Rectangle 6"/>
          <p:cNvSpPr/>
          <p:nvPr/>
        </p:nvSpPr>
        <p:spPr bwMode="auto">
          <a:xfrm>
            <a:off x="3705225" y="2689412"/>
            <a:ext cx="874059" cy="3200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kumimoji="0" lang="en-US" sz="1600" b="0" i="0" u="none" strike="noStrike" cap="none" normalizeH="0" dirty="0" smtClean="0">
                <a:ln>
                  <a:noFill/>
                </a:ln>
                <a:solidFill>
                  <a:schemeClr val="tx1">
                    <a:lumMod val="75000"/>
                    <a:lumOff val="25000"/>
                  </a:schemeClr>
                </a:solidFill>
                <a:effectLst/>
                <a:latin typeface="+mj-lt"/>
                <a:ea typeface="ＭＳ Ｐゴシック" pitchFamily="-112" charset="-128"/>
                <a:cs typeface="Segoe UI" panose="020B0502040204020203" pitchFamily="34" charset="0"/>
              </a:rPr>
              <a:t> </a:t>
            </a:r>
            <a:endParaRPr kumimoji="0" lang="en-US" sz="1600" b="0" i="0" u="none" strike="noStrike" cap="none" normalizeH="0" baseline="0" dirty="0">
              <a:ln>
                <a:noFill/>
              </a:ln>
              <a:solidFill>
                <a:schemeClr val="tx1">
                  <a:lumMod val="75000"/>
                  <a:lumOff val="25000"/>
                </a:schemeClr>
              </a:solidFill>
              <a:effectLst/>
              <a:latin typeface="+mj-lt"/>
              <a:ea typeface="ＭＳ Ｐゴシック" pitchFamily="-112" charset="-128"/>
              <a:cs typeface="Segoe UI" panose="020B0502040204020203" pitchFamily="34" charset="0"/>
            </a:endParaRPr>
          </a:p>
        </p:txBody>
      </p:sp>
      <p:sp>
        <p:nvSpPr>
          <p:cNvPr id="8" name="Rectangle 7"/>
          <p:cNvSpPr/>
          <p:nvPr/>
        </p:nvSpPr>
        <p:spPr bwMode="auto">
          <a:xfrm>
            <a:off x="7395882" y="2689412"/>
            <a:ext cx="1519518" cy="3200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spcAft>
                <a:spcPts val="1200"/>
              </a:spcAft>
              <a:buSzPct val="58000"/>
            </a:pPr>
            <a:r>
              <a:rPr lang="en-US" sz="1400" dirty="0">
                <a:solidFill>
                  <a:schemeClr val="tx1">
                    <a:lumMod val="75000"/>
                    <a:lumOff val="25000"/>
                  </a:schemeClr>
                </a:solidFill>
                <a:latin typeface="+mj-lt"/>
                <a:ea typeface="ＭＳ Ｐゴシック" pitchFamily="-112" charset="-128"/>
                <a:cs typeface="Segoe UI" panose="020B0502040204020203" pitchFamily="34" charset="0"/>
              </a:rPr>
              <a:t>Nurse notified patient and family</a:t>
            </a:r>
          </a:p>
          <a:p>
            <a:pPr eaLnBrk="0" hangingPunct="0">
              <a:spcAft>
                <a:spcPts val="1200"/>
              </a:spcAft>
              <a:buSzPct val="58000"/>
            </a:pPr>
            <a:r>
              <a:rPr lang="en-US" sz="1400" i="1" dirty="0" smtClean="0">
                <a:solidFill>
                  <a:schemeClr val="accent1">
                    <a:lumMod val="75000"/>
                  </a:schemeClr>
                </a:solidFill>
                <a:effectLst>
                  <a:outerShdw blurRad="38100" dist="38100" dir="2700000" algn="tl">
                    <a:srgbClr val="000000">
                      <a:alpha val="43137"/>
                    </a:srgbClr>
                  </a:outerShdw>
                </a:effectLst>
                <a:latin typeface="+mj-lt"/>
                <a:ea typeface="ＭＳ Ｐゴシック" pitchFamily="-112" charset="-128"/>
                <a:cs typeface="Segoe UI" panose="020B0502040204020203" pitchFamily="34" charset="0"/>
              </a:rPr>
              <a:t>Patient </a:t>
            </a:r>
            <a:r>
              <a:rPr lang="en-US" sz="1400" i="1" dirty="0">
                <a:solidFill>
                  <a:schemeClr val="accent1">
                    <a:lumMod val="75000"/>
                  </a:schemeClr>
                </a:solidFill>
                <a:effectLst>
                  <a:outerShdw blurRad="38100" dist="38100" dir="2700000" algn="tl">
                    <a:srgbClr val="000000">
                      <a:alpha val="43137"/>
                    </a:srgbClr>
                  </a:outerShdw>
                </a:effectLst>
                <a:latin typeface="+mj-lt"/>
                <a:ea typeface="ＭＳ Ｐゴシック" pitchFamily="-112" charset="-128"/>
                <a:cs typeface="Segoe UI" panose="020B0502040204020203" pitchFamily="34" charset="0"/>
              </a:rPr>
              <a:t>died</a:t>
            </a:r>
          </a:p>
        </p:txBody>
      </p:sp>
      <p:sp>
        <p:nvSpPr>
          <p:cNvPr id="9" name="Rectangle 8"/>
          <p:cNvSpPr/>
          <p:nvPr/>
        </p:nvSpPr>
        <p:spPr bwMode="auto">
          <a:xfrm>
            <a:off x="5735357" y="2689412"/>
            <a:ext cx="1519518" cy="3200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spcAft>
                <a:spcPts val="1200"/>
              </a:spcAft>
              <a:buSzPct val="58000"/>
            </a:pPr>
            <a:r>
              <a:rPr lang="en-US" sz="1400" dirty="0">
                <a:solidFill>
                  <a:schemeClr val="tx1">
                    <a:lumMod val="75000"/>
                    <a:lumOff val="25000"/>
                  </a:schemeClr>
                </a:solidFill>
                <a:latin typeface="+mj-lt"/>
                <a:ea typeface="ＭＳ Ｐゴシック" pitchFamily="-112" charset="-128"/>
                <a:cs typeface="Segoe UI" panose="020B0502040204020203" pitchFamily="34" charset="0"/>
              </a:rPr>
              <a:t>Nurse saw physician’s instructions</a:t>
            </a:r>
          </a:p>
        </p:txBody>
      </p:sp>
      <p:sp>
        <p:nvSpPr>
          <p:cNvPr id="10" name="Rectangle 9"/>
          <p:cNvSpPr/>
          <p:nvPr/>
        </p:nvSpPr>
        <p:spPr bwMode="auto">
          <a:xfrm>
            <a:off x="4720291" y="2689412"/>
            <a:ext cx="874059" cy="3200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kumimoji="0" lang="en-US" sz="1600" b="0" i="0" u="none" strike="noStrike" cap="none" normalizeH="0" dirty="0" smtClean="0">
                <a:ln>
                  <a:noFill/>
                </a:ln>
                <a:solidFill>
                  <a:schemeClr val="tx1">
                    <a:lumMod val="75000"/>
                    <a:lumOff val="25000"/>
                  </a:schemeClr>
                </a:solidFill>
                <a:effectLst/>
                <a:latin typeface="+mj-lt"/>
                <a:ea typeface="ＭＳ Ｐゴシック" pitchFamily="-112" charset="-128"/>
                <a:cs typeface="Segoe UI" panose="020B0502040204020203" pitchFamily="34" charset="0"/>
              </a:rPr>
              <a:t> </a:t>
            </a:r>
            <a:endParaRPr kumimoji="0" lang="en-US" sz="1600" b="0" i="0" u="none" strike="noStrike" cap="none" normalizeH="0" baseline="0" dirty="0">
              <a:ln>
                <a:noFill/>
              </a:ln>
              <a:solidFill>
                <a:schemeClr val="tx1">
                  <a:lumMod val="75000"/>
                  <a:lumOff val="25000"/>
                </a:schemeClr>
              </a:solidFill>
              <a:effectLst/>
              <a:latin typeface="+mj-lt"/>
              <a:ea typeface="ＭＳ Ｐゴシック" pitchFamily="-112" charset="-128"/>
              <a:cs typeface="Segoe UI" panose="020B0502040204020203" pitchFamily="34" charset="0"/>
            </a:endParaRPr>
          </a:p>
        </p:txBody>
      </p:sp>
      <p:sp>
        <p:nvSpPr>
          <p:cNvPr id="11" name="TextBox 10"/>
          <p:cNvSpPr txBox="1"/>
          <p:nvPr/>
        </p:nvSpPr>
        <p:spPr>
          <a:xfrm>
            <a:off x="685800" y="2362200"/>
            <a:ext cx="928011" cy="307777"/>
          </a:xfrm>
          <a:prstGeom prst="rect">
            <a:avLst/>
          </a:prstGeom>
          <a:noFill/>
        </p:spPr>
        <p:txBody>
          <a:bodyPr wrap="none" rtlCol="0">
            <a:spAutoFit/>
          </a:bodyPr>
          <a:lstStyle/>
          <a:p>
            <a:r>
              <a:rPr lang="en-US" sz="1400" dirty="0" smtClean="0">
                <a:solidFill>
                  <a:schemeClr val="tx1">
                    <a:lumMod val="75000"/>
                    <a:lumOff val="25000"/>
                  </a:schemeClr>
                </a:solidFill>
                <a:latin typeface="+mj-lt"/>
                <a:cs typeface="Segoe UI Semibold" panose="020B0702040204020203" pitchFamily="34" charset="0"/>
              </a:rPr>
              <a:t>Thursday</a:t>
            </a:r>
            <a:endParaRPr lang="en-US" sz="1400" dirty="0">
              <a:solidFill>
                <a:schemeClr val="tx1">
                  <a:lumMod val="75000"/>
                  <a:lumOff val="25000"/>
                </a:schemeClr>
              </a:solidFill>
              <a:latin typeface="+mj-lt"/>
              <a:cs typeface="Segoe UI Semibold" panose="020B0702040204020203" pitchFamily="34" charset="0"/>
            </a:endParaRPr>
          </a:p>
        </p:txBody>
      </p:sp>
      <p:sp>
        <p:nvSpPr>
          <p:cNvPr id="12" name="TextBox 11"/>
          <p:cNvSpPr txBox="1"/>
          <p:nvPr/>
        </p:nvSpPr>
        <p:spPr>
          <a:xfrm>
            <a:off x="2465263" y="2357717"/>
            <a:ext cx="678391" cy="307777"/>
          </a:xfrm>
          <a:prstGeom prst="rect">
            <a:avLst/>
          </a:prstGeom>
          <a:noFill/>
        </p:spPr>
        <p:txBody>
          <a:bodyPr wrap="none" rtlCol="0">
            <a:spAutoFit/>
          </a:bodyPr>
          <a:lstStyle/>
          <a:p>
            <a:r>
              <a:rPr lang="en-US" sz="1400" dirty="0" smtClean="0">
                <a:solidFill>
                  <a:schemeClr val="tx1">
                    <a:lumMod val="75000"/>
                    <a:lumOff val="25000"/>
                  </a:schemeClr>
                </a:solidFill>
                <a:latin typeface="+mj-lt"/>
                <a:cs typeface="Segoe UI Semibold" panose="020B0702040204020203" pitchFamily="34" charset="0"/>
              </a:rPr>
              <a:t>Friday</a:t>
            </a:r>
            <a:endParaRPr lang="en-US" sz="1400" dirty="0">
              <a:solidFill>
                <a:schemeClr val="tx1">
                  <a:lumMod val="75000"/>
                  <a:lumOff val="25000"/>
                </a:schemeClr>
              </a:solidFill>
              <a:latin typeface="+mj-lt"/>
              <a:cs typeface="Segoe UI Semibold" panose="020B0702040204020203" pitchFamily="34" charset="0"/>
            </a:endParaRPr>
          </a:p>
        </p:txBody>
      </p:sp>
      <p:sp>
        <p:nvSpPr>
          <p:cNvPr id="13" name="TextBox 12"/>
          <p:cNvSpPr txBox="1"/>
          <p:nvPr/>
        </p:nvSpPr>
        <p:spPr>
          <a:xfrm>
            <a:off x="3692451" y="2357717"/>
            <a:ext cx="899605" cy="307777"/>
          </a:xfrm>
          <a:prstGeom prst="rect">
            <a:avLst/>
          </a:prstGeom>
          <a:noFill/>
        </p:spPr>
        <p:txBody>
          <a:bodyPr wrap="none" rtlCol="0">
            <a:spAutoFit/>
          </a:bodyPr>
          <a:lstStyle/>
          <a:p>
            <a:r>
              <a:rPr lang="en-US" sz="1400" dirty="0" smtClean="0">
                <a:solidFill>
                  <a:schemeClr val="tx1">
                    <a:lumMod val="75000"/>
                    <a:lumOff val="25000"/>
                  </a:schemeClr>
                </a:solidFill>
                <a:latin typeface="+mj-lt"/>
                <a:cs typeface="Segoe UI Semibold" panose="020B0702040204020203" pitchFamily="34" charset="0"/>
              </a:rPr>
              <a:t>Saturday</a:t>
            </a:r>
            <a:endParaRPr lang="en-US" sz="1400" dirty="0">
              <a:solidFill>
                <a:schemeClr val="tx1">
                  <a:lumMod val="75000"/>
                  <a:lumOff val="25000"/>
                </a:schemeClr>
              </a:solidFill>
              <a:latin typeface="+mj-lt"/>
              <a:cs typeface="Segoe UI Semibold" panose="020B0702040204020203" pitchFamily="34" charset="0"/>
            </a:endParaRPr>
          </a:p>
        </p:txBody>
      </p:sp>
      <p:sp>
        <p:nvSpPr>
          <p:cNvPr id="14" name="TextBox 13"/>
          <p:cNvSpPr txBox="1"/>
          <p:nvPr/>
        </p:nvSpPr>
        <p:spPr>
          <a:xfrm>
            <a:off x="4766026" y="2356228"/>
            <a:ext cx="792205" cy="307777"/>
          </a:xfrm>
          <a:prstGeom prst="rect">
            <a:avLst/>
          </a:prstGeom>
          <a:noFill/>
        </p:spPr>
        <p:txBody>
          <a:bodyPr wrap="none" rtlCol="0">
            <a:spAutoFit/>
          </a:bodyPr>
          <a:lstStyle/>
          <a:p>
            <a:r>
              <a:rPr lang="en-US" sz="1400" dirty="0" smtClean="0">
                <a:solidFill>
                  <a:schemeClr val="tx1">
                    <a:lumMod val="75000"/>
                    <a:lumOff val="25000"/>
                  </a:schemeClr>
                </a:solidFill>
                <a:latin typeface="+mj-lt"/>
                <a:cs typeface="Segoe UI Semibold" panose="020B0702040204020203" pitchFamily="34" charset="0"/>
              </a:rPr>
              <a:t>Sunday</a:t>
            </a:r>
            <a:endParaRPr lang="en-US" sz="1400" dirty="0">
              <a:solidFill>
                <a:schemeClr val="tx1">
                  <a:lumMod val="75000"/>
                  <a:lumOff val="25000"/>
                </a:schemeClr>
              </a:solidFill>
              <a:latin typeface="+mj-lt"/>
              <a:cs typeface="Segoe UI Semibold" panose="020B0702040204020203" pitchFamily="34" charset="0"/>
            </a:endParaRPr>
          </a:p>
        </p:txBody>
      </p:sp>
      <p:sp>
        <p:nvSpPr>
          <p:cNvPr id="15" name="TextBox 14"/>
          <p:cNvSpPr txBox="1"/>
          <p:nvPr/>
        </p:nvSpPr>
        <p:spPr>
          <a:xfrm>
            <a:off x="6103822" y="2365191"/>
            <a:ext cx="821059" cy="307777"/>
          </a:xfrm>
          <a:prstGeom prst="rect">
            <a:avLst/>
          </a:prstGeom>
          <a:noFill/>
        </p:spPr>
        <p:txBody>
          <a:bodyPr wrap="none" rtlCol="0">
            <a:spAutoFit/>
          </a:bodyPr>
          <a:lstStyle/>
          <a:p>
            <a:r>
              <a:rPr lang="en-US" sz="1400" dirty="0" smtClean="0">
                <a:solidFill>
                  <a:schemeClr val="tx1">
                    <a:lumMod val="75000"/>
                    <a:lumOff val="25000"/>
                  </a:schemeClr>
                </a:solidFill>
                <a:latin typeface="+mj-lt"/>
                <a:cs typeface="Segoe UI Semibold" panose="020B0702040204020203" pitchFamily="34" charset="0"/>
              </a:rPr>
              <a:t>Monday</a:t>
            </a:r>
            <a:endParaRPr lang="en-US" sz="1400" dirty="0">
              <a:solidFill>
                <a:schemeClr val="tx1">
                  <a:lumMod val="75000"/>
                  <a:lumOff val="25000"/>
                </a:schemeClr>
              </a:solidFill>
              <a:latin typeface="+mj-lt"/>
              <a:cs typeface="Segoe UI Semibold" panose="020B0702040204020203" pitchFamily="34" charset="0"/>
            </a:endParaRPr>
          </a:p>
        </p:txBody>
      </p:sp>
      <p:sp>
        <p:nvSpPr>
          <p:cNvPr id="16" name="TextBox 15"/>
          <p:cNvSpPr txBox="1"/>
          <p:nvPr/>
        </p:nvSpPr>
        <p:spPr>
          <a:xfrm>
            <a:off x="7629478" y="2339780"/>
            <a:ext cx="864083" cy="307777"/>
          </a:xfrm>
          <a:prstGeom prst="rect">
            <a:avLst/>
          </a:prstGeom>
          <a:noFill/>
        </p:spPr>
        <p:txBody>
          <a:bodyPr wrap="none" rtlCol="0">
            <a:spAutoFit/>
          </a:bodyPr>
          <a:lstStyle/>
          <a:p>
            <a:r>
              <a:rPr lang="en-US" sz="1400" dirty="0" smtClean="0">
                <a:solidFill>
                  <a:schemeClr val="tx1">
                    <a:lumMod val="75000"/>
                    <a:lumOff val="25000"/>
                  </a:schemeClr>
                </a:solidFill>
                <a:latin typeface="+mj-lt"/>
                <a:cs typeface="Segoe UI Semibold" panose="020B0702040204020203" pitchFamily="34" charset="0"/>
              </a:rPr>
              <a:t>Tuesday</a:t>
            </a:r>
            <a:endParaRPr lang="en-US" sz="1400" dirty="0">
              <a:solidFill>
                <a:schemeClr val="tx1">
                  <a:lumMod val="75000"/>
                  <a:lumOff val="25000"/>
                </a:schemeClr>
              </a:solidFill>
              <a:latin typeface="+mj-lt"/>
              <a:cs typeface="Segoe UI Semibold" panose="020B0702040204020203" pitchFamily="34" charset="0"/>
            </a:endParaRPr>
          </a:p>
        </p:txBody>
      </p:sp>
    </p:spTree>
    <p:extLst>
      <p:ext uri="{BB962C8B-B14F-4D97-AF65-F5344CB8AC3E}">
        <p14:creationId xmlns:p14="http://schemas.microsoft.com/office/powerpoint/2010/main" val="25325420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Unattended Task Boxes</a:t>
            </a:r>
            <a:endParaRPr lang="en-US" dirty="0"/>
          </a:p>
        </p:txBody>
      </p:sp>
      <p:sp>
        <p:nvSpPr>
          <p:cNvPr id="3" name="Content Placeholder 2"/>
          <p:cNvSpPr>
            <a:spLocks noGrp="1"/>
          </p:cNvSpPr>
          <p:nvPr>
            <p:ph idx="1"/>
          </p:nvPr>
        </p:nvSpPr>
        <p:spPr/>
        <p:txBody>
          <a:bodyPr/>
          <a:lstStyle/>
          <a:p>
            <a:r>
              <a:rPr lang="en-US" dirty="0" smtClean="0"/>
              <a:t>67 year old female on Coumadin</a:t>
            </a:r>
            <a:endParaRPr lang="en-US" dirty="0"/>
          </a:p>
        </p:txBody>
      </p:sp>
      <p:sp>
        <p:nvSpPr>
          <p:cNvPr id="5" name="Rectangle 4"/>
          <p:cNvSpPr/>
          <p:nvPr/>
        </p:nvSpPr>
        <p:spPr bwMode="auto">
          <a:xfrm>
            <a:off x="384175" y="2689412"/>
            <a:ext cx="1519518" cy="3200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ts val="1200"/>
              </a:spcAft>
              <a:buClrTx/>
              <a:buSzPct val="58000"/>
              <a:tabLst/>
            </a:pPr>
            <a:r>
              <a:rPr kumimoji="0" lang="en-US" sz="1400" b="0" i="0" u="none" strike="noStrike" cap="none" normalizeH="0" baseline="0" dirty="0" smtClean="0">
                <a:ln>
                  <a:noFill/>
                </a:ln>
                <a:solidFill>
                  <a:schemeClr val="tx1">
                    <a:lumMod val="75000"/>
                    <a:lumOff val="25000"/>
                  </a:schemeClr>
                </a:solidFill>
                <a:effectLst/>
                <a:latin typeface="+mj-lt"/>
                <a:ea typeface="ＭＳ Ｐゴシック" pitchFamily="-112" charset="-128"/>
                <a:cs typeface="Segoe UI" panose="020B0502040204020203" pitchFamily="34" charset="0"/>
              </a:rPr>
              <a:t>Seen in PCP office</a:t>
            </a:r>
          </a:p>
          <a:p>
            <a:pPr marR="0" algn="l" defTabSz="914400" rtl="0" eaLnBrk="0" fontAlgn="base" latinLnBrk="0" hangingPunct="0">
              <a:lnSpc>
                <a:spcPct val="100000"/>
              </a:lnSpc>
              <a:spcBef>
                <a:spcPct val="0"/>
              </a:spcBef>
              <a:spcAft>
                <a:spcPts val="1200"/>
              </a:spcAft>
              <a:buClrTx/>
              <a:buSzPct val="58000"/>
              <a:tabLst/>
            </a:pPr>
            <a:r>
              <a:rPr lang="en-US" sz="1400" dirty="0" err="1" smtClean="0">
                <a:solidFill>
                  <a:schemeClr val="tx1">
                    <a:lumMod val="75000"/>
                    <a:lumOff val="25000"/>
                  </a:schemeClr>
                </a:solidFill>
                <a:latin typeface="+mj-lt"/>
                <a:ea typeface="ＭＳ Ｐゴシック" pitchFamily="-112" charset="-128"/>
                <a:cs typeface="Segoe UI" panose="020B0502040204020203" pitchFamily="34" charset="0"/>
              </a:rPr>
              <a:t>Fingerstick</a:t>
            </a:r>
            <a:r>
              <a:rPr lang="en-US" sz="1400" dirty="0" smtClean="0">
                <a:solidFill>
                  <a:schemeClr val="tx1">
                    <a:lumMod val="75000"/>
                    <a:lumOff val="25000"/>
                  </a:schemeClr>
                </a:solidFill>
                <a:latin typeface="+mj-lt"/>
                <a:ea typeface="ＭＳ Ｐゴシック" pitchFamily="-112" charset="-128"/>
                <a:cs typeface="Segoe UI" panose="020B0502040204020203" pitchFamily="34" charset="0"/>
              </a:rPr>
              <a:t> INR shows 6.2</a:t>
            </a:r>
          </a:p>
          <a:p>
            <a:pPr marR="0" algn="l" defTabSz="914400" rtl="0" eaLnBrk="0" fontAlgn="base" latinLnBrk="0" hangingPunct="0">
              <a:lnSpc>
                <a:spcPct val="100000"/>
              </a:lnSpc>
              <a:spcBef>
                <a:spcPct val="0"/>
              </a:spcBef>
              <a:spcAft>
                <a:spcPts val="1200"/>
              </a:spcAft>
              <a:buClrTx/>
              <a:buSzPct val="58000"/>
              <a:tabLst/>
            </a:pPr>
            <a:r>
              <a:rPr kumimoji="0" lang="en-US" sz="1400" b="0" i="0" u="none" strike="noStrike" cap="none" normalizeH="0" baseline="0" dirty="0" smtClean="0">
                <a:ln>
                  <a:noFill/>
                </a:ln>
                <a:solidFill>
                  <a:schemeClr val="tx1">
                    <a:lumMod val="75000"/>
                    <a:lumOff val="25000"/>
                  </a:schemeClr>
                </a:solidFill>
                <a:effectLst/>
                <a:latin typeface="+mj-lt"/>
                <a:ea typeface="ＭＳ Ｐゴシック" pitchFamily="-112" charset="-128"/>
                <a:cs typeface="Segoe UI" panose="020B0502040204020203" pitchFamily="34" charset="0"/>
              </a:rPr>
              <a:t>Blood</a:t>
            </a:r>
            <a:r>
              <a:rPr kumimoji="0" lang="en-US" sz="1400" b="0" i="0" u="none" strike="noStrike" cap="none" normalizeH="0" dirty="0" smtClean="0">
                <a:ln>
                  <a:noFill/>
                </a:ln>
                <a:solidFill>
                  <a:schemeClr val="tx1">
                    <a:lumMod val="75000"/>
                    <a:lumOff val="25000"/>
                  </a:schemeClr>
                </a:solidFill>
                <a:effectLst/>
                <a:latin typeface="+mj-lt"/>
                <a:ea typeface="ＭＳ Ｐゴシック" pitchFamily="-112" charset="-128"/>
                <a:cs typeface="Segoe UI" panose="020B0502040204020203" pitchFamily="34" charset="0"/>
              </a:rPr>
              <a:t> also sent to the lab</a:t>
            </a:r>
          </a:p>
          <a:p>
            <a:pPr marR="0" algn="l" defTabSz="914400" rtl="0" eaLnBrk="0" fontAlgn="base" latinLnBrk="0" hangingPunct="0">
              <a:lnSpc>
                <a:spcPct val="100000"/>
              </a:lnSpc>
              <a:spcBef>
                <a:spcPct val="0"/>
              </a:spcBef>
              <a:spcAft>
                <a:spcPts val="1200"/>
              </a:spcAft>
              <a:buClrTx/>
              <a:buSzPct val="58000"/>
              <a:tabLst/>
            </a:pPr>
            <a:r>
              <a:rPr lang="en-US" sz="1400" baseline="0" dirty="0" smtClean="0">
                <a:solidFill>
                  <a:schemeClr val="tx1">
                    <a:lumMod val="75000"/>
                    <a:lumOff val="25000"/>
                  </a:schemeClr>
                </a:solidFill>
                <a:latin typeface="+mj-lt"/>
                <a:ea typeface="ＭＳ Ｐゴシック" pitchFamily="-112" charset="-128"/>
                <a:cs typeface="Segoe UI" panose="020B0502040204020203" pitchFamily="34" charset="0"/>
              </a:rPr>
              <a:t>PCP</a:t>
            </a:r>
            <a:r>
              <a:rPr lang="en-US" sz="1400" dirty="0" smtClean="0">
                <a:solidFill>
                  <a:schemeClr val="tx1">
                    <a:lumMod val="75000"/>
                    <a:lumOff val="25000"/>
                  </a:schemeClr>
                </a:solidFill>
                <a:latin typeface="+mj-lt"/>
                <a:ea typeface="ＭＳ Ｐゴシック" pitchFamily="-112" charset="-128"/>
                <a:cs typeface="Segoe UI" panose="020B0502040204020203" pitchFamily="34" charset="0"/>
              </a:rPr>
              <a:t> was not in the office</a:t>
            </a:r>
          </a:p>
          <a:p>
            <a:pPr marR="0" algn="l" defTabSz="914400" rtl="0" eaLnBrk="0" fontAlgn="base" latinLnBrk="0" hangingPunct="0">
              <a:lnSpc>
                <a:spcPct val="100000"/>
              </a:lnSpc>
              <a:spcBef>
                <a:spcPct val="0"/>
              </a:spcBef>
              <a:spcAft>
                <a:spcPts val="1200"/>
              </a:spcAft>
              <a:buClrTx/>
              <a:buSzPct val="58000"/>
              <a:tabLst/>
            </a:pPr>
            <a:r>
              <a:rPr kumimoji="0" lang="en-US" sz="1400" b="0" i="0" u="none" strike="noStrike" cap="none" normalizeH="0" baseline="0" dirty="0" smtClean="0">
                <a:ln>
                  <a:noFill/>
                </a:ln>
                <a:solidFill>
                  <a:schemeClr val="tx1">
                    <a:lumMod val="75000"/>
                    <a:lumOff val="25000"/>
                  </a:schemeClr>
                </a:solidFill>
                <a:effectLst/>
                <a:latin typeface="+mj-lt"/>
                <a:ea typeface="ＭＳ Ｐゴシック" pitchFamily="-112" charset="-128"/>
                <a:cs typeface="Segoe UI" panose="020B0502040204020203" pitchFamily="34" charset="0"/>
              </a:rPr>
              <a:t>Nurse</a:t>
            </a:r>
            <a:r>
              <a:rPr kumimoji="0" lang="en-US" sz="1400" b="0" i="0" u="none" strike="noStrike" cap="none" normalizeH="0" dirty="0" smtClean="0">
                <a:ln>
                  <a:noFill/>
                </a:ln>
                <a:solidFill>
                  <a:schemeClr val="tx1">
                    <a:lumMod val="75000"/>
                    <a:lumOff val="25000"/>
                  </a:schemeClr>
                </a:solidFill>
                <a:effectLst/>
                <a:latin typeface="+mj-lt"/>
                <a:ea typeface="ＭＳ Ｐゴシック" pitchFamily="-112" charset="-128"/>
                <a:cs typeface="Segoe UI" panose="020B0502040204020203" pitchFamily="34" charset="0"/>
              </a:rPr>
              <a:t> tasked PCP about the INR result</a:t>
            </a:r>
            <a:endParaRPr kumimoji="0" lang="en-US" sz="1400" b="0" i="0" u="none" strike="noStrike" cap="none" normalizeH="0" baseline="0" dirty="0">
              <a:ln>
                <a:noFill/>
              </a:ln>
              <a:solidFill>
                <a:schemeClr val="tx1">
                  <a:lumMod val="75000"/>
                  <a:lumOff val="25000"/>
                </a:schemeClr>
              </a:solidFill>
              <a:effectLst/>
              <a:latin typeface="+mj-lt"/>
              <a:ea typeface="ＭＳ Ｐゴシック" pitchFamily="-112" charset="-128"/>
              <a:cs typeface="Segoe UI" panose="020B0502040204020203" pitchFamily="34" charset="0"/>
            </a:endParaRPr>
          </a:p>
        </p:txBody>
      </p:sp>
      <p:sp>
        <p:nvSpPr>
          <p:cNvPr id="6" name="Rectangle 5"/>
          <p:cNvSpPr/>
          <p:nvPr/>
        </p:nvSpPr>
        <p:spPr bwMode="auto">
          <a:xfrm>
            <a:off x="2044700" y="2689412"/>
            <a:ext cx="1519518" cy="3200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spcAft>
                <a:spcPts val="1200"/>
              </a:spcAft>
              <a:buSzPct val="58000"/>
            </a:pPr>
            <a:r>
              <a:rPr lang="en-US" sz="1400" dirty="0">
                <a:solidFill>
                  <a:schemeClr val="tx1">
                    <a:lumMod val="75000"/>
                    <a:lumOff val="25000"/>
                  </a:schemeClr>
                </a:solidFill>
                <a:latin typeface="+mj-lt"/>
                <a:ea typeface="ＭＳ Ｐゴシック" pitchFamily="-112" charset="-128"/>
                <a:cs typeface="Segoe UI" panose="020B0502040204020203" pitchFamily="34" charset="0"/>
              </a:rPr>
              <a:t>PCP saw message in the morning</a:t>
            </a:r>
          </a:p>
          <a:p>
            <a:pPr eaLnBrk="0" hangingPunct="0">
              <a:spcAft>
                <a:spcPts val="1200"/>
              </a:spcAft>
              <a:buSzPct val="58000"/>
            </a:pPr>
            <a:r>
              <a:rPr lang="en-US" sz="1400" dirty="0">
                <a:solidFill>
                  <a:schemeClr val="tx1">
                    <a:lumMod val="75000"/>
                    <a:lumOff val="25000"/>
                  </a:schemeClr>
                </a:solidFill>
                <a:latin typeface="+mj-lt"/>
                <a:ea typeface="ＭＳ Ｐゴシック" pitchFamily="-112" charset="-128"/>
                <a:cs typeface="Segoe UI" panose="020B0502040204020203" pitchFamily="34" charset="0"/>
              </a:rPr>
              <a:t>Tasked “patient instructions” to the nurse</a:t>
            </a:r>
          </a:p>
          <a:p>
            <a:pPr eaLnBrk="0" hangingPunct="0">
              <a:spcAft>
                <a:spcPts val="1200"/>
              </a:spcAft>
              <a:buSzPct val="58000"/>
            </a:pPr>
            <a:r>
              <a:rPr lang="en-US" sz="1400" dirty="0">
                <a:solidFill>
                  <a:schemeClr val="tx1">
                    <a:lumMod val="75000"/>
                    <a:lumOff val="25000"/>
                  </a:schemeClr>
                </a:solidFill>
                <a:latin typeface="+mj-lt"/>
                <a:ea typeface="ＭＳ Ｐゴシック" pitchFamily="-112" charset="-128"/>
                <a:cs typeface="Segoe UI" panose="020B0502040204020203" pitchFamily="34" charset="0"/>
              </a:rPr>
              <a:t>PCP left for a vacation</a:t>
            </a:r>
          </a:p>
          <a:p>
            <a:pPr eaLnBrk="0" hangingPunct="0">
              <a:spcAft>
                <a:spcPts val="1200"/>
              </a:spcAft>
              <a:buSzPct val="58000"/>
            </a:pPr>
            <a:r>
              <a:rPr lang="en-US" sz="1400" dirty="0">
                <a:solidFill>
                  <a:schemeClr val="tx1">
                    <a:lumMod val="75000"/>
                    <a:lumOff val="25000"/>
                  </a:schemeClr>
                </a:solidFill>
                <a:latin typeface="+mj-lt"/>
                <a:ea typeface="ＭＳ Ｐゴシック" pitchFamily="-112" charset="-128"/>
                <a:cs typeface="Segoe UI" panose="020B0502040204020203" pitchFamily="34" charset="0"/>
              </a:rPr>
              <a:t>Nurse took a vacation day (PCP wasn’t aware of this) </a:t>
            </a:r>
          </a:p>
        </p:txBody>
      </p:sp>
      <p:sp>
        <p:nvSpPr>
          <p:cNvPr id="7" name="Rectangle 6"/>
          <p:cNvSpPr/>
          <p:nvPr/>
        </p:nvSpPr>
        <p:spPr bwMode="auto">
          <a:xfrm>
            <a:off x="3705225" y="2689412"/>
            <a:ext cx="874059" cy="3200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kumimoji="0" lang="en-US" sz="1600" b="0" i="0" u="none" strike="noStrike" cap="none" normalizeH="0" dirty="0" smtClean="0">
                <a:ln>
                  <a:noFill/>
                </a:ln>
                <a:solidFill>
                  <a:schemeClr val="tx1">
                    <a:lumMod val="75000"/>
                    <a:lumOff val="25000"/>
                  </a:schemeClr>
                </a:solidFill>
                <a:effectLst/>
                <a:latin typeface="+mj-lt"/>
                <a:ea typeface="ＭＳ Ｐゴシック" pitchFamily="-112" charset="-128"/>
                <a:cs typeface="Segoe UI" panose="020B0502040204020203" pitchFamily="34" charset="0"/>
              </a:rPr>
              <a:t> </a:t>
            </a:r>
            <a:endParaRPr kumimoji="0" lang="en-US" sz="1600" b="0" i="0" u="none" strike="noStrike" cap="none" normalizeH="0" baseline="0" dirty="0">
              <a:ln>
                <a:noFill/>
              </a:ln>
              <a:solidFill>
                <a:schemeClr val="tx1">
                  <a:lumMod val="75000"/>
                  <a:lumOff val="25000"/>
                </a:schemeClr>
              </a:solidFill>
              <a:effectLst/>
              <a:latin typeface="+mj-lt"/>
              <a:ea typeface="ＭＳ Ｐゴシック" pitchFamily="-112" charset="-128"/>
              <a:cs typeface="Segoe UI" panose="020B0502040204020203" pitchFamily="34" charset="0"/>
            </a:endParaRPr>
          </a:p>
        </p:txBody>
      </p:sp>
      <p:sp>
        <p:nvSpPr>
          <p:cNvPr id="8" name="Rectangle 7"/>
          <p:cNvSpPr/>
          <p:nvPr/>
        </p:nvSpPr>
        <p:spPr bwMode="auto">
          <a:xfrm>
            <a:off x="7395882" y="2689412"/>
            <a:ext cx="1519518" cy="3200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spcAft>
                <a:spcPts val="1200"/>
              </a:spcAft>
              <a:buSzPct val="58000"/>
            </a:pPr>
            <a:r>
              <a:rPr lang="en-US" sz="1400" dirty="0">
                <a:solidFill>
                  <a:schemeClr val="tx1">
                    <a:lumMod val="75000"/>
                    <a:lumOff val="25000"/>
                  </a:schemeClr>
                </a:solidFill>
                <a:latin typeface="+mj-lt"/>
                <a:ea typeface="ＭＳ Ｐゴシック" pitchFamily="-112" charset="-128"/>
                <a:cs typeface="Segoe UI" panose="020B0502040204020203" pitchFamily="34" charset="0"/>
              </a:rPr>
              <a:t>Nurse notified patient and family</a:t>
            </a:r>
          </a:p>
          <a:p>
            <a:pPr eaLnBrk="0" hangingPunct="0">
              <a:spcAft>
                <a:spcPts val="1200"/>
              </a:spcAft>
              <a:buSzPct val="58000"/>
            </a:pPr>
            <a:r>
              <a:rPr lang="en-US" sz="1400" i="1" dirty="0" smtClean="0">
                <a:solidFill>
                  <a:schemeClr val="accent1">
                    <a:lumMod val="75000"/>
                  </a:schemeClr>
                </a:solidFill>
                <a:effectLst>
                  <a:outerShdw blurRad="38100" dist="38100" dir="2700000" algn="tl">
                    <a:srgbClr val="000000">
                      <a:alpha val="43137"/>
                    </a:srgbClr>
                  </a:outerShdw>
                </a:effectLst>
                <a:latin typeface="+mj-lt"/>
                <a:ea typeface="ＭＳ Ｐゴシック" pitchFamily="-112" charset="-128"/>
                <a:cs typeface="Segoe UI" panose="020B0502040204020203" pitchFamily="34" charset="0"/>
              </a:rPr>
              <a:t>Patient </a:t>
            </a:r>
            <a:r>
              <a:rPr lang="en-US" sz="1400" i="1" dirty="0">
                <a:solidFill>
                  <a:schemeClr val="accent1">
                    <a:lumMod val="75000"/>
                  </a:schemeClr>
                </a:solidFill>
                <a:effectLst>
                  <a:outerShdw blurRad="38100" dist="38100" dir="2700000" algn="tl">
                    <a:srgbClr val="000000">
                      <a:alpha val="43137"/>
                    </a:srgbClr>
                  </a:outerShdw>
                </a:effectLst>
                <a:latin typeface="+mj-lt"/>
                <a:ea typeface="ＭＳ Ｐゴシック" pitchFamily="-112" charset="-128"/>
                <a:cs typeface="Segoe UI" panose="020B0502040204020203" pitchFamily="34" charset="0"/>
              </a:rPr>
              <a:t>died</a:t>
            </a:r>
          </a:p>
        </p:txBody>
      </p:sp>
      <p:sp>
        <p:nvSpPr>
          <p:cNvPr id="9" name="Rectangle 8"/>
          <p:cNvSpPr/>
          <p:nvPr/>
        </p:nvSpPr>
        <p:spPr bwMode="auto">
          <a:xfrm>
            <a:off x="5735357" y="2689412"/>
            <a:ext cx="1519518" cy="3200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spcAft>
                <a:spcPts val="1200"/>
              </a:spcAft>
              <a:buSzPct val="58000"/>
            </a:pPr>
            <a:r>
              <a:rPr lang="en-US" sz="1400" dirty="0">
                <a:solidFill>
                  <a:schemeClr val="tx1">
                    <a:lumMod val="75000"/>
                    <a:lumOff val="25000"/>
                  </a:schemeClr>
                </a:solidFill>
                <a:latin typeface="+mj-lt"/>
                <a:ea typeface="ＭＳ Ｐゴシック" pitchFamily="-112" charset="-128"/>
                <a:cs typeface="Segoe UI" panose="020B0502040204020203" pitchFamily="34" charset="0"/>
              </a:rPr>
              <a:t>Nurse saw physician’s instructions</a:t>
            </a:r>
          </a:p>
        </p:txBody>
      </p:sp>
      <p:sp>
        <p:nvSpPr>
          <p:cNvPr id="10" name="Rectangle 9"/>
          <p:cNvSpPr/>
          <p:nvPr/>
        </p:nvSpPr>
        <p:spPr bwMode="auto">
          <a:xfrm>
            <a:off x="4720291" y="2689412"/>
            <a:ext cx="874059" cy="3200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kumimoji="0" lang="en-US" sz="1600" b="0" i="0" u="none" strike="noStrike" cap="none" normalizeH="0" dirty="0" smtClean="0">
                <a:ln>
                  <a:noFill/>
                </a:ln>
                <a:solidFill>
                  <a:schemeClr val="tx1">
                    <a:lumMod val="75000"/>
                    <a:lumOff val="25000"/>
                  </a:schemeClr>
                </a:solidFill>
                <a:effectLst/>
                <a:latin typeface="+mj-lt"/>
                <a:ea typeface="ＭＳ Ｐゴシック" pitchFamily="-112" charset="-128"/>
                <a:cs typeface="Segoe UI" panose="020B0502040204020203" pitchFamily="34" charset="0"/>
              </a:rPr>
              <a:t> </a:t>
            </a:r>
            <a:endParaRPr kumimoji="0" lang="en-US" sz="1600" b="0" i="0" u="none" strike="noStrike" cap="none" normalizeH="0" baseline="0" dirty="0">
              <a:ln>
                <a:noFill/>
              </a:ln>
              <a:solidFill>
                <a:schemeClr val="tx1">
                  <a:lumMod val="75000"/>
                  <a:lumOff val="25000"/>
                </a:schemeClr>
              </a:solidFill>
              <a:effectLst/>
              <a:latin typeface="+mj-lt"/>
              <a:ea typeface="ＭＳ Ｐゴシック" pitchFamily="-112" charset="-128"/>
              <a:cs typeface="Segoe UI" panose="020B0502040204020203" pitchFamily="34" charset="0"/>
            </a:endParaRPr>
          </a:p>
        </p:txBody>
      </p:sp>
      <p:sp>
        <p:nvSpPr>
          <p:cNvPr id="11" name="TextBox 10"/>
          <p:cNvSpPr txBox="1"/>
          <p:nvPr/>
        </p:nvSpPr>
        <p:spPr>
          <a:xfrm>
            <a:off x="685800" y="2362200"/>
            <a:ext cx="928011" cy="307777"/>
          </a:xfrm>
          <a:prstGeom prst="rect">
            <a:avLst/>
          </a:prstGeom>
          <a:noFill/>
        </p:spPr>
        <p:txBody>
          <a:bodyPr wrap="none" rtlCol="0">
            <a:spAutoFit/>
          </a:bodyPr>
          <a:lstStyle/>
          <a:p>
            <a:r>
              <a:rPr lang="en-US" sz="1400" dirty="0" smtClean="0">
                <a:solidFill>
                  <a:schemeClr val="tx1">
                    <a:lumMod val="75000"/>
                    <a:lumOff val="25000"/>
                  </a:schemeClr>
                </a:solidFill>
                <a:latin typeface="+mj-lt"/>
                <a:cs typeface="Segoe UI Semibold" panose="020B0702040204020203" pitchFamily="34" charset="0"/>
              </a:rPr>
              <a:t>Thursday</a:t>
            </a:r>
            <a:endParaRPr lang="en-US" sz="1400" dirty="0">
              <a:solidFill>
                <a:schemeClr val="tx1">
                  <a:lumMod val="75000"/>
                  <a:lumOff val="25000"/>
                </a:schemeClr>
              </a:solidFill>
              <a:latin typeface="+mj-lt"/>
              <a:cs typeface="Segoe UI Semibold" panose="020B0702040204020203" pitchFamily="34" charset="0"/>
            </a:endParaRPr>
          </a:p>
        </p:txBody>
      </p:sp>
      <p:sp>
        <p:nvSpPr>
          <p:cNvPr id="12" name="TextBox 11"/>
          <p:cNvSpPr txBox="1"/>
          <p:nvPr/>
        </p:nvSpPr>
        <p:spPr>
          <a:xfrm>
            <a:off x="2465263" y="2357717"/>
            <a:ext cx="678391" cy="307777"/>
          </a:xfrm>
          <a:prstGeom prst="rect">
            <a:avLst/>
          </a:prstGeom>
          <a:noFill/>
        </p:spPr>
        <p:txBody>
          <a:bodyPr wrap="none" rtlCol="0">
            <a:spAutoFit/>
          </a:bodyPr>
          <a:lstStyle/>
          <a:p>
            <a:r>
              <a:rPr lang="en-US" sz="1400" dirty="0" smtClean="0">
                <a:solidFill>
                  <a:schemeClr val="tx1">
                    <a:lumMod val="75000"/>
                    <a:lumOff val="25000"/>
                  </a:schemeClr>
                </a:solidFill>
                <a:latin typeface="+mj-lt"/>
                <a:cs typeface="Segoe UI Semibold" panose="020B0702040204020203" pitchFamily="34" charset="0"/>
              </a:rPr>
              <a:t>Friday</a:t>
            </a:r>
            <a:endParaRPr lang="en-US" sz="1400" dirty="0">
              <a:solidFill>
                <a:schemeClr val="tx1">
                  <a:lumMod val="75000"/>
                  <a:lumOff val="25000"/>
                </a:schemeClr>
              </a:solidFill>
              <a:latin typeface="+mj-lt"/>
              <a:cs typeface="Segoe UI Semibold" panose="020B0702040204020203" pitchFamily="34" charset="0"/>
            </a:endParaRPr>
          </a:p>
        </p:txBody>
      </p:sp>
      <p:sp>
        <p:nvSpPr>
          <p:cNvPr id="13" name="TextBox 12"/>
          <p:cNvSpPr txBox="1"/>
          <p:nvPr/>
        </p:nvSpPr>
        <p:spPr>
          <a:xfrm>
            <a:off x="3692451" y="2357717"/>
            <a:ext cx="899605" cy="307777"/>
          </a:xfrm>
          <a:prstGeom prst="rect">
            <a:avLst/>
          </a:prstGeom>
          <a:noFill/>
        </p:spPr>
        <p:txBody>
          <a:bodyPr wrap="none" rtlCol="0">
            <a:spAutoFit/>
          </a:bodyPr>
          <a:lstStyle/>
          <a:p>
            <a:r>
              <a:rPr lang="en-US" sz="1400" dirty="0" smtClean="0">
                <a:solidFill>
                  <a:schemeClr val="tx1">
                    <a:lumMod val="75000"/>
                    <a:lumOff val="25000"/>
                  </a:schemeClr>
                </a:solidFill>
                <a:latin typeface="+mj-lt"/>
                <a:cs typeface="Segoe UI Semibold" panose="020B0702040204020203" pitchFamily="34" charset="0"/>
              </a:rPr>
              <a:t>Saturday</a:t>
            </a:r>
            <a:endParaRPr lang="en-US" sz="1400" dirty="0">
              <a:solidFill>
                <a:schemeClr val="tx1">
                  <a:lumMod val="75000"/>
                  <a:lumOff val="25000"/>
                </a:schemeClr>
              </a:solidFill>
              <a:latin typeface="+mj-lt"/>
              <a:cs typeface="Segoe UI Semibold" panose="020B0702040204020203" pitchFamily="34" charset="0"/>
            </a:endParaRPr>
          </a:p>
        </p:txBody>
      </p:sp>
      <p:sp>
        <p:nvSpPr>
          <p:cNvPr id="14" name="TextBox 13"/>
          <p:cNvSpPr txBox="1"/>
          <p:nvPr/>
        </p:nvSpPr>
        <p:spPr>
          <a:xfrm>
            <a:off x="4766026" y="2356228"/>
            <a:ext cx="792205" cy="307777"/>
          </a:xfrm>
          <a:prstGeom prst="rect">
            <a:avLst/>
          </a:prstGeom>
          <a:noFill/>
        </p:spPr>
        <p:txBody>
          <a:bodyPr wrap="none" rtlCol="0">
            <a:spAutoFit/>
          </a:bodyPr>
          <a:lstStyle/>
          <a:p>
            <a:r>
              <a:rPr lang="en-US" sz="1400" dirty="0" smtClean="0">
                <a:solidFill>
                  <a:schemeClr val="tx1">
                    <a:lumMod val="75000"/>
                    <a:lumOff val="25000"/>
                  </a:schemeClr>
                </a:solidFill>
                <a:latin typeface="+mj-lt"/>
                <a:cs typeface="Segoe UI Semibold" panose="020B0702040204020203" pitchFamily="34" charset="0"/>
              </a:rPr>
              <a:t>Sunday</a:t>
            </a:r>
            <a:endParaRPr lang="en-US" sz="1400" dirty="0">
              <a:solidFill>
                <a:schemeClr val="tx1">
                  <a:lumMod val="75000"/>
                  <a:lumOff val="25000"/>
                </a:schemeClr>
              </a:solidFill>
              <a:latin typeface="+mj-lt"/>
              <a:cs typeface="Segoe UI Semibold" panose="020B0702040204020203" pitchFamily="34" charset="0"/>
            </a:endParaRPr>
          </a:p>
        </p:txBody>
      </p:sp>
      <p:sp>
        <p:nvSpPr>
          <p:cNvPr id="15" name="TextBox 14"/>
          <p:cNvSpPr txBox="1"/>
          <p:nvPr/>
        </p:nvSpPr>
        <p:spPr>
          <a:xfrm>
            <a:off x="6103822" y="2365191"/>
            <a:ext cx="821059" cy="307777"/>
          </a:xfrm>
          <a:prstGeom prst="rect">
            <a:avLst/>
          </a:prstGeom>
          <a:noFill/>
        </p:spPr>
        <p:txBody>
          <a:bodyPr wrap="none" rtlCol="0">
            <a:spAutoFit/>
          </a:bodyPr>
          <a:lstStyle/>
          <a:p>
            <a:r>
              <a:rPr lang="en-US" sz="1400" dirty="0" smtClean="0">
                <a:solidFill>
                  <a:schemeClr val="tx1">
                    <a:lumMod val="75000"/>
                    <a:lumOff val="25000"/>
                  </a:schemeClr>
                </a:solidFill>
                <a:latin typeface="+mj-lt"/>
                <a:cs typeface="Segoe UI Semibold" panose="020B0702040204020203" pitchFamily="34" charset="0"/>
              </a:rPr>
              <a:t>Monday</a:t>
            </a:r>
            <a:endParaRPr lang="en-US" sz="1400" dirty="0">
              <a:solidFill>
                <a:schemeClr val="tx1">
                  <a:lumMod val="75000"/>
                  <a:lumOff val="25000"/>
                </a:schemeClr>
              </a:solidFill>
              <a:latin typeface="+mj-lt"/>
              <a:cs typeface="Segoe UI Semibold" panose="020B0702040204020203" pitchFamily="34" charset="0"/>
            </a:endParaRPr>
          </a:p>
        </p:txBody>
      </p:sp>
      <p:sp>
        <p:nvSpPr>
          <p:cNvPr id="16" name="TextBox 15"/>
          <p:cNvSpPr txBox="1"/>
          <p:nvPr/>
        </p:nvSpPr>
        <p:spPr>
          <a:xfrm>
            <a:off x="7629478" y="2339780"/>
            <a:ext cx="864083" cy="307777"/>
          </a:xfrm>
          <a:prstGeom prst="rect">
            <a:avLst/>
          </a:prstGeom>
          <a:noFill/>
        </p:spPr>
        <p:txBody>
          <a:bodyPr wrap="none" rtlCol="0">
            <a:spAutoFit/>
          </a:bodyPr>
          <a:lstStyle/>
          <a:p>
            <a:r>
              <a:rPr lang="en-US" sz="1400" dirty="0" smtClean="0">
                <a:solidFill>
                  <a:schemeClr val="tx1">
                    <a:lumMod val="75000"/>
                    <a:lumOff val="25000"/>
                  </a:schemeClr>
                </a:solidFill>
                <a:latin typeface="+mj-lt"/>
                <a:cs typeface="Segoe UI Semibold" panose="020B0702040204020203" pitchFamily="34" charset="0"/>
              </a:rPr>
              <a:t>Tuesday</a:t>
            </a:r>
            <a:endParaRPr lang="en-US" sz="1400" dirty="0">
              <a:solidFill>
                <a:schemeClr val="tx1">
                  <a:lumMod val="75000"/>
                  <a:lumOff val="25000"/>
                </a:schemeClr>
              </a:solidFill>
              <a:latin typeface="+mj-lt"/>
              <a:cs typeface="Segoe UI Semibold" panose="020B0702040204020203" pitchFamily="34" charset="0"/>
            </a:endParaRPr>
          </a:p>
        </p:txBody>
      </p:sp>
      <p:sp>
        <p:nvSpPr>
          <p:cNvPr id="4" name="Isosceles Triangle 3"/>
          <p:cNvSpPr/>
          <p:nvPr/>
        </p:nvSpPr>
        <p:spPr>
          <a:xfrm>
            <a:off x="312351" y="1600200"/>
            <a:ext cx="4984213" cy="3460375"/>
          </a:xfrm>
          <a:prstGeom prst="triangle">
            <a:avLst>
              <a:gd name="adj" fmla="val 4982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lumMod val="75000"/>
                    <a:lumOff val="25000"/>
                  </a:schemeClr>
                </a:solidFill>
              </a:rPr>
              <a:t>Monitor all task boxes at the end of the day to ensure no critical values have gone unnoticed.</a:t>
            </a:r>
            <a:endParaRPr lang="en-US" dirty="0">
              <a:solidFill>
                <a:schemeClr val="tx1">
                  <a:lumMod val="75000"/>
                  <a:lumOff val="25000"/>
                </a:schemeClr>
              </a:solidFill>
            </a:endParaRPr>
          </a:p>
        </p:txBody>
      </p:sp>
      <p:sp>
        <p:nvSpPr>
          <p:cNvPr id="17" name="Isosceles Triangle 16"/>
          <p:cNvSpPr/>
          <p:nvPr/>
        </p:nvSpPr>
        <p:spPr>
          <a:xfrm>
            <a:off x="3931187" y="1600198"/>
            <a:ext cx="4984213" cy="3460375"/>
          </a:xfrm>
          <a:prstGeom prst="triangle">
            <a:avLst>
              <a:gd name="adj" fmla="val 49823"/>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lumMod val="75000"/>
                    <a:lumOff val="25000"/>
                  </a:schemeClr>
                </a:solidFill>
              </a:rPr>
              <a:t>Assign another reviewer the responsibility for checking the staff’s task box during his/her absence.</a:t>
            </a:r>
            <a:endParaRPr lang="en-US" dirty="0">
              <a:solidFill>
                <a:schemeClr val="tx1">
                  <a:lumMod val="75000"/>
                  <a:lumOff val="25000"/>
                </a:schemeClr>
              </a:solidFill>
            </a:endParaRPr>
          </a:p>
        </p:txBody>
      </p:sp>
    </p:spTree>
    <p:extLst>
      <p:ext uri="{BB962C8B-B14F-4D97-AF65-F5344CB8AC3E}">
        <p14:creationId xmlns:p14="http://schemas.microsoft.com/office/powerpoint/2010/main" val="21083376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Telephone Call Handling</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55324"/>
          <a:stretch/>
        </p:blipFill>
        <p:spPr>
          <a:xfrm>
            <a:off x="895817" y="1578340"/>
            <a:ext cx="2770748" cy="4135543"/>
          </a:xfrm>
        </p:spPr>
      </p:pic>
      <p:sp>
        <p:nvSpPr>
          <p:cNvPr id="5" name="Content Placeholder 3"/>
          <p:cNvSpPr txBox="1">
            <a:spLocks/>
          </p:cNvSpPr>
          <p:nvPr/>
        </p:nvSpPr>
        <p:spPr>
          <a:xfrm>
            <a:off x="4063180" y="1600200"/>
            <a:ext cx="4623619" cy="425507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spcAft>
                <a:spcPts val="600"/>
              </a:spcAft>
              <a:buClr>
                <a:srgbClr val="9C48C0"/>
              </a:buClr>
              <a:buSzPct val="75000"/>
              <a:buFont typeface="Wingdings" charset="2"/>
              <a:buChar char="u"/>
              <a:defRPr sz="2400" b="0" i="0" kern="1200">
                <a:solidFill>
                  <a:schemeClr val="tx1">
                    <a:lumMod val="75000"/>
                    <a:lumOff val="25000"/>
                  </a:schemeClr>
                </a:solidFill>
                <a:latin typeface="Arial"/>
                <a:ea typeface="+mn-ea"/>
                <a:cs typeface="Arial"/>
              </a:defRPr>
            </a:lvl1pPr>
            <a:lvl2pPr marL="742950" indent="-285750" algn="l" defTabSz="457200" rtl="0" eaLnBrk="1" latinLnBrk="0" hangingPunct="1">
              <a:spcBef>
                <a:spcPct val="20000"/>
              </a:spcBef>
              <a:spcAft>
                <a:spcPts val="600"/>
              </a:spcAft>
              <a:buClr>
                <a:schemeClr val="accent1">
                  <a:lumMod val="50000"/>
                </a:schemeClr>
              </a:buClr>
              <a:buFont typeface="Arial"/>
              <a:buChar char="–"/>
              <a:defRPr sz="2000" b="0" i="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spcAft>
                <a:spcPts val="600"/>
              </a:spcAft>
              <a:buClr>
                <a:schemeClr val="accent1">
                  <a:lumMod val="50000"/>
                </a:schemeClr>
              </a:buClr>
              <a:buFont typeface="Arial"/>
              <a:buChar char="•"/>
              <a:defRPr sz="1800" b="0" i="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spcAft>
                <a:spcPts val="600"/>
              </a:spcAft>
              <a:buClr>
                <a:schemeClr val="accent1">
                  <a:lumMod val="50000"/>
                </a:schemeClr>
              </a:buClr>
              <a:buFont typeface="Arial"/>
              <a:buChar char="–"/>
              <a:defRPr sz="1600" b="0" i="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spcAft>
                <a:spcPts val="600"/>
              </a:spcAft>
              <a:buClr>
                <a:schemeClr val="accent1">
                  <a:lumMod val="50000"/>
                </a:schemeClr>
              </a:buClr>
              <a:buFont typeface="Arial"/>
              <a:buChar char="»"/>
              <a:defRPr sz="1600" b="0" i="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Written policies for telephone response personnel</a:t>
            </a:r>
          </a:p>
          <a:p>
            <a:r>
              <a:rPr lang="en-US" dirty="0" smtClean="0"/>
              <a:t>All calls should be directed to a provider or written protocol for all clinical staff allowed to give patient advice</a:t>
            </a:r>
          </a:p>
          <a:p>
            <a:r>
              <a:rPr lang="en-US" dirty="0" smtClean="0"/>
              <a:t>Do you carefully prioritize phone calls for the physician to ensure urgent ones are addressed immediately?</a:t>
            </a:r>
          </a:p>
          <a:p>
            <a:r>
              <a:rPr lang="en-US" dirty="0" smtClean="0"/>
              <a:t>Do you document after hours calls?</a:t>
            </a:r>
          </a:p>
        </p:txBody>
      </p:sp>
    </p:spTree>
    <p:extLst>
      <p:ext uri="{BB962C8B-B14F-4D97-AF65-F5344CB8AC3E}">
        <p14:creationId xmlns:p14="http://schemas.microsoft.com/office/powerpoint/2010/main" val="137253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After-Hours Calls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6300" y="2172039"/>
            <a:ext cx="3354388" cy="2537080"/>
          </a:xfrm>
        </p:spPr>
      </p:pic>
      <p:sp>
        <p:nvSpPr>
          <p:cNvPr id="6" name="Content Placeholder 3"/>
          <p:cNvSpPr txBox="1">
            <a:spLocks/>
          </p:cNvSpPr>
          <p:nvPr/>
        </p:nvSpPr>
        <p:spPr>
          <a:xfrm>
            <a:off x="4464424" y="1600200"/>
            <a:ext cx="4222375" cy="31089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spcAft>
                <a:spcPts val="600"/>
              </a:spcAft>
              <a:buClr>
                <a:srgbClr val="9C48C0"/>
              </a:buClr>
              <a:buSzPct val="75000"/>
              <a:buFont typeface="Wingdings" charset="2"/>
              <a:buChar char="u"/>
              <a:defRPr sz="2400" b="0" i="0" kern="1200">
                <a:solidFill>
                  <a:schemeClr val="tx1">
                    <a:lumMod val="75000"/>
                    <a:lumOff val="25000"/>
                  </a:schemeClr>
                </a:solidFill>
                <a:latin typeface="Arial"/>
                <a:ea typeface="+mn-ea"/>
                <a:cs typeface="Arial"/>
              </a:defRPr>
            </a:lvl1pPr>
            <a:lvl2pPr marL="742950" indent="-285750" algn="l" defTabSz="457200" rtl="0" eaLnBrk="1" latinLnBrk="0" hangingPunct="1">
              <a:spcBef>
                <a:spcPct val="20000"/>
              </a:spcBef>
              <a:spcAft>
                <a:spcPts val="600"/>
              </a:spcAft>
              <a:buClr>
                <a:schemeClr val="accent1">
                  <a:lumMod val="50000"/>
                </a:schemeClr>
              </a:buClr>
              <a:buFont typeface="Arial"/>
              <a:buChar char="–"/>
              <a:defRPr sz="2000" b="0" i="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spcAft>
                <a:spcPts val="600"/>
              </a:spcAft>
              <a:buClr>
                <a:schemeClr val="accent1">
                  <a:lumMod val="50000"/>
                </a:schemeClr>
              </a:buClr>
              <a:buFont typeface="Arial"/>
              <a:buChar char="•"/>
              <a:defRPr sz="1800" b="0" i="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spcAft>
                <a:spcPts val="600"/>
              </a:spcAft>
              <a:buClr>
                <a:schemeClr val="accent1">
                  <a:lumMod val="50000"/>
                </a:schemeClr>
              </a:buClr>
              <a:buFont typeface="Arial"/>
              <a:buChar char="–"/>
              <a:defRPr sz="1600" b="0" i="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spcAft>
                <a:spcPts val="600"/>
              </a:spcAft>
              <a:buClr>
                <a:schemeClr val="accent1">
                  <a:lumMod val="50000"/>
                </a:schemeClr>
              </a:buClr>
              <a:buFont typeface="Arial"/>
              <a:buChar char="»"/>
              <a:defRPr sz="1600" b="0" i="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r>
              <a:rPr lang="en-US" dirty="0" smtClean="0"/>
              <a:t>Document at time of the call</a:t>
            </a:r>
          </a:p>
          <a:p>
            <a:r>
              <a:rPr lang="en-US" dirty="0" smtClean="0"/>
              <a:t>Date, Time, Complaint</a:t>
            </a:r>
          </a:p>
          <a:p>
            <a:r>
              <a:rPr lang="en-US" dirty="0" smtClean="0"/>
              <a:t>Advice, Prescription, Referral</a:t>
            </a:r>
          </a:p>
        </p:txBody>
      </p:sp>
      <p:sp>
        <p:nvSpPr>
          <p:cNvPr id="7" name="Rectangle 6"/>
          <p:cNvSpPr/>
          <p:nvPr/>
        </p:nvSpPr>
        <p:spPr>
          <a:xfrm>
            <a:off x="1350462" y="5016184"/>
            <a:ext cx="6582251" cy="584775"/>
          </a:xfrm>
          <a:prstGeom prst="rect">
            <a:avLst/>
          </a:prstGeom>
        </p:spPr>
        <p:txBody>
          <a:bodyPr wrap="none">
            <a:spAutoFit/>
          </a:bodyPr>
          <a:lstStyle/>
          <a:p>
            <a:r>
              <a:rPr lang="en-US" sz="3200" i="1" u="sng" dirty="0">
                <a:solidFill>
                  <a:schemeClr val="accent1">
                    <a:lumMod val="75000"/>
                  </a:schemeClr>
                </a:solidFill>
                <a:effectLst>
                  <a:outerShdw blurRad="38100" dist="38100" dir="2700000" algn="tl">
                    <a:srgbClr val="000000">
                      <a:alpha val="43137"/>
                    </a:srgbClr>
                  </a:outerShdw>
                </a:effectLst>
              </a:rPr>
              <a:t>Get that note in the medical record!</a:t>
            </a:r>
          </a:p>
        </p:txBody>
      </p:sp>
    </p:spTree>
    <p:extLst>
      <p:ext uri="{BB962C8B-B14F-4D97-AF65-F5344CB8AC3E}">
        <p14:creationId xmlns:p14="http://schemas.microsoft.com/office/powerpoint/2010/main" val="7708669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Good Medical Record Documentation</a:t>
            </a:r>
            <a:endParaRPr lang="en-US" dirty="0"/>
          </a:p>
        </p:txBody>
      </p:sp>
    </p:spTree>
    <p:extLst>
      <p:ext uri="{BB962C8B-B14F-4D97-AF65-F5344CB8AC3E}">
        <p14:creationId xmlns:p14="http://schemas.microsoft.com/office/powerpoint/2010/main" val="400003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Why Discuss Documentation?</a:t>
            </a:r>
            <a:endParaRPr lang="en-US" dirty="0"/>
          </a:p>
        </p:txBody>
      </p:sp>
      <p:pic>
        <p:nvPicPr>
          <p:cNvPr id="6" name="Content Placeholder 5"/>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7024" r="13511"/>
          <a:stretch/>
        </p:blipFill>
        <p:spPr>
          <a:xfrm>
            <a:off x="887506" y="1511742"/>
            <a:ext cx="3245223" cy="4217986"/>
          </a:xfrm>
        </p:spPr>
      </p:pic>
      <p:sp>
        <p:nvSpPr>
          <p:cNvPr id="5" name="Content Placeholder 4"/>
          <p:cNvSpPr>
            <a:spLocks noGrp="1"/>
          </p:cNvSpPr>
          <p:nvPr>
            <p:ph sz="half" idx="2"/>
          </p:nvPr>
        </p:nvSpPr>
        <p:spPr>
          <a:xfrm>
            <a:off x="4258235" y="1600200"/>
            <a:ext cx="4428565" cy="4525963"/>
          </a:xfrm>
        </p:spPr>
        <p:txBody>
          <a:bodyPr/>
          <a:lstStyle/>
          <a:p>
            <a:r>
              <a:rPr lang="en-US" dirty="0" smtClean="0"/>
              <a:t>Medical record documentation posed </a:t>
            </a:r>
            <a:r>
              <a:rPr lang="en-US" i="1" dirty="0" smtClean="0">
                <a:solidFill>
                  <a:schemeClr val="accent1">
                    <a:lumMod val="75000"/>
                  </a:schemeClr>
                </a:solidFill>
                <a:effectLst>
                  <a:outerShdw blurRad="38100" dist="38100" dir="2700000" algn="tl">
                    <a:srgbClr val="000000">
                      <a:alpha val="43137"/>
                    </a:srgbClr>
                  </a:outerShdw>
                </a:effectLst>
              </a:rPr>
              <a:t>the most frequent</a:t>
            </a:r>
            <a:r>
              <a:rPr lang="en-US" b="1" i="1" dirty="0" smtClean="0">
                <a:solidFill>
                  <a:schemeClr val="accent1">
                    <a:lumMod val="75000"/>
                  </a:schemeClr>
                </a:solidFill>
              </a:rPr>
              <a:t> </a:t>
            </a:r>
            <a:r>
              <a:rPr lang="en-US" dirty="0" smtClean="0"/>
              <a:t>risk management issue</a:t>
            </a:r>
          </a:p>
          <a:p>
            <a:endParaRPr lang="en-US" dirty="0" smtClean="0"/>
          </a:p>
          <a:p>
            <a:r>
              <a:rPr lang="en-US" dirty="0" smtClean="0"/>
              <a:t>Second most frequent – processes and procedures for lab test/referrals, scheduling and follow-up</a:t>
            </a:r>
            <a:endParaRPr lang="en-US" dirty="0"/>
          </a:p>
        </p:txBody>
      </p:sp>
    </p:spTree>
    <p:extLst>
      <p:ext uri="{BB962C8B-B14F-4D97-AF65-F5344CB8AC3E}">
        <p14:creationId xmlns:p14="http://schemas.microsoft.com/office/powerpoint/2010/main" val="354674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SVMIC Claims with a Loss by Location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19495851"/>
              </p:ext>
            </p:extLst>
          </p:nvPr>
        </p:nvGraphicFramePr>
        <p:xfrm>
          <a:off x="1270000" y="1600200"/>
          <a:ext cx="7416800" cy="4254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264646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data:image/jpeg;base64,/9j/4AAQSkZJRgABAQAAAQABAAD/2wCEAAkGBxQSEhUUEhQUFhQXGRkYFhYXGBYXHBccFxgcHRccGBgZHSggGBolHBUYITEjJSktLi4uHB8zODMsNygtLisBCgoKDg0OGxAQGy4kHyQsLCwsLCwsLCwsLCwsLS0sLCwsLCwsLCwsLCwsLCwsLCwsLCwsLCwsLCwsLCwsLCwsLP/AABEIAOEA4QMBEQACEQEDEQH/xAAbAAACAgMBAAAAAAAAAAAAAAAABgQFAgMHAf/EAEoQAAIABAIFBQwJAwMCBwEAAAECAAMEERIhBQYxQVETImFxkQcUMjNScoGSobGy0RUWIzRTYnPB4UJj0iSCorPwJVR0k8LD0zX/xAAbAQABBQEBAAAAAAAAAAAAAAAAAQIDBAUGB//EAD8RAAIBAwEEBwYFAgUEAwEAAAABAgMEETEFEiFRExQyQWFxkQYiMzRSgRUWobHBQnJTYtHh8CMkgvFDkqI1/9oADAMBAAIRAxEAPwBtjUOZCAAgAIACAAgAIACAAgAIACAAgAIACAAgAIACAAgAIACAAgAIACAAgAIACAAgAIACAAgAIACAAgAIACAAgAIACAAgAIACAAgAIACAAgAIACAAgAIACAAgAIACAAgAIACAAgAIACAAgECAUIACAQIACAUIACAAgAIACAAgAIACAAgAIACAAgAIACAAgAIACAQIBQgAIACAAgAIAE3T2mZonMiOVVTYAZX4kmJoxWOJdpUo7uWVv0xP/Ffth26iToocg+mJ/wCK/bBuIOihyLmk0bpOYodEnlTsJIW/UGIJEROrSTw2PVvnSJL1crpxmTJE+5ZL3va6lSAykjbtglu4yipcU1Hii00nPKKMORJ2w+jBSfEoVZOK4FZ32/lN2xa6OHIr9JLmHfb+U3bB0cOQdJLmHfb+U3bB0cOQdJLmZya1wRdiRvBhsqUWuCFjUlnUuZ74VZuAJ7BeM+ct2LZo0afSVIw5tCU+l57HxjXJyC5bdgAEYDuq0n2melQ2NY04Y6NPHey2o9G101+TWYBMAuZbTUDgdKXxD0iHqpcP+orTo7Lhx6NY544EDSk+fTvgmT1L5gqkwOVI3NbwT0GGyrVo6yJaFls+ssxor7oxrKmplFQ8xgWRZijEDzX8E+w5QkritH+pj6eztn1U92kuDafDkMmg6xpsoM3hAkE8bb/bGxaVXUp5fkcRtuzha3ThDRrK+5MZo5bae2LhXEoU3hR4G3s3ZFvKhGdRZb4nmKM78XvP8Qv/AITZ/QGIwfi95/iMPwiz+gMRg/F7z62H4RZ/QjJDHQ7E2lVuXKnVeWlnJgbb2dSt1GpSWE3jBX6wVrSZWJPCJCg8Lgm/YI6SKMGnFSeGK0mvqXNkaax4Ldj2AQ97q1LKpp6I3463hU+pM+UJmHNC9F/l/QMdbwqfUmfKDMOaDov8v6GhNMT0bN2uDmre0EGHYTGumuQ8ynuAeIB7REJUeplAAQAc80794m+cYsR0NGl2EQYcPLzUekWbXSEcXXEWIO/ApYX9IEQXEmqbwSU1mSOid0PXZtHGSqSlmNMDm7MQAEw8BmTi9kZ9CiqmeJYq1dzuOdao6RaorqiawCmYrOVGYBLrsvF9R3YqJl3Tys+Iy6Z2L1n9ont9WZdxojfoXQPfMmYUYCajZKdhUjK/DO+fRCV7noppPRk1tZ9YpycX7yZ5ozV+Y1QkucjopJxGxtYC9gwyztbbBVu4qnvQfEShYzlWUKiaX/O8cKzVelKeBgw54lJBsNt9t4zY3dZPU2p7Pt3HTGORy8ViNMYL4OI4Da1xfLIkkek345xtQb3VvanOVIx3vc0yMtd4uZ5rfCYy6vYfkatl8xDzRR9zpUNdL5S2QYpfywMvTbEesRgUMb/E9J2q5K2e7z4+RQ1Qm0ukjtE1Ki44tje46w6t7YXip/cjW7UtvDd/ZF/r/pCTL0m7CTKn2lKjo98OO9783+oKFHph9RpTKtlTnK3S3muPDHI0636wyn5NZcimZmppX2qks0okG8sWNhh4HPPOCpJaYWhJZ0KkW5OT4SfDn4/cmanzMVPf87e4Ro7PX/S+5y/tK83if+VfyW7Rwu0fmqnmdLs75Wn5HgEU0XSZRaNmTfAA6ybRbt7CtXWYr1K1W6p0tWaaukeU2FxY+/qMRV7epRluzWCSlWhUjmLNaRt+zfzE/wC3+TD9o/gQ/u/hlPrf4hf1B8LR20dTkqPaGXuSIO9prWFzNIJ6Ai2HtPbFO8fvo2LVe6xs0npeRTAGfOlyg3g42C3ttsDtitGMpaIsSnGOrE/XDSukTNktoz7SnZAS8tZcxWbGb847rW9sS04ww9/UhqSnlbmgod1OaE0iwtk0uWTbjzhfsA7ItWsvcK9yvf8AsMlIfs081fcIezKlqbYBAgA55p37xN84xYjoaNLsIgw4edd1HlaP5OmKmn77wC4DrymLDzube97XvlGVXdTeec4LlPcwuZc6zU2j3ZO/+98QB5PlmVTbLFhxEdF/REUN/wDoHT3P6jkWpxQ19SZYAl/a4AuwLywwAdGG1o0uO6smTc6cOYz6Z2L1n9ont9WZdfRFrqHpDBMMohefmGJAIItcDjcAG3REO0KTaU+Rd2VX3Zum+8f4yDoSj1z0oKelmG/OcFEG8swt7Bc+iJ7em51EireVlSpN974I4um6N05hD3X+Lmea3uMZdbsPyNSy+Yp+aESjku7qsoM0y91CXxXG8WzFuO6Obim3wPVqsoRi3PTxH3VerYzXSvnyDOKhadmamabKY3BAK88NmCLncfTbptvhP+DnryEMKVunu9+uGc91m0DNopxlzudfnLMztMF/CzzvfaDnfjtiGcHF8TTtriNaG9H05FTDCcfNSPux/Ub3LGzYfC+5w3tH82v7V/JegXNr2z28I4e9jv3s451kdJYy3bOD8C5oKJRc4gco17eyp0eKeSrVuZ1ODRe6NQC1j/T+4jVglngUJvJs0joxJ1sd7rexBta+33CIrm0pXCxUWg6jXnSeYMRFdcbqpvhYrfjYkA9RtFHYVHorqou7H8i7fnvW1N+P8MqNb/EL+oPhaOvjqcvR1MtEaQen0PPmo7IVqZd2XbhLSQwHWpIivWipVUvA06Ut2nnxIPdW0dOmVS1CK8yRMlpyboCyjLMZbLk4um8Jbyio47wuIty3u4k6Keo0foaezs8mZNnJ3up5ri5TEQDmtwrm3AE74bLdnUSXLiOjvQpvPfoVvdh//on9GX73h9t2Blx8QaaDxUvzF+ERKZMtWb4BAgA55p37xN84xYjoaNLsIgw4eMHc8lA6Sp23jH/02itcr/pslpdtFr3dvG0nmTfekV7PR/Ydc6oWe5194mfpH40i3LQz7jsjjpnYvWYlt9WZlxoiLRVcmWbzpLTVHkuVI/27+0Q+tCpJe48C29SjF5qRb8hhnd0iUq2lSHuBYBiqgcNhJjPVhJv3mjXe1YJe7FiRpvTM2rmY5p2ZKoyVRwA/eL9KjGksRMuvXnWlmT+xXrtiUhQ91/i5nmt8JjLrdh+Rp2XzFPzRXaiqsyTWSUcJUzZeGUxNssJFlO0ZkXtnsO6MKhhprvPQdqbynTm1mCfET5uq1YjcmaWffZlLYr645tvTDXCXInV3RazvItNdNJ45VJTu4mTZEsia4OLnNbmYv6ioUAnjD6j4JEFnSxKc0sKT4eQrRCXh81I+7H9RvcsbNh8L7nDe0nzf/iv5Lxo4TaPzdTzOm2d8rT8iDWSmHORmA3gE5dUFC5l2WyxKmtcERK6aNkyYOp2H7xcVWa/qfqROlB9yPW0jOORnTSOBd/nC9LU+p+rDoqf0r0N2hvCPV+4jV2J8aXl/Jie0PwI+f8GrW/xC/qD4WjqYanL0e0a9AmRP0dPo5tQlOzzVmB5lrWGA5XIv4BFr74hrb0aiklk0aW7Km4t4LLQclqROTk6bpeT3I6I4XzbzbjqvaIJve4uBLDMeCmiDpnQaVcwPU6apntsGFAFG8Kom2HX1Q6M3FYjAbKG88ymL3dM0pKqa53ksHQIiYhsJW5NjvHOtfoiWhFxhhkdaSlPKHWg8VL8xfhEPMuWrN8AgQAIWsdDOWe7ck7o5xKyKW27jbYRE0ZcC7SqR3Uir5Kb+BP8A/baHbyJekiW2qte9LVS5z01SypiuFlEnNSMrkDfxiKst+G6h0KsYvJK7o+mTpF5LSaarQS1cHlJVr4ipFsJbyTEVCm6eci1a8ZtYMNQtEzZbvNmIyKVwKGBBN2BJscwBh9N4lkynXmmsIZNMymKqUBaxN1G2x3jjs2Q+hNRfEoVYbyKbG34U31DFrfjzK/RyIU+kYm6y5g6ChhN5D0pd5q70mfhv6rfKDeXMXDNtLo2Y7AYGGeZIIA9JhsppIVReRyqZeJGUGxZSL8Li0UJrei0XqFTo6kZvuZz+ZSTlOFpM248lSw6wRtjnpW9SLxg9NhtO1qwyprD5s1VHfTDCe+ynktypHYcoduVeTI+ntM5Tj+hE+j5v4Uz1G+UJ0U+TH9bofWvVHo0fN/Cm+o/yg6KfJiO7oJZ316ofNVqF5MgK4sxYtbhe1genKNi0punTxI4XbVzTuLpyp6JYJkyfhJDK3QQL3/mOQ2ps+srmUkspvJ0uy72jK2ispNLD4mPfg4P6sZ3Ua/0v0ZodZo/UvVFfVICbqGF9otFunRrJYlF+jGOvS7pL1Rp5M8D2GH9FU+l+jE6an9S9UWOiZJBLEWFrZxubGoTjKU5LCawc9t65pyjGnF5aeTXrRSPMk2ljEysGw72ABBA6edf0R0MXg5yk8MSWkzDkZE/q5Nok3kWsrmQX0bNvlJnW6ZbfKGC7y5mP0dO/Cm+o/wAoA3lzNkjQ892CrJmXO8qygdJJFgIBHNI6pTS8KKu3CoF+NhaGlNvLybIBAgAyRCdgJ6gTCNpCqLeiM+938lvVMJvx5juin9L9A73fyW9Uwb8eYdFP6X6B3u/kt6pg348w6Kf0v0NbKRkQQenKHZyMaa1PCbbYG8aixi5PCWWae/Jf4iesvziPpYc16ljqdx/hy9GHfkv8RPWX5wvSQ5r1E6ncf4cvRh35L/ET1l+cHSw5oXqdx/hy9GZS56tkrKT0EH3QqnF6NDJ29Wmszg15pmyHEJqepRTZnQHgWAPYTBkXck9EY9+y/wASX6y/OEyhejlyDv2X+JL9ZfnC5QdHLke9+S/xE9ZfnBlB0cuRugGgTaGSnGK95482OhTnN+7FvyWTzlBxHbDOsUvqXqiXqtf6JejDlBxHbB1ij9S9UHVK/wBEvRhyg4jtg6xR+peqDqtf6JejPQbxJGcZcYtMinTnT4STXmghw3GXg1d9p5aesPnDOlhzXqWOp1/8OXozzvuX5aesPnB0sPqXqHU7j/Dl6M977Ty09ZfnB0sPqXqHU7j/AA5f/VnqVCk2DKTwBBgVSLeE0NnbVoLMoNLyZsh5AEAoQANGi0AlJbeLnrMUKrbmzetYpUlglxGThAAQAVWsKDAp34regg/KLFu3nBn7Qit1S78nPtdppEuWoOTMbjjYZX7Yh2jJqKSNf2SpQlWnJrilw+4r6P0fMnzBLkoXdtgHAbSTsAHExkxi5Pgd1WrQpQ35vCQ70vcqnMt5k+WjeSqNMt6cS+6J1bPvZjT29TTxGDa88f6lNrFqNU0imYQs2UNrpe69LKcwOkX9ENnRlEtWu1qNd7uj5P8A1F2lmFHVlNiCCCOuI6cnGSaLlzSjVpShNZWGdKrXKy3YbQrEdYBtHSvQ8eisySOXk3zOZO08Yrm4klwRvoKNp0xJUsAu7BVvkLnidwgbwBs0xo16ac0mbhxqFJwm4swuM4RPIrIdoUQfNUJpanFzfCzKOrIge2J4aGVdpKp9ibOktMmYEBY7gOq5jlNq79W63FxwuCOx2GqdKzVR8MvizXU0UyX4ct16SpA7dkZk6M4dqLRswr059mSZHiMlCACTQnndca2xZtXG73NMwvaGnGVo5NcU0R9aphEjI2xMAekWJt7BHQbQk1S4GL7M0oTvMyWcLK8xSpsGNeUBwYhjtkcN+dY8bXjDWM8T0Kpvbj3de4ZdKaplXWVKK4yXZmdwqhHm8nSgcXf2nhFiVuv6TJo7Tb96emnBccpZk/JFNP0NMSWZrBQqqGOeYBm8lsttxiInSklkuxvqUp7q1f8Apn9iArWzGRGYIhieHlFmcFOLjLijoshrqpO0gHtEdRB5in4HkNxFRqyitE3+5nDiIIAGrRvik80Rn1O2zft/hR8io1i1tlUjiWVZ3IuQthhB2XJ3nhE1G1lVWe4KteMOBsla1U5pjU3IVTYrbnBty2va567QydCUZ7rLdlSldzUKepG0DrnJqZnJYWlufBxEENbcCNhtnaGypOKyad7satbQ6RtNd+O4sdYPFr537GH2/aOYv/hrzOda8eDK85vcIg2j2Ym17IfEqeSGHV+Ymi9EtWFQ02aAw6cRtJW/k54j1t0RWp+5TyaN9KV1d9Dn3Y8P9WaloFmT5UrSVfVd+T1xCTJdpcuVe5C80WByIudtt+0rjjiTeSFzag5Uaa3F3tZbJlBUztHV8qinTnqKaoU8k004pkth/SW/qGwf7ha1jdU3GW63lMbOMLig60Y7so640Yja6aLWkr3lKLI2GZLHBXPg+hlYDoAivUhuz4G5Y3brW2Z64a9EOGkvFTfMf4THQvQ8th215nMBFc2zpfcu0ZTWE7Gr1Vm+zxKTKXFhxBBmLjeeOW2Iqjeg+CMtcdXKCdVPOn1wkzsK3l8pJXJV5vNcYsxCRbSFkkcspagOL794iZMjH/Uz7v8A729wiaGhl3nxPsW9NUvLqA8tcbgZLmb3Wx2Z7I5i9qSp3zlFZZ12zKcamzlGTwuZbU2vS4sFTIaXuJHOHpUgG3VeJo3q0nHAS2e8ZpyyStI6vyqhOVpStzmAp5jf4n/sxHXsYVI71Lg/0HUL6pSluVeK/VCc6FSQQQQbEHcRGI008M3IyUlld5uovDHpjT2P80vJmPt/5KXmv3Iut3iV88fC0dBtH4S8zG9lvm3/AGivTUrzDhlo7ngqlj2CMVRb0R306kIcZNLzHWUswzyXp6wJydFzhIdudSTA7LbLJswD6YvLLenL9Dm5OKjhSjnMu/uksZI2llmTKOYve1WJrrhwGQ+Ef6wzs381uG6Ellx0/wCZCjuxrJ7ywu/P+XAhy5pUlXBBGViCCDwIOyKkom9TqcPA6fS+Anmr7hHS0+wvI8puvjz/ALn+5sh5AEADVo3xSeaIz6naZv2/wo+Qma86rzJs01EqzBgA6k2IKiwI6LARctbqMI7siKtQcpb0Stl6vt3sZZYYywfouBYDs3xFWuFOplaGrsav1Krvy4p6mjQmgJiTQ8ywC3IANyTa3oGcMqVU1hG/tLbNGrQdOlxbHCrrS8sK20MDfiLHb0wW3aOI2h8NeYl68eDK85vcIg2j2Ymz7IfEqeSGmm0d9JaElyZTBZiKqrfYHknINwBA2/mBivH36fAu3EurX0pSXB59GU1VpGUmnFm1bKnIykWY4uUWcZfHcLOQL8IRtdJlj405uy3YLV/fBPp6j6U0vKnSLmlpFP2tiA7m+S36SvoU8RC9ueVoiJrq1q4T7Uu7khU7qlcs3SRCm/JJLlE/mBZ27OUt1gxHUeZlywg423Hvy/0GvSXipvmP8Jjeeh53DtrzOYCK5tjz3Ix/qpv6J/6iRHUHQ1FvuvZaTmX/AA5R9GG37GCGgS1E+W5U3GREOEOoaiTsdLf87e5YsU9DKvPifYupFdyE8TAuLD/Te17rbbY8Y5e+q9FfOeDr9l0em2coZxxGKj01S145Galn3I9r/wCxhv7DFqFelcLdaIqlvWtnvJ+n8lMMeiqkC5almnfu4nzly6x7IPetamP6WWXu3dPP9SJmvdEFw1C+CSFmW6fAb9vVhm0bdNdJH7i7MuGn0UvsL9CbsOoxFsjhdLyf7Bt/5KXmv3I2t3iV88fC0dBtH4X3Mb2W+bf9pu1fV5ei6mfJmvKmJMvdAnOCotlbEp5vPJy3xn0U+jbR0V/JSu4QksrA0z9YDJR6e8x5il5YnMUuWFK08MQqgZAYdkTueOH/ADQy1Q3nv8Etcf8Alg0yNdsEleUlMZoKIQXlqGvT8tjLbFut8uJA3wKpwFlZ5k918OL7+eDn3dKmI9WJqCyzpEmbsseeDa/TZRFet2smvs5NUt19zaG2h8XL8xfhEb1PsLyPO7r48/7n+5uh5AEADVo3xSeaIz6naZv2/wAKPkSYYTFHpPR+HnJ4O8cP4hAK6AUxeLFv2ihtD4a8xV148GV5ze4RBtHSJteyHxKnkiu1U1nm0MwlBilt4csmwNthB/pYce3dbOp1HBnV31jC6hx4NaMYNUtaqGW9ZNq3IepnFsDSnmWlgnkwSqspNj7BE8Jx4t95iXdnXxCEFwisa9/ebtYe6hLWWZWj5ZBtYTGUIqX3om0t1gDrhZVlpEbQ2ZNy3qz+xy4MS1ySSTck5kknMk7zECfE15cIPyOt6S8VN8x/hMdE9DyyHbXmcwEVzbLXVvTj0U7lUAbIqynIMpsbX3G4BvCNZFTwNGkO6jSkhmoWecvgl+SsOp7EgdQiLcY7eOV1k/lJjzCLF3Z7cMTE29sSDTo3c6+6H9RvcsT09DKvPifYYqJZZqkE22C4vfIeDlfovaOZvYwd/ieh12zHNbNTp6mzX2VIltKaRhSbe55OwsB4JNthvsPXwgu404NOHB+BNYyqTUlU4rxLbWCYKnRomNbGFSZ1MDZvYWies1Ut8vUr26dK53e7QxkTRO0QcRFxKbac7yicPwCBSU7bjy/YHF07vhz/AHEvQc08oF3WPuiDZaXWU/Bku3fkpLxX7m7W7xK+ePhaNraPwl5mT7LfNv8AtN+qVTJmUNTSTJ8uS8xrq0wgCxCjK5FzzNl4z6EluOLZ0e06c4141lFtLUv63QyTZ7TRWU4lszPh5pOJqVpHhY7W5wa1uMTbuXwZmxrOMN3ceef/AJZIkzQKquJq6k5VXVlZlXBZKbkAGQzM2tzr3tcDKDd8RyrPPYeMffXPIQ9e61JtV9lME1JcqXK5QWs5QZsLZWuTsy4ZRXqtOXA1rGEo0/eWMtvA7UPi5fmL8Ijfp9heR5xdfGn5v9zdDyAIAJ1JpJ0FhYjpF4rVKDbyjSt72MYKMlob/pp+Cdh+cR9XkTdfpeIfTT8E7D84OryDr9LxIDzATfIdA2QdXkHX6Xia2aJqVLc4sp3V0qq3Y6FRrFog1CAKwV1N1J2G+0H2Z9ENuaHSxLWyNp9RquTWU1hi19VKnjJ7W+UZ/wCH1PA6r81W3J+n+5hM1PqTtMn1m/xheoVPAZP2ntJap+hr+pdRxles3+MHUangM/Mdn/m9P9yRQalzcYM1kCAgnCSSbbhkLdcPp2Ms+8QXPtHRdNqkm5Nd/BDtPlB1ZW2MCD1EWPvjVfI41PDyIs3U+qUkI8ll3FsQNukAWvEO4zSV7DHEw+qVZxkdr/KDckHXKZrnal1T7TI68Tf4wnRsOuU/E0DUOp4yfWb/ABg6Ni9cp+I86vaJFLJEvFiNyzHZcnbYcMgIljHdWChWq9JLJnW0blsSEZ7Q1+0W6IyL/Zbrz34M3dlbajbU+iqLh3NFe+hphN+YOon5RSWyK6Wq9TT/ADDa8n6GP0JM/J2n5Qv4TX8PUPzBaePoefQcz8naflCfhFfw9Q/MFpyfoTtGaLMtsTEXtYAdMX7HZ8qM+km+PgZW1NsQuafRUk8d+TdprR/LysAOFgQyncCL7eixIjQuKKqw3TP2ZfuyrqpjK0fkLDasVOy8kjrb5Rmfh1TwOt/NFs1o/QjnU2f/AGvWP+ML1Cp4DfzJaf5vT/cPqdP/ALXrH/GDqFTwD8yWn+b0/wBzZI1NnEgOyKu8gkn0Cwzh0bCefe0IqvtJbqLdNNv0HeWgUADYAAOobI1ksLBxc5ucnJ9/EyhRoQAVtfpuXKbCcRbeFtl13MSwpOSyNckiL9Z5Xkv/AMfnDursbvo9+s8ryX/4/ODq7F30H1nleS//AB+cHV2G+ifo7SSTgcFwRtByPX1RHOm46ippmekK5JK4nOWwAZkngIhnNQWWS06bqPCKr61yvImdi/OIetRLPUp8w+tcryJnYvzg61EOpT5h9a5XkTOxfnB1qIdSnzNtJrJKdgtmW+QLAWv6DlCxuIyeBs7ScVkuTFgqkFtKoDsY9OXziVUmO3WefSycG9nzg6FhusPpZODez5wdCxN0PpZODez5wdEw3WTJU0MARsMRtYEfA01dcss2NyeAiKdRRNWw2PXvYucMJc2R/phODez5w3p4mj+Vrn6o/qefTKcG9nzhOniH5Wufqie/TCcG9nzhenQfla5+qP6/6EikrlmZC4PAw+FRS0M3aGx7iyipTw4vhlG+Y4UXMMr14UIOc3wKVtbVLioqdNZbNHfy8D7IyPx+h9LNz8s3PfJB36OB9kH49Q+lh+Wbj6o/qHfy8D7IPx6h9LD8sXH1R/UFrV6RD6e3LeUt1poZV9m7mEXJNPHcSY2lxOfaxwCAAgAS62UHqyjNhVpoUt5IYgE+gG8XU8U8rkRqKlNJl3r/AKu09EklpTtd2KlWYG4AvjGWWdgd3OGyKtpczqNqZevLSFKKcBRi+ZoQAXmqXjW8w/EsQ3HZQ+Gpv108GV1t7hGRd6I07HVirFI0QgAIAMk2jrEKtRHodJqPBbqPujYjqYPeU2jNGTKhsMpbneTkFHEmLFSrGmsyLFOlKo8RG5tRl5EjlDyu3Ecl6rbbdO33RQ69Le04F92Md3XiVGrGrgqGYu6lEYqwRlYsR0jYvTv3cYmr3W6lu6kFC13372iNmndUHk3eUTMljMj+pR0+UOkdkFG8UuEuDFrWjjxjxRD0P4v0n9olrdoz3qV2k0JnEAEk4QAN5IFgIzq3aPRdgNRsIt+JPqKym0c6pMlioqOaZouMEkGxsAcme3H2RFqPlKvdpuD3Yd3N/wCxI1s1iqqd0eTMlvSzlDSry1K2tmpyv07dh6DAkV7O1o1U4yTU1rxPaGkFfT8ryK0869kIIWXUGxJwKcweac8+s52TQkVzK0qbjlvx7+a+5T6JFptjkRiBHAjaD03iaj2hPaJqVhJrmv3LXSHg+n9jFDbvy68znPZv5p/2mnRtA89wibdpJ2KOJjl6FCVaW5E7SvcQow35f+y1mSaKTk5mzm3lbKtxtsbi/aYuShaUuEsyfhp/BSjUvK3GOIrx1/kBouRUA96uwmAX5KZa580/yfRB1ajXX/QeHyYdar0GunWVzRQupBIIsRkQdxG2M2SaeHqaSaksrQt02Dqj0Sh8KPkv2PK7n40/N/uexKQhAAl1koPWFTsaaqnqZgD7DF1PFPPgRpZml4l73QtVKem72MvHeZNEtsTlubwF9kZ9CvKblnlk1ri3hT3cc8F/X6i0EgK8yY0qUp5+OZ4V/BGI7N+zOI4XlZ8F+w+pYUFxfBeZG1i1OpTSNUUhPNQzAQ5dXVRdrXJzsDa0SUbypv7syOvY0nT3qfcKmqBvNa3kH4li9cdlGTDUka6eDK629wjJu9Eadjqyt1d1bnVrHkwAi+HMbJV6Ok23D2RTSyaSWR20HoWiNDUKjiosxRpyS0DBiFFpTPcZXFje2Zh2EPSWCmqdTZBm97y6h5dSVxrJqFW7jPNXlkr/AEnIXOWyEwJuirpDR8ynmmVOUq6kZcRuIO8HjCd5HJYR0Cp8Fuo+6NiOpg95T6IM7lV73xcput7cW7DxvlE9bc3PfLNHf3vcLLX99IYftLCnsL8jfDe2fKX51r8coo2/RZ4a+JduOm79PAT9CNPE5e9cfK7sG23Tuw9eUWqihj3yrT3s+5qOWu76R73Tlgglkfa8jfwr5cpwW1tmV/RFSh0W9w+2S3X6bdWf0K/VZiZGe5iPYItT1MuepaaBlqa/E2xEL9igey9/RGfX7R2dnJrZMUu94/UoJ2jqAs0ybpB3ZiWbBJa5LG5233mI+JqQrXOFGFLGOHFjTq01PPp2p5EmbOSVeZKapUcmZmdlBGzM7OkwjM+5VSE1UnJJvg93XBQ6R0TpWbNSc8u7yyDLRHlgJY3AVcWQy6zC8C5CtZwg4J8Hq2tSRphMGlHAFhMQTCvBmTne0HtiWh2kZl/Ny2U0+5pfqbtIeD6f2MUNu/LrzM32a+afkT6V+SoHdcmmPgJ4KBs9/bGHSfRWTktW8HT1V0t6oy0isl9q5o4NSBJq3DFmsdwJyI4cY0bK3TtlGotcmde3GLlypvQV9LUL0c4FSbXxS2422g9I39fTGTcUJWtVNaZ4M1re4jd0nGWvejDXNwlSrWss2WrkcDmCewCLN/SUpKa70mQ7OqNQcX3No2yzkOoR11D4UfJfsefXPxp+b/cyiUhCABOm/fh+unxrFz/4vsxkPiLzQ7d1jZRf+oEZVp/V5G5ef0+Zq7tJ/wBNIH97/wCtoWy7b8hu0OwvM36mH/wNv06n4pkNrfH9B1v8t9mc/wBQXPLON3Jk/wDJY0auhjY7y1108GV1t7hGbd6IvWOrNuiNepFLRilmU0x1YOHZWChsZN+BHNIHoipk1FJYNdN3QKORIaTTUcyUrMGIxgi4K3OZJ2KBBkN5Gyu7oNBOnpUTKGaZ0vDgflACuE3XIG20mDIbyKfXbXNK6ZIaXKaWZeJXxFTiDFSuzhZvWg1GzeUOlT4LdR90a8dTn+8oqGumSWxynKt2g9BB2iLNSnGosSLFOpKDzE6JoPS0yqlDKWHtz2VgwW/FDzgx3A3Xfc7Ix6tPo5YNelUdSOQ0Po1acTGkKLF3xpzQWwsbFWNgD0Gy9UJOTlwYsIKGcCNrnrfOmO8mWyLK2Ey2xY7jMF7bM7ELltzMXKFCKW89SnXryb3VoYaqeI/3t7hE09TOqakuirhJrQz+Aea/mstj6BkfRGfW7R3OzaLq7LSjrxa+xBTVZKNps6tzp5TYZKA51BOaAdFtvSDuBuzOS47yVdRhR7T1fLmRvrvPM+U5IlyZbqeRl5IEvZgbeFzb7ewQYH/h9NU5LWTWr1yStJavO+lXlJdULCczg2CS25zG+7PEohO4jp3MY2ib10x4mp9Jip0m81fAzVOlVWwPptf0xNR7SKG1KPRbMcXrlN+eS20h4Pp/Yxn7e+XXmZHs180/7S71Mrls0h7ZnEl7G53jPflftjK2XWi06UvNHQbUoSTVWPkxxjcMQ01chHX7RVKjPnAEC2/PZDJwjJYkuA6EpRfuvicm1s0oKioZ08BQETpC3z9JJ9Foxbmoqk21podBaUnSppPV8S5p/AXzR7o62j8OPkjz25+NPzf7mcSEIQAI+kZxWpdl2rMuL8VIIuOGUXoJShgiballHmsmttTU8mJwlWlvjQopFyON2OUVo20aecd5dndzq4z3cTTrHrfUVyKk8S8KtiGBSpvYjO7HKxhKVCNN5iLVuJ1ViRno3XOpkUxpUErkiHXNSWtMJLZ4vzHdCSoRlPfeoRuZxhuLQz1CH27/AKZ+JYfV0K7LTXVubKHEt7hGdd6Iu2OrFVluLHZFI0SqqqYoejcYUDRABlL2jrHvgWoj0Oy1Zsjn8re4xsLUwVqLam+yLhKZSproweW7I42Mu0dB4joOUNnCM1hjoTcHlGnTOsVTNUypj4UuSyoMIcsbktxHRs6IrRoRg8onlXlNYZRxKRDhqp4j/e3uERT1IZ6kbSrfbMN4w/CIo1u0eiezz/7GP3JEvTAMoSamSKiSvgi+F5f6b/t7bZRFgt17LM+lovdl38mQv/CvC/136f2XZi/mF4kP/e6e75mWsWuT1CclKTkpNgpzu8xVGQdvJ6OvM3gSwFts+NKW/N5f6LyK3Vb7wvU3uiWl2ip7QfIy81+42aRayjpYD2GKG3U3brzOe9m3/wB0/IggxyCynk7tpNYZYDWyrkjIpMX86kkelSL9ZjVobRqYwzLrbNpN5WUVWl9ZaipGGY4Cb0QYQevefSYfUuJ1Fhi0rWnSeYrj4lREBZHGn8BfNHujtKPw4+SPNLn40/N/uZxIQhABWaR0DJnNjcENvKm17bL8YcptaARDqjT/ANz1/wCId0jA8+p9P/c9b+IOkYZD6oU/9z1v4g6RhkstGaKlU4Ili19pJuTwz4QyUm9QNmkdHy56YJq3XbwIPEEbDDJwUlhj4VJQeUU31MpuM31/4iHq0CfrlQDqXTf3fX/iDq0A65UPPqTTf3PX/iDq0A65UN9FqnTSnDhWYqbjE1wDuNrZmHRt4J5GzuqklgvImK5VzNASSSRiW+5WsPQN0OU2O32Y/V6Vxmet/ELvsXfZ4dXJJ3v638Qb7DpGefVuT+f1v4hN9h0jLSnkKihUFlGwQj4jHxI1fouXOILg4hliU2NuHTEcqalqaNltW4tE403wfcyL9XJPGZ6/8Q3oYl78yXnh6GJ1Zkfn9b+IOhiH5ju/D0D6syPz+t/EHQxD8x3fh6EzR+ipcm5QG53k3NuHRDo01HQo3u1Li7SVR8ORKnSg4KsLgwlWlGpFxmsopUK06M1Om8NEL6Hl8X9aM/8ACLc1/wAwXXh6B9Dy+L+tB+EW/iH5gu/D0PPoSV+bt/iF/CaHiH4/deHoZS9Dygb2J6CcodDZdCLzqMqbcupxccpZ5InxomOEABABTaQ0oyuVSwAyuRe5jAvdp1YVXCHcdrsj2eoVreNWvluWiXDCNUnSM9zZBiPBUufZFZbTupafsaM/Z7Z0FmWV5s2zJ9Uou0twBtJlsAPTaFe0bxf+iNbC2W3hP/8ARG+l5vEdghn4tcc16E/5asOT9Sx0VpAzCVa1wLgiNTZt9Ou3GevM5vb2xqdlGNWi3ut4w+42aUrDKUWGZNhfdxjbo0998Tlas91GvRkmsqFLyVVlBwk3QZ2BtZiDsIh1R0KbxJ8fuOo0rist6CyvNEz6H0j+EvrSv8oZ01tz/RkvU7v6f1QfQ+kfwl9aV/lB01tz/cOp3f0/qv8AUr6qpn080S6hVBIDFeaThJIBupI2qYkjGlUi3BkFRVaMt2oi0drAnhnFWct2Lb7ixSpupNQXeyspqmdOcJKALG9ly3C5zJ4COc/E7mpPEMHc/gFjQpZqtvm8/wChY/RFf+F7Zf8AlEvWb7l+xB+H7I5v9Q+iK/8AC9sv/KE6zfcl+gv4fsjm/wBSNX09XIXHNQKtwLkoczsGRvDZ3t7BZl/A+nsnZdWW5DOfNm2in41B37DGzZ3HT0lN8Dl9qWPU7h0k8rVeTFnWnWaZJm8lKCiwBZmF8yLgAbLWtF2MclWnSTWWUv1wqvKT1BC7qJOhiH1wqvKT1BBuIXoYB9cKryk9QQbqE6GBeaq6yzJ8zkpoUkglWUW2bQR1Qko4I6lJRWUMlbPwLffsH/fohacN6WCrOW6slZ9JTOI7Is9BAg6WQHSMziOyDoYA6s0efSUziOwQvQQ5B0sjJNJuDnYjhaEdCPcCrSLhTcXim9Syj2EFCABaq5RaeVG1nCjrJAHvjj7xZuZLmz1TZctzZ9OXKOTqkmVIoae5sktAMTWzJyFzbMkkxrQhCjDHcjmalSrdVcvi3/zBr0ZrNTVD8nKmYnsTYqwuBt2iFhWhN4TFq2lWlHekuAm90PRiSJkuYgCibiDAbAy2z6Lg+yM2+oKLU4rU3Nj3cpxdObzjQqNAeMbzf3ETbG+M/L+UVPaz5SH938M36xbE6z7hHX22rPNrjRDH3N5h5Ceq2xBgVvsuUsL9F1intJe/F+Bq7Ib6OaXP+CDpTWbSdMLz0o04Atdj1KJlzDIUaE+zkkqXNzTWZbq/55knVPWXSFXNTFJlinJOOYEdcrG2Es+ZvYZAw2tRowjwfEfbXNxUksx93y/3Fnukzz9IGx8FJa+zF/8AKLNnlUs+ZT2jxr48i8qfBbqPuiC4+FLyHWXzEPNEDVN7Vck/mI7VI/eORtHitE9L2jHNtMZ9N6wVSVhpqeVLc4A4xXBtvzxAbo1KlaaqbkUYFG3pOj0k21xwYfSWlv8Aysn1h/8ApBv1/pQvRWn1s0d0We/eMnlABMZ0xgbAeTYsB0BhDbtvo1nvH7OiunljRJ49Sg1ccmTn5RHui/spYoPzZie0bzdr+1fyJOun3yZ1J8Cxrx0M2l2TPUXRK1VdJlOMUu5ZxmLqqk2y3E2HpiOtPdg2ixSjvTSH/WR9B0M4SKinAcqHJVHYKGJALEG+4nK8U4OtJZTLco0ovDRA7ouokiTI74pAVsefLxFlK2JxLe5BFtl7ERJQuG3uyI6tFJb0RO1H+9r5r/DFuWhQrdketMeAPOHuMPodoza2gwahaMQo05gC2Iqt88IAF7dJJirtCrLe3Foamy6EXDpHrkl12n0eY0uXTNUFLgmwIG42uDEcLeUYqUpbuSapdxlNxhDewQZdNTVwdFl8hPTO1rb7ZgZEXsDkDEjnWt8NvMWQKnQu8xUd2SE6oklHZGFmUlWHSI1ITU1lGNUg4ScZaoYJXgjqHuihLVlqOhlDRwQAUC/e1/WT4xHIXPzb8z1Cw/8A5kf7X/J12rVCjCZhKW52K2G3TfK0bTxjicvHeT93XwK2k7ylHFLNKjbLqZam3C4iNdGuKwTS6eSxLL9SbPp5U9RjWXNTaLhXHWN0PajJcSKMp03wbTOXUQC1tSigBVaYFA3ATLADoiDZ0ErmeOT/AHLe36jls+lnmv2Z7rFsTrPuEdPbas4K40Rd9zB+fPXiqHsLD9xFbaS4RZo7GfvTXkVejNTJNW81pdXNLS3wuXl54h0lrnZthkrmVNJOK4k0LOFVtqb4MsNA006RpUU7VM2ciyi5xM1sxYDDcjK4iOq4yo7+7jiPoxlC53N5tYFHXmZi0jUH86j1UVf2i3bLFJFG8ea8hrqfBbqPuircfCl5E1l8xDzRTaFfDUSTwmJ8QvHG0XipF+KPUbuO9QmvBjVrRo1ZlfKw1LyJzy8KYUJuFLk88MLZEi3RGvWgnUWJYbRzltVcaEswzFPjxKvWnR1VRyeV7/nPdgoXnrtBN74z5MR1o1Kcc7xPa1KNae70aRJ7qLWlUyE3N2J6cKqCf+ULeP3YobsxZnJlNqx4k+cfcI0dl/B+7MD2i+bX9q/kS9dPvkzqT4FjXjoZ1Lsjd3EaG86onEeAioOtzc+xB2xUu5cEi9bR4tjBprV7RdTVPVTmmz3BCtLl8pNS8rmlcEpCzWKkFbnO4I3RWjUmo4RYcYt5ZU90bW8YCni7K4lSmI5WY8xCgmPLBJkyUV2YB7MzhcgFzfShxyNqS4HP+57M/wBWi7sL29WLueGDOuF7mTommPAHnD3GJrftGVW7Iydzt/spovscG3C6j5eyKm0V768jV2Q/+nJeP8Ean0dMxzJuj56FSxxocrG97ZixGZscodKrHdUa8WMjQmpynazT46EnV7SJNU8ufJRKgjN1yJsAbNmRmLG44CGV6S6JShLMeRLa1m67hUilLmhU7oMzk69iBtRCw4mxF+wCLFjJ9GU9pRXTPyRZSDdVPQPdDZakK0M4QUIAFuqm4J5YbVcMP9pB/aOOvHi5k+TPVNlw39nwjzjg6r9jXU5B50qYBcXsRY3sbZgggRsRlCtDwZzMo1Larh8Gip+oFF5D+u/ziPqlLkWPxO45/oi1lS5FBT2HMky7nMknMknbmSSdkSpRpRx3FZupcVObZy7QdRytVOmWtjxvbhjmA29sRbNea8n4fyWPaKG5Z048ml+jJWsWxOs+4R09tqzgbjQk6h6QlyahjNdUVpZGJjYXxLYXOXGGX8HKmt1aMtbKqxp1XvPGUX1bqJTznM6nnTJTOSxaW2JTiN2tvzvuNoz43M4rElnzNaVjTm96EmvJknRGr1Ho0maZtnIKl5rqMiQTYZDaB0wypVqVuGOHgOpUKNu95vjzbOUabqBNqpzqbq01yp4qXOE9lo1aaxBLwMSrLeqSa5j3U+C3UfdFG4+FLyLdl8xDzQuyHwsrcCD2G8cVB4kmerVFvQa5o6LpTRVLpHCwm3ZAQrSnFxnfMZ7+i8bsoU62HniclTq1rbKa800QZeokoHHUT500LsxtYAdJNz2EQ1WsVxk2yR383whFLyQv90zSUudMkiU6uEV74SGALFcrjfzYr3k1KSwy5s2nKEZOSxnBH1Y8SfOPuEauy/g/dnNe0XzS/tX8iXrp98mdSfAsa8dDOpdkau5xrZIpKabLYWmly+J5kiUhuoVRimODlhzsDt3xUuacnLPcXreaSaETWjTDvPZZc92koqS1wuwRgiAMwF7EM+Jr2zvDqcUloEpcShAtsiQaMnc+++p5r/CYCC4+Gzo+mPAHnD3GJ7ftGTW7Jjq1pk0s3EQSjZOB7COkfuYfdUOljw17h1nc9BPL0eox02ikdmm0NWJYbwlFjboIvcdRGUUHXaW5WhnBpRtk2529TCZZ6F0AJLtOmTDNmkHnnIAb7ZnPLbfZENa5c4qEVhLuLNvZqlJ1JSzJ95zrugaTSfVkyyCqIExDYxBYmx3jnW9Bi9aQcKfHzMy+qqpVzHu4F1S+Anmr7hDXqQm2EFCABV0scE1sWVzcHcQeEclf0ZxrybWp6dsS6pTs4RT4pYZok6RaXnKmuh4qzLfrttivTc4aGjWhRqr3kmZfWKq/8zO9dosdNU5sp9UofSiJWaQmTbcrMd7bMTFrdVzlDZTlLVkkKUIdlJFrqpKONmtzcNr9JIP7Rp7Kg99y7sfyc37TVodDGmnxzn7YZN1luEVrEqCcVs7XGR6so6OhJJ8Thq0W1wF3vxPKHti5vorbjIy1RlG8iayX8hmX3WvEE4xfdksU6k46PBGmTcRuzFjxJue05wJY0Qrk28tmdJKMx1VBckjIf97IRvCBHR54JVgNpBt2ZRQqxcoSSLltNQqxk9E0KbVKjJrqRtBBuI4uVKUXho9Wp14TipRfBkefNUnErWYbxcHth0N6IypuSRqqa2ZMtykx3tsxMW95iWUm9WV404R7KSNN4QfkbtXZRWSMQtckjqy+UdHs6Eo0ePM4Tb1WFS69x5wkhJ18QpVM7ghHC4W3GygEX43GyNKMinR4x4C2apPKEOyiXDIkxlvkQREbJV4mOMcRCCjV3OaZmqhMA5iK2JtwLCwF+OeyAr3MluYOg6avydwCbEE222sc/aIloyxIy6iyig79TyvfF3eRW3WR6p5bZhhi3Gx7IZJpjoppkYVDYcONsPk4jbsvaI91Zzgm3pYxlmKKWNlFydgELnA0fpC2VQdoAB9Aio9SYzhBQgACIRpMVSa0Z5hHAQm7HkO6SfNhhHAQbkeQdJPmwwDgINyPIOlnzfqew4Y228sIAPMI4CFyIGEcBBkDzAOA7IMhg9CgbBCAewCgRCOKfcOU5LRnmEcBCbseQdJLmwwDgINyPIXpJ836hhHAQbseQdJPm/U9hwwCIAXAx5McB2CAMhyY4DsEAZZ5yS+SvYIBcszAtsgECAQ8wjgIXLAMI4CDIBgHAdkGQwAUDYIMgewgoQAEABAAQAEABAAQAEABAAQAEABAAQAEABAAQAEABAAQAEABAAQAEABAAQAEABAAQAEABAAQAEABAAQAEABAAQAEABAAQAEABAAQAEABAAQAEABAAQAEABAAQAEABAAQAEABAAQAEABAAQAEABAAQAEABAAQAEABAAQAEABAAQAEABAAQAEABAAQAEABAAQAEABAAQAEABAAQA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ata:image/jpeg;base64,/9j/4AAQSkZJRgABAQAAAQABAAD/2wCEAAkGBxQSEhUUEhQUFhQXGRkYFhYXGBYXHBccFxgcHRccGBgZHSggGBolHBUYITEjJSktLi4uHB8zODMsNygtLisBCgoKDg0OGxAQGy4kHyQsLCwsLCwsLCwsLCwsLS0sLCwsLCwsLCwsLCwsLCwsLCwsLCwsLCwsLCwsLCwsLCwsLP/AABEIAOEA4QMBEQACEQEDEQH/xAAbAAACAgMBAAAAAAAAAAAAAAAABgQFAgMHAf/EAEoQAAIABAIFBQwJAwMCBwEAAAECAAMEERIhBQYxQVETImFxkQcUMjNScoGSobGy0RUWIzRTYnPB4UJj0iSCorPwJVR0k8LD0zX/xAAbAQABBQEBAAAAAAAAAAAAAAAAAQIDBAUGB//EAD8RAAIBAwEEBwYFAgUEAwEAAAABAgMEETEFEiFRExQyQWFxkQYiMzRSgRUWobHBQnJTYtHh8CMkgvFDkqI1/9oADAMBAAIRAxEAPwBtjUOZCAAgAIACAAgAIACAAgAIACAAgAIACAAgAIACAAgAIACAAgAIACAAgAIACAAgAIACAAgAIACAAgAIACAAgAIACAAgAIACAAgAIACAAgAIACAAgAIACAAgAIACAAgAIACAAgAIACAAgECAUIACAQIACAUIACAAgAIACAAgAIACAAgAIACAAgAIACAAgAIACAQIBQgAIACAAgAIAE3T2mZonMiOVVTYAZX4kmJoxWOJdpUo7uWVv0xP/Ffth26iToocg+mJ/wCK/bBuIOihyLmk0bpOYodEnlTsJIW/UGIJEROrSTw2PVvnSJL1crpxmTJE+5ZL3va6lSAykjbtglu4yipcU1Hii00nPKKMORJ2w+jBSfEoVZOK4FZ32/lN2xa6OHIr9JLmHfb+U3bB0cOQdJLmHfb+U3bB0cOQdJLmZya1wRdiRvBhsqUWuCFjUlnUuZ74VZuAJ7BeM+ct2LZo0afSVIw5tCU+l57HxjXJyC5bdgAEYDuq0n2melQ2NY04Y6NPHey2o9G101+TWYBMAuZbTUDgdKXxD0iHqpcP+orTo7Lhx6NY544EDSk+fTvgmT1L5gqkwOVI3NbwT0GGyrVo6yJaFls+ssxor7oxrKmplFQ8xgWRZijEDzX8E+w5QkritH+pj6eztn1U92kuDafDkMmg6xpsoM3hAkE8bb/bGxaVXUp5fkcRtuzha3ThDRrK+5MZo5bae2LhXEoU3hR4G3s3ZFvKhGdRZb4nmKM78XvP8Qv/AITZ/QGIwfi95/iMPwiz+gMRg/F7z62H4RZ/QjJDHQ7E2lVuXKnVeWlnJgbb2dSt1GpSWE3jBX6wVrSZWJPCJCg8Lgm/YI6SKMGnFSeGK0mvqXNkaax4Ldj2AQ97q1LKpp6I3463hU+pM+UJmHNC9F/l/QMdbwqfUmfKDMOaDov8v6GhNMT0bN2uDmre0EGHYTGumuQ8ynuAeIB7REJUeplAAQAc80794m+cYsR0NGl2EQYcPLzUekWbXSEcXXEWIO/ApYX9IEQXEmqbwSU1mSOid0PXZtHGSqSlmNMDm7MQAEw8BmTi9kZ9CiqmeJYq1dzuOdao6RaorqiawCmYrOVGYBLrsvF9R3YqJl3Tys+Iy6Z2L1n9ont9WZdxojfoXQPfMmYUYCajZKdhUjK/DO+fRCV7noppPRk1tZ9YpycX7yZ5ozV+Y1QkucjopJxGxtYC9gwyztbbBVu4qnvQfEShYzlWUKiaX/O8cKzVelKeBgw54lJBsNt9t4zY3dZPU2p7Pt3HTGORy8ViNMYL4OI4Da1xfLIkkek345xtQb3VvanOVIx3vc0yMtd4uZ5rfCYy6vYfkatl8xDzRR9zpUNdL5S2QYpfywMvTbEesRgUMb/E9J2q5K2e7z4+RQ1Qm0ukjtE1Ki44tje46w6t7YXip/cjW7UtvDd/ZF/r/pCTL0m7CTKn2lKjo98OO9783+oKFHph9RpTKtlTnK3S3muPDHI0636wyn5NZcimZmppX2qks0okG8sWNhh4HPPOCpJaYWhJZ0KkW5OT4SfDn4/cmanzMVPf87e4Ro7PX/S+5y/tK83if+VfyW7Rwu0fmqnmdLs75Wn5HgEU0XSZRaNmTfAA6ybRbt7CtXWYr1K1W6p0tWaaukeU2FxY+/qMRV7epRluzWCSlWhUjmLNaRt+zfzE/wC3+TD9o/gQ/u/hlPrf4hf1B8LR20dTkqPaGXuSIO9prWFzNIJ6Ai2HtPbFO8fvo2LVe6xs0npeRTAGfOlyg3g42C3ttsDtitGMpaIsSnGOrE/XDSukTNktoz7SnZAS8tZcxWbGb847rW9sS04ww9/UhqSnlbmgod1OaE0iwtk0uWTbjzhfsA7ItWsvcK9yvf8AsMlIfs081fcIezKlqbYBAgA55p37xN84xYjoaNLsIgw4edd1HlaP5OmKmn77wC4DrymLDzube97XvlGVXdTeec4LlPcwuZc6zU2j3ZO/+98QB5PlmVTbLFhxEdF/REUN/wDoHT3P6jkWpxQ19SZYAl/a4AuwLywwAdGG1o0uO6smTc6cOYz6Z2L1n9ont9WZdfRFrqHpDBMMohefmGJAIItcDjcAG3REO0KTaU+Rd2VX3Zum+8f4yDoSj1z0oKelmG/OcFEG8swt7Bc+iJ7em51EireVlSpN974I4um6N05hD3X+Lmea3uMZdbsPyNSy+Yp+aESjku7qsoM0y91CXxXG8WzFuO6Obim3wPVqsoRi3PTxH3VerYzXSvnyDOKhadmamabKY3BAK88NmCLncfTbptvhP+DnryEMKVunu9+uGc91m0DNopxlzudfnLMztMF/CzzvfaDnfjtiGcHF8TTtriNaG9H05FTDCcfNSPux/Ub3LGzYfC+5w3tH82v7V/JegXNr2z28I4e9jv3s451kdJYy3bOD8C5oKJRc4gco17eyp0eKeSrVuZ1ODRe6NQC1j/T+4jVglngUJvJs0joxJ1sd7rexBta+33CIrm0pXCxUWg6jXnSeYMRFdcbqpvhYrfjYkA9RtFHYVHorqou7H8i7fnvW1N+P8MqNb/EL+oPhaOvjqcvR1MtEaQen0PPmo7IVqZd2XbhLSQwHWpIivWipVUvA06Ut2nnxIPdW0dOmVS1CK8yRMlpyboCyjLMZbLk4um8Jbyio47wuIty3u4k6Keo0foaezs8mZNnJ3up5ri5TEQDmtwrm3AE74bLdnUSXLiOjvQpvPfoVvdh//on9GX73h9t2Blx8QaaDxUvzF+ERKZMtWb4BAgA55p37xN84xYjoaNLsIgw4eMHc8lA6Sp23jH/02itcr/pslpdtFr3dvG0nmTfekV7PR/Ydc6oWe5194mfpH40i3LQz7jsjjpnYvWYlt9WZlxoiLRVcmWbzpLTVHkuVI/27+0Q+tCpJe48C29SjF5qRb8hhnd0iUq2lSHuBYBiqgcNhJjPVhJv3mjXe1YJe7FiRpvTM2rmY5p2ZKoyVRwA/eL9KjGksRMuvXnWlmT+xXrtiUhQ91/i5nmt8JjLrdh+Rp2XzFPzRXaiqsyTWSUcJUzZeGUxNssJFlO0ZkXtnsO6MKhhprvPQdqbynTm1mCfET5uq1YjcmaWffZlLYr645tvTDXCXInV3RazvItNdNJ45VJTu4mTZEsia4OLnNbmYv6ioUAnjD6j4JEFnSxKc0sKT4eQrRCXh81I+7H9RvcsbNh8L7nDe0nzf/iv5Lxo4TaPzdTzOm2d8rT8iDWSmHORmA3gE5dUFC5l2WyxKmtcERK6aNkyYOp2H7xcVWa/qfqROlB9yPW0jOORnTSOBd/nC9LU+p+rDoqf0r0N2hvCPV+4jV2J8aXl/Jie0PwI+f8GrW/xC/qD4WjqYanL0e0a9AmRP0dPo5tQlOzzVmB5lrWGA5XIv4BFr74hrb0aiklk0aW7Km4t4LLQclqROTk6bpeT3I6I4XzbzbjqvaIJve4uBLDMeCmiDpnQaVcwPU6apntsGFAFG8Kom2HX1Q6M3FYjAbKG88ymL3dM0pKqa53ksHQIiYhsJW5NjvHOtfoiWhFxhhkdaSlPKHWg8VL8xfhEPMuWrN8AgQAIWsdDOWe7ck7o5xKyKW27jbYRE0ZcC7SqR3Uir5Kb+BP8A/baHbyJekiW2qte9LVS5z01SypiuFlEnNSMrkDfxiKst+G6h0KsYvJK7o+mTpF5LSaarQS1cHlJVr4ipFsJbyTEVCm6eci1a8ZtYMNQtEzZbvNmIyKVwKGBBN2BJscwBh9N4lkynXmmsIZNMymKqUBaxN1G2x3jjs2Q+hNRfEoVYbyKbG34U31DFrfjzK/RyIU+kYm6y5g6ChhN5D0pd5q70mfhv6rfKDeXMXDNtLo2Y7AYGGeZIIA9JhsppIVReRyqZeJGUGxZSL8Li0UJrei0XqFTo6kZvuZz+ZSTlOFpM248lSw6wRtjnpW9SLxg9NhtO1qwyprD5s1VHfTDCe+ynktypHYcoduVeTI+ntM5Tj+hE+j5v4Uz1G+UJ0U+TH9bofWvVHo0fN/Cm+o/yg6KfJiO7oJZ316ofNVqF5MgK4sxYtbhe1genKNi0punTxI4XbVzTuLpyp6JYJkyfhJDK3QQL3/mOQ2ps+srmUkspvJ0uy72jK2ispNLD4mPfg4P6sZ3Ua/0v0ZodZo/UvVFfVICbqGF9otFunRrJYlF+jGOvS7pL1Rp5M8D2GH9FU+l+jE6an9S9UWOiZJBLEWFrZxubGoTjKU5LCawc9t65pyjGnF5aeTXrRSPMk2ljEysGw72ABBA6edf0R0MXg5yk8MSWkzDkZE/q5Nok3kWsrmQX0bNvlJnW6ZbfKGC7y5mP0dO/Cm+o/wAoA3lzNkjQ892CrJmXO8qygdJJFgIBHNI6pTS8KKu3CoF+NhaGlNvLybIBAgAyRCdgJ6gTCNpCqLeiM+938lvVMJvx5juin9L9A73fyW9Uwb8eYdFP6X6B3u/kt6pg348w6Kf0v0NbKRkQQenKHZyMaa1PCbbYG8aixi5PCWWae/Jf4iesvziPpYc16ljqdx/hy9GHfkv8RPWX5wvSQ5r1E6ncf4cvRh35L/ET1l+cHSw5oXqdx/hy9GZS56tkrKT0EH3QqnF6NDJ29Wmszg15pmyHEJqepRTZnQHgWAPYTBkXck9EY9+y/wASX6y/OEyhejlyDv2X+JL9ZfnC5QdHLke9+S/xE9ZfnBlB0cuRugGgTaGSnGK95482OhTnN+7FvyWTzlBxHbDOsUvqXqiXqtf6JejDlBxHbB1ij9S9UHVK/wBEvRhyg4jtg6xR+peqDqtf6JejPQbxJGcZcYtMinTnT4STXmghw3GXg1d9p5aesPnDOlhzXqWOp1/8OXozzvuX5aesPnB0sPqXqHU7j/Dl6M977Ty09ZfnB0sPqXqHU7j/AA5f/VnqVCk2DKTwBBgVSLeE0NnbVoLMoNLyZsh5AEAoQANGi0AlJbeLnrMUKrbmzetYpUlglxGThAAQAVWsKDAp34regg/KLFu3nBn7Qit1S78nPtdppEuWoOTMbjjYZX7Yh2jJqKSNf2SpQlWnJrilw+4r6P0fMnzBLkoXdtgHAbSTsAHExkxi5Pgd1WrQpQ35vCQ70vcqnMt5k+WjeSqNMt6cS+6J1bPvZjT29TTxGDa88f6lNrFqNU0imYQs2UNrpe69LKcwOkX9ENnRlEtWu1qNd7uj5P8A1F2lmFHVlNiCCCOuI6cnGSaLlzSjVpShNZWGdKrXKy3YbQrEdYBtHSvQ8eisySOXk3zOZO08Yrm4klwRvoKNp0xJUsAu7BVvkLnidwgbwBs0xo16ac0mbhxqFJwm4swuM4RPIrIdoUQfNUJpanFzfCzKOrIge2J4aGVdpKp9ibOktMmYEBY7gOq5jlNq79W63FxwuCOx2GqdKzVR8MvizXU0UyX4ct16SpA7dkZk6M4dqLRswr059mSZHiMlCACTQnndca2xZtXG73NMwvaGnGVo5NcU0R9aphEjI2xMAekWJt7BHQbQk1S4GL7M0oTvMyWcLK8xSpsGNeUBwYhjtkcN+dY8bXjDWM8T0Kpvbj3de4ZdKaplXWVKK4yXZmdwqhHm8nSgcXf2nhFiVuv6TJo7Tb96emnBccpZk/JFNP0NMSWZrBQqqGOeYBm8lsttxiInSklkuxvqUp7q1f8Apn9iArWzGRGYIhieHlFmcFOLjLijoshrqpO0gHtEdRB5in4HkNxFRqyitE3+5nDiIIAGrRvik80Rn1O2zft/hR8io1i1tlUjiWVZ3IuQthhB2XJ3nhE1G1lVWe4KteMOBsla1U5pjU3IVTYrbnBty2va567QydCUZ7rLdlSldzUKepG0DrnJqZnJYWlufBxEENbcCNhtnaGypOKyad7satbQ6RtNd+O4sdYPFr537GH2/aOYv/hrzOda8eDK85vcIg2j2Ym17IfEqeSGHV+Ymi9EtWFQ02aAw6cRtJW/k54j1t0RWp+5TyaN9KV1d9Dn3Y8P9WaloFmT5UrSVfVd+T1xCTJdpcuVe5C80WByIudtt+0rjjiTeSFzag5Uaa3F3tZbJlBUztHV8qinTnqKaoU8k004pkth/SW/qGwf7ha1jdU3GW63lMbOMLig60Y7so640Yja6aLWkr3lKLI2GZLHBXPg+hlYDoAivUhuz4G5Y3brW2Z64a9EOGkvFTfMf4THQvQ8th215nMBFc2zpfcu0ZTWE7Gr1Vm+zxKTKXFhxBBmLjeeOW2Iqjeg+CMtcdXKCdVPOn1wkzsK3l8pJXJV5vNcYsxCRbSFkkcspagOL794iZMjH/Uz7v8A729wiaGhl3nxPsW9NUvLqA8tcbgZLmb3Wx2Z7I5i9qSp3zlFZZ12zKcamzlGTwuZbU2vS4sFTIaXuJHOHpUgG3VeJo3q0nHAS2e8ZpyyStI6vyqhOVpStzmAp5jf4n/sxHXsYVI71Lg/0HUL6pSluVeK/VCc6FSQQQQbEHcRGI008M3IyUlld5uovDHpjT2P80vJmPt/5KXmv3Iut3iV88fC0dBtH4S8zG9lvm3/AGivTUrzDhlo7ngqlj2CMVRb0R306kIcZNLzHWUswzyXp6wJydFzhIdudSTA7LbLJswD6YvLLenL9Dm5OKjhSjnMu/uksZI2llmTKOYve1WJrrhwGQ+Ef6wzs381uG6Ellx0/wCZCjuxrJ7ywu/P+XAhy5pUlXBBGViCCDwIOyKkom9TqcPA6fS+Anmr7hHS0+wvI8puvjz/ALn+5sh5AEADVo3xSeaIz6naZv2/wo+Qma86rzJs01EqzBgA6k2IKiwI6LARctbqMI7siKtQcpb0Stl6vt3sZZYYywfouBYDs3xFWuFOplaGrsav1Krvy4p6mjQmgJiTQ8ywC3IANyTa3oGcMqVU1hG/tLbNGrQdOlxbHCrrS8sK20MDfiLHb0wW3aOI2h8NeYl68eDK85vcIg2j2Ymz7IfEqeSGmm0d9JaElyZTBZiKqrfYHknINwBA2/mBivH36fAu3EurX0pSXB59GU1VpGUmnFm1bKnIykWY4uUWcZfHcLOQL8IRtdJlj405uy3YLV/fBPp6j6U0vKnSLmlpFP2tiA7m+S36SvoU8RC9ueVoiJrq1q4T7Uu7khU7qlcs3SRCm/JJLlE/mBZ27OUt1gxHUeZlywg423Hvy/0GvSXipvmP8Jjeeh53DtrzOYCK5tjz3Ix/qpv6J/6iRHUHQ1FvuvZaTmX/AA5R9GG37GCGgS1E+W5U3GREOEOoaiTsdLf87e5YsU9DKvPifYupFdyE8TAuLD/Te17rbbY8Y5e+q9FfOeDr9l0em2coZxxGKj01S145Galn3I9r/wCxhv7DFqFelcLdaIqlvWtnvJ+n8lMMeiqkC5almnfu4nzly6x7IPetamP6WWXu3dPP9SJmvdEFw1C+CSFmW6fAb9vVhm0bdNdJH7i7MuGn0UvsL9CbsOoxFsjhdLyf7Bt/5KXmv3I2t3iV88fC0dBtH4X3Mb2W+bf9pu1fV5ei6mfJmvKmJMvdAnOCotlbEp5vPJy3xn0U+jbR0V/JSu4QksrA0z9YDJR6e8x5il5YnMUuWFK08MQqgZAYdkTueOH/ADQy1Q3nv8Etcf8Alg0yNdsEleUlMZoKIQXlqGvT8tjLbFut8uJA3wKpwFlZ5k918OL7+eDn3dKmI9WJqCyzpEmbsseeDa/TZRFet2smvs5NUt19zaG2h8XL8xfhEb1PsLyPO7r48/7n+5uh5AEADVo3xSeaIz6naZv2/wAKPkSYYTFHpPR+HnJ4O8cP4hAK6AUxeLFv2ihtD4a8xV148GV5ze4RBtHSJteyHxKnkiu1U1nm0MwlBilt4csmwNthB/pYce3dbOp1HBnV31jC6hx4NaMYNUtaqGW9ZNq3IepnFsDSnmWlgnkwSqspNj7BE8Jx4t95iXdnXxCEFwisa9/ebtYe6hLWWZWj5ZBtYTGUIqX3om0t1gDrhZVlpEbQ2ZNy3qz+xy4MS1ySSTck5kknMk7zECfE15cIPyOt6S8VN8x/hMdE9DyyHbXmcwEVzbLXVvTj0U7lUAbIqynIMpsbX3G4BvCNZFTwNGkO6jSkhmoWecvgl+SsOp7EgdQiLcY7eOV1k/lJjzCLF3Z7cMTE29sSDTo3c6+6H9RvcsT09DKvPifYYqJZZqkE22C4vfIeDlfovaOZvYwd/ieh12zHNbNTp6mzX2VIltKaRhSbe55OwsB4JNthvsPXwgu404NOHB+BNYyqTUlU4rxLbWCYKnRomNbGFSZ1MDZvYWies1Ut8vUr26dK53e7QxkTRO0QcRFxKbac7yicPwCBSU7bjy/YHF07vhz/AHEvQc08oF3WPuiDZaXWU/Bku3fkpLxX7m7W7xK+ePhaNraPwl5mT7LfNv8AtN+qVTJmUNTSTJ8uS8xrq0wgCxCjK5FzzNl4z6EluOLZ0e06c4141lFtLUv63QyTZ7TRWU4lszPh5pOJqVpHhY7W5wa1uMTbuXwZmxrOMN3ceef/AJZIkzQKquJq6k5VXVlZlXBZKbkAGQzM2tzr3tcDKDd8RyrPPYeMffXPIQ9e61JtV9lME1JcqXK5QWs5QZsLZWuTsy4ZRXqtOXA1rGEo0/eWMtvA7UPi5fmL8Ijfp9heR5xdfGn5v9zdDyAIAJ1JpJ0FhYjpF4rVKDbyjSt72MYKMlob/pp+Cdh+cR9XkTdfpeIfTT8E7D84OryDr9LxIDzATfIdA2QdXkHX6Xia2aJqVLc4sp3V0qq3Y6FRrFog1CAKwV1N1J2G+0H2Z9ENuaHSxLWyNp9RquTWU1hi19VKnjJ7W+UZ/wCH1PA6r81W3J+n+5hM1PqTtMn1m/xheoVPAZP2ntJap+hr+pdRxles3+MHUangM/Mdn/m9P9yRQalzcYM1kCAgnCSSbbhkLdcPp2Ms+8QXPtHRdNqkm5Nd/BDtPlB1ZW2MCD1EWPvjVfI41PDyIs3U+qUkI8ll3FsQNukAWvEO4zSV7DHEw+qVZxkdr/KDckHXKZrnal1T7TI68Tf4wnRsOuU/E0DUOp4yfWb/ABg6Ni9cp+I86vaJFLJEvFiNyzHZcnbYcMgIljHdWChWq9JLJnW0blsSEZ7Q1+0W6IyL/Zbrz34M3dlbajbU+iqLh3NFe+hphN+YOon5RSWyK6Wq9TT/ADDa8n6GP0JM/J2n5Qv4TX8PUPzBaePoefQcz8naflCfhFfw9Q/MFpyfoTtGaLMtsTEXtYAdMX7HZ8qM+km+PgZW1NsQuafRUk8d+TdprR/LysAOFgQyncCL7eixIjQuKKqw3TP2ZfuyrqpjK0fkLDasVOy8kjrb5Rmfh1TwOt/NFs1o/QjnU2f/AGvWP+ML1Cp4DfzJaf5vT/cPqdP/ALXrH/GDqFTwD8yWn+b0/wBzZI1NnEgOyKu8gkn0Cwzh0bCefe0IqvtJbqLdNNv0HeWgUADYAAOobI1ksLBxc5ucnJ9/EyhRoQAVtfpuXKbCcRbeFtl13MSwpOSyNckiL9Z5Xkv/AMfnDursbvo9+s8ryX/4/ODq7F30H1nleS//AB+cHV2G+ifo7SSTgcFwRtByPX1RHOm46ippmekK5JK4nOWwAZkngIhnNQWWS06bqPCKr61yvImdi/OIetRLPUp8w+tcryJnYvzg61EOpT5h9a5XkTOxfnB1qIdSnzNtJrJKdgtmW+QLAWv6DlCxuIyeBs7ScVkuTFgqkFtKoDsY9OXziVUmO3WefSycG9nzg6FhusPpZODez5wdCxN0PpZODez5wdEw3WTJU0MARsMRtYEfA01dcss2NyeAiKdRRNWw2PXvYucMJc2R/phODez5w3p4mj+Vrn6o/qefTKcG9nzhOniH5Wufqie/TCcG9nzhenQfla5+qP6/6EikrlmZC4PAw+FRS0M3aGx7iyipTw4vhlG+Y4UXMMr14UIOc3wKVtbVLioqdNZbNHfy8D7IyPx+h9LNz8s3PfJB36OB9kH49Q+lh+Wbj6o/qHfy8D7IPx6h9LD8sXH1R/UFrV6RD6e3LeUt1poZV9m7mEXJNPHcSY2lxOfaxwCAAgAS62UHqyjNhVpoUt5IYgE+gG8XU8U8rkRqKlNJl3r/AKu09EklpTtd2KlWYG4AvjGWWdgd3OGyKtpczqNqZevLSFKKcBRi+ZoQAXmqXjW8w/EsQ3HZQ+Gpv108GV1t7hGRd6I07HVirFI0QgAIAMk2jrEKtRHodJqPBbqPujYjqYPeU2jNGTKhsMpbneTkFHEmLFSrGmsyLFOlKo8RG5tRl5EjlDyu3Ecl6rbbdO33RQ69Le04F92Md3XiVGrGrgqGYu6lEYqwRlYsR0jYvTv3cYmr3W6lu6kFC13372iNmndUHk3eUTMljMj+pR0+UOkdkFG8UuEuDFrWjjxjxRD0P4v0n9olrdoz3qV2k0JnEAEk4QAN5IFgIzq3aPRdgNRsIt+JPqKym0c6pMlioqOaZouMEkGxsAcme3H2RFqPlKvdpuD3Yd3N/wCxI1s1iqqd0eTMlvSzlDSry1K2tmpyv07dh6DAkV7O1o1U4yTU1rxPaGkFfT8ryK0869kIIWXUGxJwKcweac8+s52TQkVzK0qbjlvx7+a+5T6JFptjkRiBHAjaD03iaj2hPaJqVhJrmv3LXSHg+n9jFDbvy68znPZv5p/2mnRtA89wibdpJ2KOJjl6FCVaW5E7SvcQow35f+y1mSaKTk5mzm3lbKtxtsbi/aYuShaUuEsyfhp/BSjUvK3GOIrx1/kBouRUA96uwmAX5KZa580/yfRB1ajXX/QeHyYdar0GunWVzRQupBIIsRkQdxG2M2SaeHqaSaksrQt02Dqj0Sh8KPkv2PK7n40/N/uexKQhAAl1koPWFTsaaqnqZgD7DF1PFPPgRpZml4l73QtVKem72MvHeZNEtsTlubwF9kZ9CvKblnlk1ri3hT3cc8F/X6i0EgK8yY0qUp5+OZ4V/BGI7N+zOI4XlZ8F+w+pYUFxfBeZG1i1OpTSNUUhPNQzAQ5dXVRdrXJzsDa0SUbypv7syOvY0nT3qfcKmqBvNa3kH4li9cdlGTDUka6eDK629wjJu9Eadjqyt1d1bnVrHkwAi+HMbJV6Ok23D2RTSyaSWR20HoWiNDUKjiosxRpyS0DBiFFpTPcZXFje2Zh2EPSWCmqdTZBm97y6h5dSVxrJqFW7jPNXlkr/AEnIXOWyEwJuirpDR8ynmmVOUq6kZcRuIO8HjCd5HJYR0Cp8Fuo+6NiOpg95T6IM7lV73xcput7cW7DxvlE9bc3PfLNHf3vcLLX99IYftLCnsL8jfDe2fKX51r8coo2/RZ4a+JduOm79PAT9CNPE5e9cfK7sG23Tuw9eUWqihj3yrT3s+5qOWu76R73Tlgglkfa8jfwr5cpwW1tmV/RFSh0W9w+2S3X6bdWf0K/VZiZGe5iPYItT1MuepaaBlqa/E2xEL9igey9/RGfX7R2dnJrZMUu94/UoJ2jqAs0ybpB3ZiWbBJa5LG5233mI+JqQrXOFGFLGOHFjTq01PPp2p5EmbOSVeZKapUcmZmdlBGzM7OkwjM+5VSE1UnJJvg93XBQ6R0TpWbNSc8u7yyDLRHlgJY3AVcWQy6zC8C5CtZwg4J8Hq2tSRphMGlHAFhMQTCvBmTne0HtiWh2kZl/Ny2U0+5pfqbtIeD6f2MUNu/LrzM32a+afkT6V+SoHdcmmPgJ4KBs9/bGHSfRWTktW8HT1V0t6oy0isl9q5o4NSBJq3DFmsdwJyI4cY0bK3TtlGotcmde3GLlypvQV9LUL0c4FSbXxS2422g9I39fTGTcUJWtVNaZ4M1re4jd0nGWvejDXNwlSrWss2WrkcDmCewCLN/SUpKa70mQ7OqNQcX3No2yzkOoR11D4UfJfsefXPxp+b/cyiUhCABOm/fh+unxrFz/4vsxkPiLzQ7d1jZRf+oEZVp/V5G5ef0+Zq7tJ/wBNIH97/wCtoWy7b8hu0OwvM36mH/wNv06n4pkNrfH9B1v8t9mc/wBQXPLON3Jk/wDJY0auhjY7y1108GV1t7hGbd6IvWOrNuiNepFLRilmU0x1YOHZWChsZN+BHNIHoipk1FJYNdN3QKORIaTTUcyUrMGIxgi4K3OZJ2KBBkN5Gyu7oNBOnpUTKGaZ0vDgflACuE3XIG20mDIbyKfXbXNK6ZIaXKaWZeJXxFTiDFSuzhZvWg1GzeUOlT4LdR90a8dTn+8oqGumSWxynKt2g9BB2iLNSnGosSLFOpKDzE6JoPS0yqlDKWHtz2VgwW/FDzgx3A3Xfc7Ix6tPo5YNelUdSOQ0Po1acTGkKLF3xpzQWwsbFWNgD0Gy9UJOTlwYsIKGcCNrnrfOmO8mWyLK2Ey2xY7jMF7bM7ELltzMXKFCKW89SnXryb3VoYaqeI/3t7hE09TOqakuirhJrQz+Aea/mstj6BkfRGfW7R3OzaLq7LSjrxa+xBTVZKNps6tzp5TYZKA51BOaAdFtvSDuBuzOS47yVdRhR7T1fLmRvrvPM+U5IlyZbqeRl5IEvZgbeFzb7ewQYH/h9NU5LWTWr1yStJavO+lXlJdULCczg2CS25zG+7PEohO4jp3MY2ib10x4mp9Jip0m81fAzVOlVWwPptf0xNR7SKG1KPRbMcXrlN+eS20h4Pp/Yxn7e+XXmZHs180/7S71Mrls0h7ZnEl7G53jPflftjK2XWi06UvNHQbUoSTVWPkxxjcMQ01chHX7RVKjPnAEC2/PZDJwjJYkuA6EpRfuvicm1s0oKioZ08BQETpC3z9JJ9Foxbmoqk21podBaUnSppPV8S5p/AXzR7o62j8OPkjz25+NPzf7mcSEIQAI+kZxWpdl2rMuL8VIIuOGUXoJShgiballHmsmttTU8mJwlWlvjQopFyON2OUVo20aecd5dndzq4z3cTTrHrfUVyKk8S8KtiGBSpvYjO7HKxhKVCNN5iLVuJ1ViRno3XOpkUxpUErkiHXNSWtMJLZ4vzHdCSoRlPfeoRuZxhuLQz1CH27/AKZ+JYfV0K7LTXVubKHEt7hGdd6Iu2OrFVluLHZFI0SqqqYoejcYUDRABlL2jrHvgWoj0Oy1Zsjn8re4xsLUwVqLam+yLhKZSproweW7I42Mu0dB4joOUNnCM1hjoTcHlGnTOsVTNUypj4UuSyoMIcsbktxHRs6IrRoRg8onlXlNYZRxKRDhqp4j/e3uERT1IZ6kbSrfbMN4w/CIo1u0eiezz/7GP3JEvTAMoSamSKiSvgi+F5f6b/t7bZRFgt17LM+lovdl38mQv/CvC/136f2XZi/mF4kP/e6e75mWsWuT1CclKTkpNgpzu8xVGQdvJ6OvM3gSwFts+NKW/N5f6LyK3Vb7wvU3uiWl2ip7QfIy81+42aRayjpYD2GKG3U3brzOe9m3/wB0/IggxyCynk7tpNYZYDWyrkjIpMX86kkelSL9ZjVobRqYwzLrbNpN5WUVWl9ZaipGGY4Cb0QYQevefSYfUuJ1Fhi0rWnSeYrj4lREBZHGn8BfNHujtKPw4+SPNLn40/N/uZxIQhABWaR0DJnNjcENvKm17bL8YcptaARDqjT/ANz1/wCId0jA8+p9P/c9b+IOkYZD6oU/9z1v4g6RhkstGaKlU4Ili19pJuTwz4QyUm9QNmkdHy56YJq3XbwIPEEbDDJwUlhj4VJQeUU31MpuM31/4iHq0CfrlQDqXTf3fX/iDq0A65UPPqTTf3PX/iDq0A65UN9FqnTSnDhWYqbjE1wDuNrZmHRt4J5GzuqklgvImK5VzNASSSRiW+5WsPQN0OU2O32Y/V6Vxmet/ELvsXfZ4dXJJ3v638Qb7DpGefVuT+f1v4hN9h0jLSnkKihUFlGwQj4jHxI1fouXOILg4hliU2NuHTEcqalqaNltW4tE403wfcyL9XJPGZ6/8Q3oYl78yXnh6GJ1Zkfn9b+IOhiH5ju/D0D6syPz+t/EHQxD8x3fh6EzR+ipcm5QG53k3NuHRDo01HQo3u1Li7SVR8ORKnSg4KsLgwlWlGpFxmsopUK06M1Om8NEL6Hl8X9aM/8ACLc1/wAwXXh6B9Dy+L+tB+EW/iH5gu/D0PPoSV+bt/iF/CaHiH4/deHoZS9Dygb2J6CcodDZdCLzqMqbcupxccpZ5InxomOEABABTaQ0oyuVSwAyuRe5jAvdp1YVXCHcdrsj2eoVreNWvluWiXDCNUnSM9zZBiPBUufZFZbTupafsaM/Z7Z0FmWV5s2zJ9Uou0twBtJlsAPTaFe0bxf+iNbC2W3hP/8ARG+l5vEdghn4tcc16E/5asOT9Sx0VpAzCVa1wLgiNTZt9Ou3GevM5vb2xqdlGNWi3ut4w+42aUrDKUWGZNhfdxjbo0998Tlas91GvRkmsqFLyVVlBwk3QZ2BtZiDsIh1R0KbxJ8fuOo0rist6CyvNEz6H0j+EvrSv8oZ01tz/RkvU7v6f1QfQ+kfwl9aV/lB01tz/cOp3f0/qv8AUr6qpn080S6hVBIDFeaThJIBupI2qYkjGlUi3BkFRVaMt2oi0drAnhnFWct2Lb7ixSpupNQXeyspqmdOcJKALG9ly3C5zJ4COc/E7mpPEMHc/gFjQpZqtvm8/wChY/RFf+F7Zf8AlEvWb7l+xB+H7I5v9Q+iK/8AC9sv/KE6zfcl+gv4fsjm/wBSNX09XIXHNQKtwLkoczsGRvDZ3t7BZl/A+nsnZdWW5DOfNm2in41B37DGzZ3HT0lN8Dl9qWPU7h0k8rVeTFnWnWaZJm8lKCiwBZmF8yLgAbLWtF2MclWnSTWWUv1wqvKT1BC7qJOhiH1wqvKT1BBuIXoYB9cKryk9QQbqE6GBeaq6yzJ8zkpoUkglWUW2bQR1Qko4I6lJRWUMlbPwLffsH/fohacN6WCrOW6slZ9JTOI7Is9BAg6WQHSMziOyDoYA6s0efSUziOwQvQQ5B0sjJNJuDnYjhaEdCPcCrSLhTcXim9Syj2EFCABaq5RaeVG1nCjrJAHvjj7xZuZLmz1TZctzZ9OXKOTqkmVIoae5sktAMTWzJyFzbMkkxrQhCjDHcjmalSrdVcvi3/zBr0ZrNTVD8nKmYnsTYqwuBt2iFhWhN4TFq2lWlHekuAm90PRiSJkuYgCibiDAbAy2z6Lg+yM2+oKLU4rU3Nj3cpxdObzjQqNAeMbzf3ETbG+M/L+UVPaz5SH938M36xbE6z7hHX22rPNrjRDH3N5h5Ceq2xBgVvsuUsL9F1intJe/F+Bq7Ib6OaXP+CDpTWbSdMLz0o04Atdj1KJlzDIUaE+zkkqXNzTWZbq/55knVPWXSFXNTFJlinJOOYEdcrG2Es+ZvYZAw2tRowjwfEfbXNxUksx93y/3Fnukzz9IGx8FJa+zF/8AKLNnlUs+ZT2jxr48i8qfBbqPuiC4+FLyHWXzEPNEDVN7Vck/mI7VI/eORtHitE9L2jHNtMZ9N6wVSVhpqeVLc4A4xXBtvzxAbo1KlaaqbkUYFG3pOj0k21xwYfSWlv8Aysn1h/8ApBv1/pQvRWn1s0d0We/eMnlABMZ0xgbAeTYsB0BhDbtvo1nvH7OiunljRJ49Sg1ccmTn5RHui/spYoPzZie0bzdr+1fyJOun3yZ1J8Cxrx0M2l2TPUXRK1VdJlOMUu5ZxmLqqk2y3E2HpiOtPdg2ixSjvTSH/WR9B0M4SKinAcqHJVHYKGJALEG+4nK8U4OtJZTLco0ovDRA7ouokiTI74pAVsefLxFlK2JxLe5BFtl7ERJQuG3uyI6tFJb0RO1H+9r5r/DFuWhQrdketMeAPOHuMPodoza2gwahaMQo05gC2Iqt88IAF7dJJirtCrLe3Foamy6EXDpHrkl12n0eY0uXTNUFLgmwIG42uDEcLeUYqUpbuSapdxlNxhDewQZdNTVwdFl8hPTO1rb7ZgZEXsDkDEjnWt8NvMWQKnQu8xUd2SE6oklHZGFmUlWHSI1ITU1lGNUg4ScZaoYJXgjqHuihLVlqOhlDRwQAUC/e1/WT4xHIXPzb8z1Cw/8A5kf7X/J12rVCjCZhKW52K2G3TfK0bTxjicvHeT93XwK2k7ylHFLNKjbLqZam3C4iNdGuKwTS6eSxLL9SbPp5U9RjWXNTaLhXHWN0PajJcSKMp03wbTOXUQC1tSigBVaYFA3ATLADoiDZ0ErmeOT/AHLe36jls+lnmv2Z7rFsTrPuEdPbas4K40Rd9zB+fPXiqHsLD9xFbaS4RZo7GfvTXkVejNTJNW81pdXNLS3wuXl54h0lrnZthkrmVNJOK4k0LOFVtqb4MsNA006RpUU7VM2ciyi5xM1sxYDDcjK4iOq4yo7+7jiPoxlC53N5tYFHXmZi0jUH86j1UVf2i3bLFJFG8ea8hrqfBbqPuircfCl5E1l8xDzRTaFfDUSTwmJ8QvHG0XipF+KPUbuO9QmvBjVrRo1ZlfKw1LyJzy8KYUJuFLk88MLZEi3RGvWgnUWJYbRzltVcaEswzFPjxKvWnR1VRyeV7/nPdgoXnrtBN74z5MR1o1Kcc7xPa1KNae70aRJ7qLWlUyE3N2J6cKqCf+ULeP3YobsxZnJlNqx4k+cfcI0dl/B+7MD2i+bX9q/kS9dPvkzqT4FjXjoZ1Lsjd3EaG86onEeAioOtzc+xB2xUu5cEi9bR4tjBprV7RdTVPVTmmz3BCtLl8pNS8rmlcEpCzWKkFbnO4I3RWjUmo4RYcYt5ZU90bW8YCni7K4lSmI5WY8xCgmPLBJkyUV2YB7MzhcgFzfShxyNqS4HP+57M/wBWi7sL29WLueGDOuF7mTommPAHnD3GJrftGVW7Iydzt/spovscG3C6j5eyKm0V768jV2Q/+nJeP8Ean0dMxzJuj56FSxxocrG97ZixGZscodKrHdUa8WMjQmpynazT46EnV7SJNU8ufJRKgjN1yJsAbNmRmLG44CGV6S6JShLMeRLa1m67hUilLmhU7oMzk69iBtRCw4mxF+wCLFjJ9GU9pRXTPyRZSDdVPQPdDZakK0M4QUIAFuqm4J5YbVcMP9pB/aOOvHi5k+TPVNlw39nwjzjg6r9jXU5B50qYBcXsRY3sbZgggRsRlCtDwZzMo1Larh8Gip+oFF5D+u/ziPqlLkWPxO45/oi1lS5FBT2HMky7nMknMknbmSSdkSpRpRx3FZupcVObZy7QdRytVOmWtjxvbhjmA29sRbNea8n4fyWPaKG5Z048ml+jJWsWxOs+4R09tqzgbjQk6h6QlyahjNdUVpZGJjYXxLYXOXGGX8HKmt1aMtbKqxp1XvPGUX1bqJTznM6nnTJTOSxaW2JTiN2tvzvuNoz43M4rElnzNaVjTm96EmvJknRGr1Ho0maZtnIKl5rqMiQTYZDaB0wypVqVuGOHgOpUKNu95vjzbOUabqBNqpzqbq01yp4qXOE9lo1aaxBLwMSrLeqSa5j3U+C3UfdFG4+FLyLdl8xDzQuyHwsrcCD2G8cVB4kmerVFvQa5o6LpTRVLpHCwm3ZAQrSnFxnfMZ7+i8bsoU62HniclTq1rbKa800QZeokoHHUT500LsxtYAdJNz2EQ1WsVxk2yR383whFLyQv90zSUudMkiU6uEV74SGALFcrjfzYr3k1KSwy5s2nKEZOSxnBH1Y8SfOPuEauy/g/dnNe0XzS/tX8iXrp98mdSfAsa8dDOpdkau5xrZIpKabLYWmly+J5kiUhuoVRimODlhzsDt3xUuacnLPcXreaSaETWjTDvPZZc92koqS1wuwRgiAMwF7EM+Jr2zvDqcUloEpcShAtsiQaMnc+++p5r/CYCC4+Gzo+mPAHnD3GJ7ftGTW7Jjq1pk0s3EQSjZOB7COkfuYfdUOljw17h1nc9BPL0eox02ikdmm0NWJYbwlFjboIvcdRGUUHXaW5WhnBpRtk2529TCZZ6F0AJLtOmTDNmkHnnIAb7ZnPLbfZENa5c4qEVhLuLNvZqlJ1JSzJ95zrugaTSfVkyyCqIExDYxBYmx3jnW9Bi9aQcKfHzMy+qqpVzHu4F1S+Anmr7hDXqQm2EFCABV0scE1sWVzcHcQeEclf0ZxrybWp6dsS6pTs4RT4pYZok6RaXnKmuh4qzLfrttivTc4aGjWhRqr3kmZfWKq/8zO9dosdNU5sp9UofSiJWaQmTbcrMd7bMTFrdVzlDZTlLVkkKUIdlJFrqpKONmtzcNr9JIP7Rp7Kg99y7sfyc37TVodDGmnxzn7YZN1luEVrEqCcVs7XGR6so6OhJJ8Thq0W1wF3vxPKHti5vorbjIy1RlG8iayX8hmX3WvEE4xfdksU6k46PBGmTcRuzFjxJue05wJY0Qrk28tmdJKMx1VBckjIf97IRvCBHR54JVgNpBt2ZRQqxcoSSLltNQqxk9E0KbVKjJrqRtBBuI4uVKUXho9Wp14TipRfBkefNUnErWYbxcHth0N6IypuSRqqa2ZMtykx3tsxMW95iWUm9WV404R7KSNN4QfkbtXZRWSMQtckjqy+UdHs6Eo0ePM4Tb1WFS69x5wkhJ18QpVM7ghHC4W3GygEX43GyNKMinR4x4C2apPKEOyiXDIkxlvkQREbJV4mOMcRCCjV3OaZmqhMA5iK2JtwLCwF+OeyAr3MluYOg6avydwCbEE222sc/aIloyxIy6iyig79TyvfF3eRW3WR6p5bZhhi3Gx7IZJpjoppkYVDYcONsPk4jbsvaI91Zzgm3pYxlmKKWNlFydgELnA0fpC2VQdoAB9Aio9SYzhBQgACIRpMVSa0Z5hHAQm7HkO6SfNhhHAQbkeQdJPmwwDgINyPIOlnzfqew4Y228sIAPMI4CFyIGEcBBkDzAOA7IMhg9CgbBCAewCgRCOKfcOU5LRnmEcBCbseQdJLmwwDgINyPIXpJ836hhHAQbseQdJPm/U9hwwCIAXAx5McB2CAMhyY4DsEAZZ5yS+SvYIBcszAtsgECAQ8wjgIXLAMI4CDIBgHAdkGQwAUDYIMgewgoQAEABAAQAEABAAQAEABAAQAEABAAQAEABAAQAEABAAQAEABAAQAEABAAQAEABAAQAEABAAQAEABAAQAEABAAQAEABAAQAEABAAQAEABAAQAEABAAQAEABAAQAEABAAQAEABAAQAEABAAQAEABAAQAEABAAQAEABAAQAEABAAQAEABAAQAEABAAQAEABAAQAEABAAQAEABAAQ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47799" y="1558990"/>
            <a:ext cx="6054505" cy="4036337"/>
          </a:xfrm>
          <a:prstGeom prst="rect">
            <a:avLst/>
          </a:prstGeom>
        </p:spPr>
      </p:pic>
      <p:sp>
        <p:nvSpPr>
          <p:cNvPr id="4" name="TextBox 3"/>
          <p:cNvSpPr txBox="1"/>
          <p:nvPr/>
        </p:nvSpPr>
        <p:spPr>
          <a:xfrm>
            <a:off x="2057399" y="1955888"/>
            <a:ext cx="5029200" cy="3416320"/>
          </a:xfrm>
          <a:prstGeom prst="rect">
            <a:avLst/>
          </a:prstGeom>
          <a:noFill/>
        </p:spPr>
        <p:txBody>
          <a:bodyPr wrap="square" rtlCol="0">
            <a:spAutoFit/>
          </a:bodyPr>
          <a:lstStyle/>
          <a:p>
            <a:r>
              <a:rPr lang="en-US" sz="3600" dirty="0" smtClean="0">
                <a:latin typeface="Arial Black" panose="020B0A04020102020204" pitchFamily="34" charset="0"/>
                <a:ea typeface="Segoe UI Black" panose="020B0A02040204020203" pitchFamily="34" charset="0"/>
                <a:cs typeface="Segoe UI Black" panose="020B0A02040204020203" pitchFamily="34" charset="0"/>
              </a:rPr>
              <a:t>The medical record could be the most important piece of evidence in a malpractice trial. </a:t>
            </a:r>
            <a:endParaRPr lang="en-US" sz="3600" dirty="0">
              <a:latin typeface="Arial Black" panose="020B0A04020102020204" pitchFamily="34" charset="0"/>
              <a:ea typeface="Segoe UI Black" panose="020B0A02040204020203" pitchFamily="34" charset="0"/>
              <a:cs typeface="Segoe UI Black" panose="020B0A02040204020203" pitchFamily="34" charset="0"/>
            </a:endParaRPr>
          </a:p>
        </p:txBody>
      </p:sp>
      <p:sp>
        <p:nvSpPr>
          <p:cNvPr id="8" name="Title 2"/>
          <p:cNvSpPr>
            <a:spLocks noGrp="1"/>
          </p:cNvSpPr>
          <p:nvPr>
            <p:ph type="title"/>
          </p:nvPr>
        </p:nvSpPr>
        <p:spPr>
          <a:xfrm>
            <a:off x="688764" y="274638"/>
            <a:ext cx="7998035" cy="1143000"/>
          </a:xfrm>
        </p:spPr>
        <p:txBody>
          <a:bodyPr/>
          <a:lstStyle/>
          <a:p>
            <a:r>
              <a:rPr lang="en-US" dirty="0" smtClean="0"/>
              <a:t>Medical Records</a:t>
            </a:r>
            <a:endParaRPr lang="en-US" dirty="0"/>
          </a:p>
        </p:txBody>
      </p:sp>
    </p:spTree>
    <p:extLst>
      <p:ext uri="{BB962C8B-B14F-4D97-AF65-F5344CB8AC3E}">
        <p14:creationId xmlns:p14="http://schemas.microsoft.com/office/powerpoint/2010/main" val="3569870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data:image/jpeg;base64,/9j/4AAQSkZJRgABAQAAAQABAAD/2wCEAAkGBxQSEhUUEhQUFhQXGRkYFhYXGBYXHBccFxgcHRccGBgZHSggGBolHBUYITEjJSktLi4uHB8zODMsNygtLisBCgoKDg0OGxAQGy4kHyQsLCwsLCwsLCwsLCwsLS0sLCwsLCwsLCwsLCwsLCwsLCwsLCwsLCwsLCwsLCwsLCwsLP/AABEIAOEA4QMBEQACEQEDEQH/xAAbAAACAgMBAAAAAAAAAAAAAAAABgQFAgMHAf/EAEoQAAIABAIFBQwJAwMCBwEAAAECAAMEERIhBQYxQVETImFxkQcUMjNScoGSobGy0RUWIzRTYnPB4UJj0iSCorPwJVR0k8LD0zX/xAAbAQABBQEBAAAAAAAAAAAAAAAAAQIDBAUGB//EAD8RAAIBAwEEBwYFAgUEAwEAAAABAgMEETEFEiFRExQyQWFxkQYiMzRSgRUWobHBQnJTYtHh8CMkgvFDkqI1/9oADAMBAAIRAxEAPwBtjUOZCAAgAIACAAgAIACAAgAIACAAgAIACAAgAIACAAgAIACAAgAIACAAgAIACAAgAIACAAgAIACAAgAIACAAgAIACAAgAIACAAgAIACAAgAIACAAgAIACAAgAIACAAgAIACAAgAIACAAgECAUIACAQIACAUIACAAgAIACAAgAIACAAgAIACAAgAIACAAgAIACAQIBQgAIACAAgAIAE3T2mZonMiOVVTYAZX4kmJoxWOJdpUo7uWVv0xP/Ffth26iToocg+mJ/wCK/bBuIOihyLmk0bpOYodEnlTsJIW/UGIJEROrSTw2PVvnSJL1crpxmTJE+5ZL3va6lSAykjbtglu4yipcU1Hii00nPKKMORJ2w+jBSfEoVZOK4FZ32/lN2xa6OHIr9JLmHfb+U3bB0cOQdJLmHfb+U3bB0cOQdJLmZya1wRdiRvBhsqUWuCFjUlnUuZ74VZuAJ7BeM+ct2LZo0afSVIw5tCU+l57HxjXJyC5bdgAEYDuq0n2melQ2NY04Y6NPHey2o9G101+TWYBMAuZbTUDgdKXxD0iHqpcP+orTo7Lhx6NY544EDSk+fTvgmT1L5gqkwOVI3NbwT0GGyrVo6yJaFls+ssxor7oxrKmplFQ8xgWRZijEDzX8E+w5QkritH+pj6eztn1U92kuDafDkMmg6xpsoM3hAkE8bb/bGxaVXUp5fkcRtuzha3ThDRrK+5MZo5bae2LhXEoU3hR4G3s3ZFvKhGdRZb4nmKM78XvP8Qv/AITZ/QGIwfi95/iMPwiz+gMRg/F7z62H4RZ/QjJDHQ7E2lVuXKnVeWlnJgbb2dSt1GpSWE3jBX6wVrSZWJPCJCg8Lgm/YI6SKMGnFSeGK0mvqXNkaax4Ldj2AQ97q1LKpp6I3463hU+pM+UJmHNC9F/l/QMdbwqfUmfKDMOaDov8v6GhNMT0bN2uDmre0EGHYTGumuQ8ynuAeIB7REJUeplAAQAc80794m+cYsR0NGl2EQYcPLzUekWbXSEcXXEWIO/ApYX9IEQXEmqbwSU1mSOid0PXZtHGSqSlmNMDm7MQAEw8BmTi9kZ9CiqmeJYq1dzuOdao6RaorqiawCmYrOVGYBLrsvF9R3YqJl3Tys+Iy6Z2L1n9ont9WZdxojfoXQPfMmYUYCajZKdhUjK/DO+fRCV7noppPRk1tZ9YpycX7yZ5ozV+Y1QkucjopJxGxtYC9gwyztbbBVu4qnvQfEShYzlWUKiaX/O8cKzVelKeBgw54lJBsNt9t4zY3dZPU2p7Pt3HTGORy8ViNMYL4OI4Da1xfLIkkek345xtQb3VvanOVIx3vc0yMtd4uZ5rfCYy6vYfkatl8xDzRR9zpUNdL5S2QYpfywMvTbEesRgUMb/E9J2q5K2e7z4+RQ1Qm0ukjtE1Ki44tje46w6t7YXip/cjW7UtvDd/ZF/r/pCTL0m7CTKn2lKjo98OO9783+oKFHph9RpTKtlTnK3S3muPDHI0636wyn5NZcimZmppX2qks0okG8sWNhh4HPPOCpJaYWhJZ0KkW5OT4SfDn4/cmanzMVPf87e4Ro7PX/S+5y/tK83if+VfyW7Rwu0fmqnmdLs75Wn5HgEU0XSZRaNmTfAA6ybRbt7CtXWYr1K1W6p0tWaaukeU2FxY+/qMRV7epRluzWCSlWhUjmLNaRt+zfzE/wC3+TD9o/gQ/u/hlPrf4hf1B8LR20dTkqPaGXuSIO9prWFzNIJ6Ai2HtPbFO8fvo2LVe6xs0npeRTAGfOlyg3g42C3ttsDtitGMpaIsSnGOrE/XDSukTNktoz7SnZAS8tZcxWbGb847rW9sS04ww9/UhqSnlbmgod1OaE0iwtk0uWTbjzhfsA7ItWsvcK9yvf8AsMlIfs081fcIezKlqbYBAgA55p37xN84xYjoaNLsIgw4edd1HlaP5OmKmn77wC4DrymLDzube97XvlGVXdTeec4LlPcwuZc6zU2j3ZO/+98QB5PlmVTbLFhxEdF/REUN/wDoHT3P6jkWpxQ19SZYAl/a4AuwLywwAdGG1o0uO6smTc6cOYz6Z2L1n9ont9WZdfRFrqHpDBMMohefmGJAIItcDjcAG3REO0KTaU+Rd2VX3Zum+8f4yDoSj1z0oKelmG/OcFEG8swt7Bc+iJ7em51EireVlSpN974I4um6N05hD3X+Lmea3uMZdbsPyNSy+Yp+aESjku7qsoM0y91CXxXG8WzFuO6Obim3wPVqsoRi3PTxH3VerYzXSvnyDOKhadmamabKY3BAK88NmCLncfTbptvhP+DnryEMKVunu9+uGc91m0DNopxlzudfnLMztMF/CzzvfaDnfjtiGcHF8TTtriNaG9H05FTDCcfNSPux/Ub3LGzYfC+5w3tH82v7V/JegXNr2z28I4e9jv3s451kdJYy3bOD8C5oKJRc4gco17eyp0eKeSrVuZ1ODRe6NQC1j/T+4jVglngUJvJs0joxJ1sd7rexBta+33CIrm0pXCxUWg6jXnSeYMRFdcbqpvhYrfjYkA9RtFHYVHorqou7H8i7fnvW1N+P8MqNb/EL+oPhaOvjqcvR1MtEaQen0PPmo7IVqZd2XbhLSQwHWpIivWipVUvA06Ut2nnxIPdW0dOmVS1CK8yRMlpyboCyjLMZbLk4um8Jbyio47wuIty3u4k6Keo0foaezs8mZNnJ3up5ri5TEQDmtwrm3AE74bLdnUSXLiOjvQpvPfoVvdh//on9GX73h9t2Blx8QaaDxUvzF+ERKZMtWb4BAgA55p37xN84xYjoaNLsIgw4eMHc8lA6Sp23jH/02itcr/pslpdtFr3dvG0nmTfekV7PR/Ydc6oWe5194mfpH40i3LQz7jsjjpnYvWYlt9WZlxoiLRVcmWbzpLTVHkuVI/27+0Q+tCpJe48C29SjF5qRb8hhnd0iUq2lSHuBYBiqgcNhJjPVhJv3mjXe1YJe7FiRpvTM2rmY5p2ZKoyVRwA/eL9KjGksRMuvXnWlmT+xXrtiUhQ91/i5nmt8JjLrdh+Rp2XzFPzRXaiqsyTWSUcJUzZeGUxNssJFlO0ZkXtnsO6MKhhprvPQdqbynTm1mCfET5uq1YjcmaWffZlLYr645tvTDXCXInV3RazvItNdNJ45VJTu4mTZEsia4OLnNbmYv6ioUAnjD6j4JEFnSxKc0sKT4eQrRCXh81I+7H9RvcsbNh8L7nDe0nzf/iv5Lxo4TaPzdTzOm2d8rT8iDWSmHORmA3gE5dUFC5l2WyxKmtcERK6aNkyYOp2H7xcVWa/qfqROlB9yPW0jOORnTSOBd/nC9LU+p+rDoqf0r0N2hvCPV+4jV2J8aXl/Jie0PwI+f8GrW/xC/qD4WjqYanL0e0a9AmRP0dPo5tQlOzzVmB5lrWGA5XIv4BFr74hrb0aiklk0aW7Km4t4LLQclqROTk6bpeT3I6I4XzbzbjqvaIJve4uBLDMeCmiDpnQaVcwPU6apntsGFAFG8Kom2HX1Q6M3FYjAbKG88ymL3dM0pKqa53ksHQIiYhsJW5NjvHOtfoiWhFxhhkdaSlPKHWg8VL8xfhEPMuWrN8AgQAIWsdDOWe7ck7o5xKyKW27jbYRE0ZcC7SqR3Uir5Kb+BP8A/baHbyJekiW2qte9LVS5z01SypiuFlEnNSMrkDfxiKst+G6h0KsYvJK7o+mTpF5LSaarQS1cHlJVr4ipFsJbyTEVCm6eci1a8ZtYMNQtEzZbvNmIyKVwKGBBN2BJscwBh9N4lkynXmmsIZNMymKqUBaxN1G2x3jjs2Q+hNRfEoVYbyKbG34U31DFrfjzK/RyIU+kYm6y5g6ChhN5D0pd5q70mfhv6rfKDeXMXDNtLo2Y7AYGGeZIIA9JhsppIVReRyqZeJGUGxZSL8Li0UJrei0XqFTo6kZvuZz+ZSTlOFpM248lSw6wRtjnpW9SLxg9NhtO1qwyprD5s1VHfTDCe+ynktypHYcoduVeTI+ntM5Tj+hE+j5v4Uz1G+UJ0U+TH9bofWvVHo0fN/Cm+o/yg6KfJiO7oJZ316ofNVqF5MgK4sxYtbhe1genKNi0punTxI4XbVzTuLpyp6JYJkyfhJDK3QQL3/mOQ2ps+srmUkspvJ0uy72jK2ispNLD4mPfg4P6sZ3Ua/0v0ZodZo/UvVFfVICbqGF9otFunRrJYlF+jGOvS7pL1Rp5M8D2GH9FU+l+jE6an9S9UWOiZJBLEWFrZxubGoTjKU5LCawc9t65pyjGnF5aeTXrRSPMk2ljEysGw72ABBA6edf0R0MXg5yk8MSWkzDkZE/q5Nok3kWsrmQX0bNvlJnW6ZbfKGC7y5mP0dO/Cm+o/wAoA3lzNkjQ892CrJmXO8qygdJJFgIBHNI6pTS8KKu3CoF+NhaGlNvLybIBAgAyRCdgJ6gTCNpCqLeiM+938lvVMJvx5juin9L9A73fyW9Uwb8eYdFP6X6B3u/kt6pg348w6Kf0v0NbKRkQQenKHZyMaa1PCbbYG8aixi5PCWWae/Jf4iesvziPpYc16ljqdx/hy9GHfkv8RPWX5wvSQ5r1E6ncf4cvRh35L/ET1l+cHSw5oXqdx/hy9GZS56tkrKT0EH3QqnF6NDJ29Wmszg15pmyHEJqepRTZnQHgWAPYTBkXck9EY9+y/wASX6y/OEyhejlyDv2X+JL9ZfnC5QdHLke9+S/xE9ZfnBlB0cuRugGgTaGSnGK95482OhTnN+7FvyWTzlBxHbDOsUvqXqiXqtf6JejDlBxHbB1ij9S9UHVK/wBEvRhyg4jtg6xR+peqDqtf6JejPQbxJGcZcYtMinTnT4STXmghw3GXg1d9p5aesPnDOlhzXqWOp1/8OXozzvuX5aesPnB0sPqXqHU7j/Dl6M977Ty09ZfnB0sPqXqHU7j/AA5f/VnqVCk2DKTwBBgVSLeE0NnbVoLMoNLyZsh5AEAoQANGi0AlJbeLnrMUKrbmzetYpUlglxGThAAQAVWsKDAp34regg/KLFu3nBn7Qit1S78nPtdppEuWoOTMbjjYZX7Yh2jJqKSNf2SpQlWnJrilw+4r6P0fMnzBLkoXdtgHAbSTsAHExkxi5Pgd1WrQpQ35vCQ70vcqnMt5k+WjeSqNMt6cS+6J1bPvZjT29TTxGDa88f6lNrFqNU0imYQs2UNrpe69LKcwOkX9ENnRlEtWu1qNd7uj5P8A1F2lmFHVlNiCCCOuI6cnGSaLlzSjVpShNZWGdKrXKy3YbQrEdYBtHSvQ8eisySOXk3zOZO08Yrm4klwRvoKNp0xJUsAu7BVvkLnidwgbwBs0xo16ac0mbhxqFJwm4swuM4RPIrIdoUQfNUJpanFzfCzKOrIge2J4aGVdpKp9ibOktMmYEBY7gOq5jlNq79W63FxwuCOx2GqdKzVR8MvizXU0UyX4ct16SpA7dkZk6M4dqLRswr059mSZHiMlCACTQnndca2xZtXG73NMwvaGnGVo5NcU0R9aphEjI2xMAekWJt7BHQbQk1S4GL7M0oTvMyWcLK8xSpsGNeUBwYhjtkcN+dY8bXjDWM8T0Kpvbj3de4ZdKaplXWVKK4yXZmdwqhHm8nSgcXf2nhFiVuv6TJo7Tb96emnBccpZk/JFNP0NMSWZrBQqqGOeYBm8lsttxiInSklkuxvqUp7q1f8Apn9iArWzGRGYIhieHlFmcFOLjLijoshrqpO0gHtEdRB5in4HkNxFRqyitE3+5nDiIIAGrRvik80Rn1O2zft/hR8io1i1tlUjiWVZ3IuQthhB2XJ3nhE1G1lVWe4KteMOBsla1U5pjU3IVTYrbnBty2va567QydCUZ7rLdlSldzUKepG0DrnJqZnJYWlufBxEENbcCNhtnaGypOKyad7satbQ6RtNd+O4sdYPFr537GH2/aOYv/hrzOda8eDK85vcIg2j2Ym17IfEqeSGHV+Ymi9EtWFQ02aAw6cRtJW/k54j1t0RWp+5TyaN9KV1d9Dn3Y8P9WaloFmT5UrSVfVd+T1xCTJdpcuVe5C80WByIudtt+0rjjiTeSFzag5Uaa3F3tZbJlBUztHV8qinTnqKaoU8k004pkth/SW/qGwf7ha1jdU3GW63lMbOMLig60Y7so640Yja6aLWkr3lKLI2GZLHBXPg+hlYDoAivUhuz4G5Y3brW2Z64a9EOGkvFTfMf4THQvQ8th215nMBFc2zpfcu0ZTWE7Gr1Vm+zxKTKXFhxBBmLjeeOW2Iqjeg+CMtcdXKCdVPOn1wkzsK3l8pJXJV5vNcYsxCRbSFkkcspagOL794iZMjH/Uz7v8A729wiaGhl3nxPsW9NUvLqA8tcbgZLmb3Wx2Z7I5i9qSp3zlFZZ12zKcamzlGTwuZbU2vS4sFTIaXuJHOHpUgG3VeJo3q0nHAS2e8ZpyyStI6vyqhOVpStzmAp5jf4n/sxHXsYVI71Lg/0HUL6pSluVeK/VCc6FSQQQQbEHcRGI008M3IyUlld5uovDHpjT2P80vJmPt/5KXmv3Iut3iV88fC0dBtH4S8zG9lvm3/AGivTUrzDhlo7ngqlj2CMVRb0R306kIcZNLzHWUswzyXp6wJydFzhIdudSTA7LbLJswD6YvLLenL9Dm5OKjhSjnMu/uksZI2llmTKOYve1WJrrhwGQ+Ef6wzs381uG6Ellx0/wCZCjuxrJ7ywu/P+XAhy5pUlXBBGViCCDwIOyKkom9TqcPA6fS+Anmr7hHS0+wvI8puvjz/ALn+5sh5AEADVo3xSeaIz6naZv2/wo+Qma86rzJs01EqzBgA6k2IKiwI6LARctbqMI7siKtQcpb0Stl6vt3sZZYYywfouBYDs3xFWuFOplaGrsav1Krvy4p6mjQmgJiTQ8ywC3IANyTa3oGcMqVU1hG/tLbNGrQdOlxbHCrrS8sK20MDfiLHb0wW3aOI2h8NeYl68eDK85vcIg2j2Ymz7IfEqeSGmm0d9JaElyZTBZiKqrfYHknINwBA2/mBivH36fAu3EurX0pSXB59GU1VpGUmnFm1bKnIykWY4uUWcZfHcLOQL8IRtdJlj405uy3YLV/fBPp6j6U0vKnSLmlpFP2tiA7m+S36SvoU8RC9ueVoiJrq1q4T7Uu7khU7qlcs3SRCm/JJLlE/mBZ27OUt1gxHUeZlywg423Hvy/0GvSXipvmP8Jjeeh53DtrzOYCK5tjz3Ix/qpv6J/6iRHUHQ1FvuvZaTmX/AA5R9GG37GCGgS1E+W5U3GREOEOoaiTsdLf87e5YsU9DKvPifYupFdyE8TAuLD/Te17rbbY8Y5e+q9FfOeDr9l0em2coZxxGKj01S145Galn3I9r/wCxhv7DFqFelcLdaIqlvWtnvJ+n8lMMeiqkC5almnfu4nzly6x7IPetamP6WWXu3dPP9SJmvdEFw1C+CSFmW6fAb9vVhm0bdNdJH7i7MuGn0UvsL9CbsOoxFsjhdLyf7Bt/5KXmv3I2t3iV88fC0dBtH4X3Mb2W+bf9pu1fV5ei6mfJmvKmJMvdAnOCotlbEp5vPJy3xn0U+jbR0V/JSu4QksrA0z9YDJR6e8x5il5YnMUuWFK08MQqgZAYdkTueOH/ADQy1Q3nv8Etcf8Alg0yNdsEleUlMZoKIQXlqGvT8tjLbFut8uJA3wKpwFlZ5k918OL7+eDn3dKmI9WJqCyzpEmbsseeDa/TZRFet2smvs5NUt19zaG2h8XL8xfhEb1PsLyPO7r48/7n+5uh5AEADVo3xSeaIz6naZv2/wAKPkSYYTFHpPR+HnJ4O8cP4hAK6AUxeLFv2ihtD4a8xV148GV5ze4RBtHSJteyHxKnkiu1U1nm0MwlBilt4csmwNthB/pYce3dbOp1HBnV31jC6hx4NaMYNUtaqGW9ZNq3IepnFsDSnmWlgnkwSqspNj7BE8Jx4t95iXdnXxCEFwisa9/ebtYe6hLWWZWj5ZBtYTGUIqX3om0t1gDrhZVlpEbQ2ZNy3qz+xy4MS1ySSTck5kknMk7zECfE15cIPyOt6S8VN8x/hMdE9DyyHbXmcwEVzbLXVvTj0U7lUAbIqynIMpsbX3G4BvCNZFTwNGkO6jSkhmoWecvgl+SsOp7EgdQiLcY7eOV1k/lJjzCLF3Z7cMTE29sSDTo3c6+6H9RvcsT09DKvPifYYqJZZqkE22C4vfIeDlfovaOZvYwd/ieh12zHNbNTp6mzX2VIltKaRhSbe55OwsB4JNthvsPXwgu404NOHB+BNYyqTUlU4rxLbWCYKnRomNbGFSZ1MDZvYWies1Ut8vUr26dK53e7QxkTRO0QcRFxKbac7yicPwCBSU7bjy/YHF07vhz/AHEvQc08oF3WPuiDZaXWU/Bku3fkpLxX7m7W7xK+ePhaNraPwl5mT7LfNv8AtN+qVTJmUNTSTJ8uS8xrq0wgCxCjK5FzzNl4z6EluOLZ0e06c4141lFtLUv63QyTZ7TRWU4lszPh5pOJqVpHhY7W5wa1uMTbuXwZmxrOMN3ceef/AJZIkzQKquJq6k5VXVlZlXBZKbkAGQzM2tzr3tcDKDd8RyrPPYeMffXPIQ9e61JtV9lME1JcqXK5QWs5QZsLZWuTsy4ZRXqtOXA1rGEo0/eWMtvA7UPi5fmL8Ijfp9heR5xdfGn5v9zdDyAIAJ1JpJ0FhYjpF4rVKDbyjSt72MYKMlob/pp+Cdh+cR9XkTdfpeIfTT8E7D84OryDr9LxIDzATfIdA2QdXkHX6Xia2aJqVLc4sp3V0qq3Y6FRrFog1CAKwV1N1J2G+0H2Z9ENuaHSxLWyNp9RquTWU1hi19VKnjJ7W+UZ/wCH1PA6r81W3J+n+5hM1PqTtMn1m/xheoVPAZP2ntJap+hr+pdRxles3+MHUangM/Mdn/m9P9yRQalzcYM1kCAgnCSSbbhkLdcPp2Ms+8QXPtHRdNqkm5Nd/BDtPlB1ZW2MCD1EWPvjVfI41PDyIs3U+qUkI8ll3FsQNukAWvEO4zSV7DHEw+qVZxkdr/KDckHXKZrnal1T7TI68Tf4wnRsOuU/E0DUOp4yfWb/ABg6Ni9cp+I86vaJFLJEvFiNyzHZcnbYcMgIljHdWChWq9JLJnW0blsSEZ7Q1+0W6IyL/Zbrz34M3dlbajbU+iqLh3NFe+hphN+YOon5RSWyK6Wq9TT/ADDa8n6GP0JM/J2n5Qv4TX8PUPzBaePoefQcz8naflCfhFfw9Q/MFpyfoTtGaLMtsTEXtYAdMX7HZ8qM+km+PgZW1NsQuafRUk8d+TdprR/LysAOFgQyncCL7eixIjQuKKqw3TP2ZfuyrqpjK0fkLDasVOy8kjrb5Rmfh1TwOt/NFs1o/QjnU2f/AGvWP+ML1Cp4DfzJaf5vT/cPqdP/ALXrH/GDqFTwD8yWn+b0/wBzZI1NnEgOyKu8gkn0Cwzh0bCefe0IqvtJbqLdNNv0HeWgUADYAAOobI1ksLBxc5ucnJ9/EyhRoQAVtfpuXKbCcRbeFtl13MSwpOSyNckiL9Z5Xkv/AMfnDursbvo9+s8ryX/4/ODq7F30H1nleS//AB+cHV2G+ifo7SSTgcFwRtByPX1RHOm46ippmekK5JK4nOWwAZkngIhnNQWWS06bqPCKr61yvImdi/OIetRLPUp8w+tcryJnYvzg61EOpT5h9a5XkTOxfnB1qIdSnzNtJrJKdgtmW+QLAWv6DlCxuIyeBs7ScVkuTFgqkFtKoDsY9OXziVUmO3WefSycG9nzg6FhusPpZODez5wdCxN0PpZODez5wdEw3WTJU0MARsMRtYEfA01dcss2NyeAiKdRRNWw2PXvYucMJc2R/phODez5w3p4mj+Vrn6o/qefTKcG9nzhOniH5Wufqie/TCcG9nzhenQfla5+qP6/6EikrlmZC4PAw+FRS0M3aGx7iyipTw4vhlG+Y4UXMMr14UIOc3wKVtbVLioqdNZbNHfy8D7IyPx+h9LNz8s3PfJB36OB9kH49Q+lh+Wbj6o/qHfy8D7IPx6h9LD8sXH1R/UFrV6RD6e3LeUt1poZV9m7mEXJNPHcSY2lxOfaxwCAAgAS62UHqyjNhVpoUt5IYgE+gG8XU8U8rkRqKlNJl3r/AKu09EklpTtd2KlWYG4AvjGWWdgd3OGyKtpczqNqZevLSFKKcBRi+ZoQAXmqXjW8w/EsQ3HZQ+Gpv108GV1t7hGRd6I07HVirFI0QgAIAMk2jrEKtRHodJqPBbqPujYjqYPeU2jNGTKhsMpbneTkFHEmLFSrGmsyLFOlKo8RG5tRl5EjlDyu3Ecl6rbbdO33RQ69Le04F92Md3XiVGrGrgqGYu6lEYqwRlYsR0jYvTv3cYmr3W6lu6kFC13372iNmndUHk3eUTMljMj+pR0+UOkdkFG8UuEuDFrWjjxjxRD0P4v0n9olrdoz3qV2k0JnEAEk4QAN5IFgIzq3aPRdgNRsIt+JPqKym0c6pMlioqOaZouMEkGxsAcme3H2RFqPlKvdpuD3Yd3N/wCxI1s1iqqd0eTMlvSzlDSry1K2tmpyv07dh6DAkV7O1o1U4yTU1rxPaGkFfT8ryK0869kIIWXUGxJwKcweac8+s52TQkVzK0qbjlvx7+a+5T6JFptjkRiBHAjaD03iaj2hPaJqVhJrmv3LXSHg+n9jFDbvy68znPZv5p/2mnRtA89wibdpJ2KOJjl6FCVaW5E7SvcQow35f+y1mSaKTk5mzm3lbKtxtsbi/aYuShaUuEsyfhp/BSjUvK3GOIrx1/kBouRUA96uwmAX5KZa580/yfRB1ajXX/QeHyYdar0GunWVzRQupBIIsRkQdxG2M2SaeHqaSaksrQt02Dqj0Sh8KPkv2PK7n40/N/uexKQhAAl1koPWFTsaaqnqZgD7DF1PFPPgRpZml4l73QtVKem72MvHeZNEtsTlubwF9kZ9CvKblnlk1ri3hT3cc8F/X6i0EgK8yY0qUp5+OZ4V/BGI7N+zOI4XlZ8F+w+pYUFxfBeZG1i1OpTSNUUhPNQzAQ5dXVRdrXJzsDa0SUbypv7syOvY0nT3qfcKmqBvNa3kH4li9cdlGTDUka6eDK629wjJu9Eadjqyt1d1bnVrHkwAi+HMbJV6Ok23D2RTSyaSWR20HoWiNDUKjiosxRpyS0DBiFFpTPcZXFje2Zh2EPSWCmqdTZBm97y6h5dSVxrJqFW7jPNXlkr/AEnIXOWyEwJuirpDR8ynmmVOUq6kZcRuIO8HjCd5HJYR0Cp8Fuo+6NiOpg95T6IM7lV73xcput7cW7DxvlE9bc3PfLNHf3vcLLX99IYftLCnsL8jfDe2fKX51r8coo2/RZ4a+JduOm79PAT9CNPE5e9cfK7sG23Tuw9eUWqihj3yrT3s+5qOWu76R73Tlgglkfa8jfwr5cpwW1tmV/RFSh0W9w+2S3X6bdWf0K/VZiZGe5iPYItT1MuepaaBlqa/E2xEL9igey9/RGfX7R2dnJrZMUu94/UoJ2jqAs0ybpB3ZiWbBJa5LG5233mI+JqQrXOFGFLGOHFjTq01PPp2p5EmbOSVeZKapUcmZmdlBGzM7OkwjM+5VSE1UnJJvg93XBQ6R0TpWbNSc8u7yyDLRHlgJY3AVcWQy6zC8C5CtZwg4J8Hq2tSRphMGlHAFhMQTCvBmTne0HtiWh2kZl/Ny2U0+5pfqbtIeD6f2MUNu/LrzM32a+afkT6V+SoHdcmmPgJ4KBs9/bGHSfRWTktW8HT1V0t6oy0isl9q5o4NSBJq3DFmsdwJyI4cY0bK3TtlGotcmde3GLlypvQV9LUL0c4FSbXxS2422g9I39fTGTcUJWtVNaZ4M1re4jd0nGWvejDXNwlSrWss2WrkcDmCewCLN/SUpKa70mQ7OqNQcX3No2yzkOoR11D4UfJfsefXPxp+b/cyiUhCABOm/fh+unxrFz/4vsxkPiLzQ7d1jZRf+oEZVp/V5G5ef0+Zq7tJ/wBNIH97/wCtoWy7b8hu0OwvM36mH/wNv06n4pkNrfH9B1v8t9mc/wBQXPLON3Jk/wDJY0auhjY7y1108GV1t7hGbd6IvWOrNuiNepFLRilmU0x1YOHZWChsZN+BHNIHoipk1FJYNdN3QKORIaTTUcyUrMGIxgi4K3OZJ2KBBkN5Gyu7oNBOnpUTKGaZ0vDgflACuE3XIG20mDIbyKfXbXNK6ZIaXKaWZeJXxFTiDFSuzhZvWg1GzeUOlT4LdR90a8dTn+8oqGumSWxynKt2g9BB2iLNSnGosSLFOpKDzE6JoPS0yqlDKWHtz2VgwW/FDzgx3A3Xfc7Ix6tPo5YNelUdSOQ0Po1acTGkKLF3xpzQWwsbFWNgD0Gy9UJOTlwYsIKGcCNrnrfOmO8mWyLK2Ey2xY7jMF7bM7ELltzMXKFCKW89SnXryb3VoYaqeI/3t7hE09TOqakuirhJrQz+Aea/mstj6BkfRGfW7R3OzaLq7LSjrxa+xBTVZKNps6tzp5TYZKA51BOaAdFtvSDuBuzOS47yVdRhR7T1fLmRvrvPM+U5IlyZbqeRl5IEvZgbeFzb7ewQYH/h9NU5LWTWr1yStJavO+lXlJdULCczg2CS25zG+7PEohO4jp3MY2ib10x4mp9Jip0m81fAzVOlVWwPptf0xNR7SKG1KPRbMcXrlN+eS20h4Pp/Yxn7e+XXmZHs180/7S71Mrls0h7ZnEl7G53jPflftjK2XWi06UvNHQbUoSTVWPkxxjcMQ01chHX7RVKjPnAEC2/PZDJwjJYkuA6EpRfuvicm1s0oKioZ08BQETpC3z9JJ9Foxbmoqk21podBaUnSppPV8S5p/AXzR7o62j8OPkjz25+NPzf7mcSEIQAI+kZxWpdl2rMuL8VIIuOGUXoJShgiballHmsmttTU8mJwlWlvjQopFyON2OUVo20aecd5dndzq4z3cTTrHrfUVyKk8S8KtiGBSpvYjO7HKxhKVCNN5iLVuJ1ViRno3XOpkUxpUErkiHXNSWtMJLZ4vzHdCSoRlPfeoRuZxhuLQz1CH27/AKZ+JYfV0K7LTXVubKHEt7hGdd6Iu2OrFVluLHZFI0SqqqYoejcYUDRABlL2jrHvgWoj0Oy1Zsjn8re4xsLUwVqLam+yLhKZSproweW7I42Mu0dB4joOUNnCM1hjoTcHlGnTOsVTNUypj4UuSyoMIcsbktxHRs6IrRoRg8onlXlNYZRxKRDhqp4j/e3uERT1IZ6kbSrfbMN4w/CIo1u0eiezz/7GP3JEvTAMoSamSKiSvgi+F5f6b/t7bZRFgt17LM+lovdl38mQv/CvC/136f2XZi/mF4kP/e6e75mWsWuT1CclKTkpNgpzu8xVGQdvJ6OvM3gSwFts+NKW/N5f6LyK3Vb7wvU3uiWl2ip7QfIy81+42aRayjpYD2GKG3U3brzOe9m3/wB0/IggxyCynk7tpNYZYDWyrkjIpMX86kkelSL9ZjVobRqYwzLrbNpN5WUVWl9ZaipGGY4Cb0QYQevefSYfUuJ1Fhi0rWnSeYrj4lREBZHGn8BfNHujtKPw4+SPNLn40/N/uZxIQhABWaR0DJnNjcENvKm17bL8YcptaARDqjT/ANz1/wCId0jA8+p9P/c9b+IOkYZD6oU/9z1v4g6RhkstGaKlU4Ili19pJuTwz4QyUm9QNmkdHy56YJq3XbwIPEEbDDJwUlhj4VJQeUU31MpuM31/4iHq0CfrlQDqXTf3fX/iDq0A65UPPqTTf3PX/iDq0A65UN9FqnTSnDhWYqbjE1wDuNrZmHRt4J5GzuqklgvImK5VzNASSSRiW+5WsPQN0OU2O32Y/V6Vxmet/ELvsXfZ4dXJJ3v638Qb7DpGefVuT+f1v4hN9h0jLSnkKihUFlGwQj4jHxI1fouXOILg4hliU2NuHTEcqalqaNltW4tE403wfcyL9XJPGZ6/8Q3oYl78yXnh6GJ1Zkfn9b+IOhiH5ju/D0D6syPz+t/EHQxD8x3fh6EzR+ipcm5QG53k3NuHRDo01HQo3u1Li7SVR8ORKnSg4KsLgwlWlGpFxmsopUK06M1Om8NEL6Hl8X9aM/8ACLc1/wAwXXh6B9Dy+L+tB+EW/iH5gu/D0PPoSV+bt/iF/CaHiH4/deHoZS9Dygb2J6CcodDZdCLzqMqbcupxccpZ5InxomOEABABTaQ0oyuVSwAyuRe5jAvdp1YVXCHcdrsj2eoVreNWvluWiXDCNUnSM9zZBiPBUufZFZbTupafsaM/Z7Z0FmWV5s2zJ9Uou0twBtJlsAPTaFe0bxf+iNbC2W3hP/8ARG+l5vEdghn4tcc16E/5asOT9Sx0VpAzCVa1wLgiNTZt9Ou3GevM5vb2xqdlGNWi3ut4w+42aUrDKUWGZNhfdxjbo0998Tlas91GvRkmsqFLyVVlBwk3QZ2BtZiDsIh1R0KbxJ8fuOo0rist6CyvNEz6H0j+EvrSv8oZ01tz/RkvU7v6f1QfQ+kfwl9aV/lB01tz/cOp3f0/qv8AUr6qpn080S6hVBIDFeaThJIBupI2qYkjGlUi3BkFRVaMt2oi0drAnhnFWct2Lb7ixSpupNQXeyspqmdOcJKALG9ly3C5zJ4COc/E7mpPEMHc/gFjQpZqtvm8/wChY/RFf+F7Zf8AlEvWb7l+xB+H7I5v9Q+iK/8AC9sv/KE6zfcl+gv4fsjm/wBSNX09XIXHNQKtwLkoczsGRvDZ3t7BZl/A+nsnZdWW5DOfNm2in41B37DGzZ3HT0lN8Dl9qWPU7h0k8rVeTFnWnWaZJm8lKCiwBZmF8yLgAbLWtF2MclWnSTWWUv1wqvKT1BC7qJOhiH1wqvKT1BBuIXoYB9cKryk9QQbqE6GBeaq6yzJ8zkpoUkglWUW2bQR1Qko4I6lJRWUMlbPwLffsH/fohacN6WCrOW6slZ9JTOI7Is9BAg6WQHSMziOyDoYA6s0efSUziOwQvQQ5B0sjJNJuDnYjhaEdCPcCrSLhTcXim9Syj2EFCABaq5RaeVG1nCjrJAHvjj7xZuZLmz1TZctzZ9OXKOTqkmVIoae5sktAMTWzJyFzbMkkxrQhCjDHcjmalSrdVcvi3/zBr0ZrNTVD8nKmYnsTYqwuBt2iFhWhN4TFq2lWlHekuAm90PRiSJkuYgCibiDAbAy2z6Lg+yM2+oKLU4rU3Nj3cpxdObzjQqNAeMbzf3ETbG+M/L+UVPaz5SH938M36xbE6z7hHX22rPNrjRDH3N5h5Ceq2xBgVvsuUsL9F1intJe/F+Bq7Ib6OaXP+CDpTWbSdMLz0o04Atdj1KJlzDIUaE+zkkqXNzTWZbq/55knVPWXSFXNTFJlinJOOYEdcrG2Es+ZvYZAw2tRowjwfEfbXNxUksx93y/3Fnukzz9IGx8FJa+zF/8AKLNnlUs+ZT2jxr48i8qfBbqPuiC4+FLyHWXzEPNEDVN7Vck/mI7VI/eORtHitE9L2jHNtMZ9N6wVSVhpqeVLc4A4xXBtvzxAbo1KlaaqbkUYFG3pOj0k21xwYfSWlv8Aysn1h/8ApBv1/pQvRWn1s0d0We/eMnlABMZ0xgbAeTYsB0BhDbtvo1nvH7OiunljRJ49Sg1ccmTn5RHui/spYoPzZie0bzdr+1fyJOun3yZ1J8Cxrx0M2l2TPUXRK1VdJlOMUu5ZxmLqqk2y3E2HpiOtPdg2ixSjvTSH/WR9B0M4SKinAcqHJVHYKGJALEG+4nK8U4OtJZTLco0ovDRA7ouokiTI74pAVsefLxFlK2JxLe5BFtl7ERJQuG3uyI6tFJb0RO1H+9r5r/DFuWhQrdketMeAPOHuMPodoza2gwahaMQo05gC2Iqt88IAF7dJJirtCrLe3Foamy6EXDpHrkl12n0eY0uXTNUFLgmwIG42uDEcLeUYqUpbuSapdxlNxhDewQZdNTVwdFl8hPTO1rb7ZgZEXsDkDEjnWt8NvMWQKnQu8xUd2SE6oklHZGFmUlWHSI1ITU1lGNUg4ScZaoYJXgjqHuihLVlqOhlDRwQAUC/e1/WT4xHIXPzb8z1Cw/8A5kf7X/J12rVCjCZhKW52K2G3TfK0bTxjicvHeT93XwK2k7ylHFLNKjbLqZam3C4iNdGuKwTS6eSxLL9SbPp5U9RjWXNTaLhXHWN0PajJcSKMp03wbTOXUQC1tSigBVaYFA3ATLADoiDZ0ErmeOT/AHLe36jls+lnmv2Z7rFsTrPuEdPbas4K40Rd9zB+fPXiqHsLD9xFbaS4RZo7GfvTXkVejNTJNW81pdXNLS3wuXl54h0lrnZthkrmVNJOK4k0LOFVtqb4MsNA006RpUU7VM2ciyi5xM1sxYDDcjK4iOq4yo7+7jiPoxlC53N5tYFHXmZi0jUH86j1UVf2i3bLFJFG8ea8hrqfBbqPuircfCl5E1l8xDzRTaFfDUSTwmJ8QvHG0XipF+KPUbuO9QmvBjVrRo1ZlfKw1LyJzy8KYUJuFLk88MLZEi3RGvWgnUWJYbRzltVcaEswzFPjxKvWnR1VRyeV7/nPdgoXnrtBN74z5MR1o1Kcc7xPa1KNae70aRJ7qLWlUyE3N2J6cKqCf+ULeP3YobsxZnJlNqx4k+cfcI0dl/B+7MD2i+bX9q/kS9dPvkzqT4FjXjoZ1Lsjd3EaG86onEeAioOtzc+xB2xUu5cEi9bR4tjBprV7RdTVPVTmmz3BCtLl8pNS8rmlcEpCzWKkFbnO4I3RWjUmo4RYcYt5ZU90bW8YCni7K4lSmI5WY8xCgmPLBJkyUV2YB7MzhcgFzfShxyNqS4HP+57M/wBWi7sL29WLueGDOuF7mTommPAHnD3GJrftGVW7Iydzt/spovscG3C6j5eyKm0V768jV2Q/+nJeP8Ean0dMxzJuj56FSxxocrG97ZixGZscodKrHdUa8WMjQmpynazT46EnV7SJNU8ufJRKgjN1yJsAbNmRmLG44CGV6S6JShLMeRLa1m67hUilLmhU7oMzk69iBtRCw4mxF+wCLFjJ9GU9pRXTPyRZSDdVPQPdDZakK0M4QUIAFuqm4J5YbVcMP9pB/aOOvHi5k+TPVNlw39nwjzjg6r9jXU5B50qYBcXsRY3sbZgggRsRlCtDwZzMo1Larh8Gip+oFF5D+u/ziPqlLkWPxO45/oi1lS5FBT2HMky7nMknMknbmSSdkSpRpRx3FZupcVObZy7QdRytVOmWtjxvbhjmA29sRbNea8n4fyWPaKG5Z048ml+jJWsWxOs+4R09tqzgbjQk6h6QlyahjNdUVpZGJjYXxLYXOXGGX8HKmt1aMtbKqxp1XvPGUX1bqJTznM6nnTJTOSxaW2JTiN2tvzvuNoz43M4rElnzNaVjTm96EmvJknRGr1Ho0maZtnIKl5rqMiQTYZDaB0wypVqVuGOHgOpUKNu95vjzbOUabqBNqpzqbq01yp4qXOE9lo1aaxBLwMSrLeqSa5j3U+C3UfdFG4+FLyLdl8xDzQuyHwsrcCD2G8cVB4kmerVFvQa5o6LpTRVLpHCwm3ZAQrSnFxnfMZ7+i8bsoU62HniclTq1rbKa800QZeokoHHUT500LsxtYAdJNz2EQ1WsVxk2yR383whFLyQv90zSUudMkiU6uEV74SGALFcrjfzYr3k1KSwy5s2nKEZOSxnBH1Y8SfOPuEauy/g/dnNe0XzS/tX8iXrp98mdSfAsa8dDOpdkau5xrZIpKabLYWmly+J5kiUhuoVRimODlhzsDt3xUuacnLPcXreaSaETWjTDvPZZc92koqS1wuwRgiAMwF7EM+Jr2zvDqcUloEpcShAtsiQaMnc+++p5r/CYCC4+Gzo+mPAHnD3GJ7ftGTW7Jjq1pk0s3EQSjZOB7COkfuYfdUOljw17h1nc9BPL0eox02ikdmm0NWJYbwlFjboIvcdRGUUHXaW5WhnBpRtk2529TCZZ6F0AJLtOmTDNmkHnnIAb7ZnPLbfZENa5c4qEVhLuLNvZqlJ1JSzJ95zrugaTSfVkyyCqIExDYxBYmx3jnW9Bi9aQcKfHzMy+qqpVzHu4F1S+Anmr7hDXqQm2EFCABV0scE1sWVzcHcQeEclf0ZxrybWp6dsS6pTs4RT4pYZok6RaXnKmuh4qzLfrttivTc4aGjWhRqr3kmZfWKq/8zO9dosdNU5sp9UofSiJWaQmTbcrMd7bMTFrdVzlDZTlLVkkKUIdlJFrqpKONmtzcNr9JIP7Rp7Kg99y7sfyc37TVodDGmnxzn7YZN1luEVrEqCcVs7XGR6so6OhJJ8Thq0W1wF3vxPKHti5vorbjIy1RlG8iayX8hmX3WvEE4xfdksU6k46PBGmTcRuzFjxJue05wJY0Qrk28tmdJKMx1VBckjIf97IRvCBHR54JVgNpBt2ZRQqxcoSSLltNQqxk9E0KbVKjJrqRtBBuI4uVKUXho9Wp14TipRfBkefNUnErWYbxcHth0N6IypuSRqqa2ZMtykx3tsxMW95iWUm9WV404R7KSNN4QfkbtXZRWSMQtckjqy+UdHs6Eo0ePM4Tb1WFS69x5wkhJ18QpVM7ghHC4W3GygEX43GyNKMinR4x4C2apPKEOyiXDIkxlvkQREbJV4mOMcRCCjV3OaZmqhMA5iK2JtwLCwF+OeyAr3MluYOg6avydwCbEE222sc/aIloyxIy6iyig79TyvfF3eRW3WR6p5bZhhi3Gx7IZJpjoppkYVDYcONsPk4jbsvaI91Zzgm3pYxlmKKWNlFydgELnA0fpC2VQdoAB9Aio9SYzhBQgACIRpMVSa0Z5hHAQm7HkO6SfNhhHAQbkeQdJPmwwDgINyPIOlnzfqew4Y228sIAPMI4CFyIGEcBBkDzAOA7IMhg9CgbBCAewCgRCOKfcOU5LRnmEcBCbseQdJLmwwDgINyPIXpJ836hhHAQbseQdJPm/U9hwwCIAXAx5McB2CAMhyY4DsEAZZ5yS+SvYIBcszAtsgECAQ8wjgIXLAMI4CDIBgHAdkGQwAUDYIMgewgoQAEABAAQAEABAAQAEABAAQAEABAAQAEABAAQAEABAAQAEABAAQAEABAAQAEABAAQAEABAAQAEABAAQAEABAAQAEABAAQAEABAAQAEABAAQAEABAAQAEABAAQAEABAAQAEABAAQAEABAAQAEABAAQAEABAAQAEABAAQAEABAAQAEABAAQAEABAAQAEABAAQAEABAAQAEABAAQA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ata:image/jpeg;base64,/9j/4AAQSkZJRgABAQAAAQABAAD/2wCEAAkGBxQSEhUUEhQUFhQXGRkYFhYXGBYXHBccFxgcHRccGBgZHSggGBolHBUYITEjJSktLi4uHB8zODMsNygtLisBCgoKDg0OGxAQGy4kHyQsLCwsLCwsLCwsLCwsLS0sLCwsLCwsLCwsLCwsLCwsLCwsLCwsLCwsLCwsLCwsLCwsLP/AABEIAOEA4QMBEQACEQEDEQH/xAAbAAACAgMBAAAAAAAAAAAAAAAABgQFAgMHAf/EAEoQAAIABAIFBQwJAwMCBwEAAAECAAMEERIhBQYxQVETImFxkQcUMjNScoGSobGy0RUWIzRTYnPB4UJj0iSCorPwJVR0k8LD0zX/xAAbAQABBQEBAAAAAAAAAAAAAAAAAQIDBAUGB//EAD8RAAIBAwEEBwYFAgUEAwEAAAABAgMEETEFEiFRExQyQWFxkQYiMzRSgRUWobHBQnJTYtHh8CMkgvFDkqI1/9oADAMBAAIRAxEAPwBtjUOZCAAgAIACAAgAIACAAgAIACAAgAIACAAgAIACAAgAIACAAgAIACAAgAIACAAgAIACAAgAIACAAgAIACAAgAIACAAgAIACAAgAIACAAgAIACAAgAIACAAgAIACAAgAIACAAgAIACAAgECAUIACAQIACAUIACAAgAIACAAgAIACAAgAIACAAgAIACAAgAIACAQIBQgAIACAAgAIAE3T2mZonMiOVVTYAZX4kmJoxWOJdpUo7uWVv0xP/Ffth26iToocg+mJ/wCK/bBuIOihyLmk0bpOYodEnlTsJIW/UGIJEROrSTw2PVvnSJL1crpxmTJE+5ZL3va6lSAykjbtglu4yipcU1Hii00nPKKMORJ2w+jBSfEoVZOK4FZ32/lN2xa6OHIr9JLmHfb+U3bB0cOQdJLmHfb+U3bB0cOQdJLmZya1wRdiRvBhsqUWuCFjUlnUuZ74VZuAJ7BeM+ct2LZo0afSVIw5tCU+l57HxjXJyC5bdgAEYDuq0n2melQ2NY04Y6NPHey2o9G101+TWYBMAuZbTUDgdKXxD0iHqpcP+orTo7Lhx6NY544EDSk+fTvgmT1L5gqkwOVI3NbwT0GGyrVo6yJaFls+ssxor7oxrKmplFQ8xgWRZijEDzX8E+w5QkritH+pj6eztn1U92kuDafDkMmg6xpsoM3hAkE8bb/bGxaVXUp5fkcRtuzha3ThDRrK+5MZo5bae2LhXEoU3hR4G3s3ZFvKhGdRZb4nmKM78XvP8Qv/AITZ/QGIwfi95/iMPwiz+gMRg/F7z62H4RZ/QjJDHQ7E2lVuXKnVeWlnJgbb2dSt1GpSWE3jBX6wVrSZWJPCJCg8Lgm/YI6SKMGnFSeGK0mvqXNkaax4Ldj2AQ97q1LKpp6I3463hU+pM+UJmHNC9F/l/QMdbwqfUmfKDMOaDov8v6GhNMT0bN2uDmre0EGHYTGumuQ8ynuAeIB7REJUeplAAQAc80794m+cYsR0NGl2EQYcPLzUekWbXSEcXXEWIO/ApYX9IEQXEmqbwSU1mSOid0PXZtHGSqSlmNMDm7MQAEw8BmTi9kZ9CiqmeJYq1dzuOdao6RaorqiawCmYrOVGYBLrsvF9R3YqJl3Tys+Iy6Z2L1n9ont9WZdxojfoXQPfMmYUYCajZKdhUjK/DO+fRCV7noppPRk1tZ9YpycX7yZ5ozV+Y1QkucjopJxGxtYC9gwyztbbBVu4qnvQfEShYzlWUKiaX/O8cKzVelKeBgw54lJBsNt9t4zY3dZPU2p7Pt3HTGORy8ViNMYL4OI4Da1xfLIkkek345xtQb3VvanOVIx3vc0yMtd4uZ5rfCYy6vYfkatl8xDzRR9zpUNdL5S2QYpfywMvTbEesRgUMb/E9J2q5K2e7z4+RQ1Qm0ukjtE1Ki44tje46w6t7YXip/cjW7UtvDd/ZF/r/pCTL0m7CTKn2lKjo98OO9783+oKFHph9RpTKtlTnK3S3muPDHI0636wyn5NZcimZmppX2qks0okG8sWNhh4HPPOCpJaYWhJZ0KkW5OT4SfDn4/cmanzMVPf87e4Ro7PX/S+5y/tK83if+VfyW7Rwu0fmqnmdLs75Wn5HgEU0XSZRaNmTfAA6ybRbt7CtXWYr1K1W6p0tWaaukeU2FxY+/qMRV7epRluzWCSlWhUjmLNaRt+zfzE/wC3+TD9o/gQ/u/hlPrf4hf1B8LR20dTkqPaGXuSIO9prWFzNIJ6Ai2HtPbFO8fvo2LVe6xs0npeRTAGfOlyg3g42C3ttsDtitGMpaIsSnGOrE/XDSukTNktoz7SnZAS8tZcxWbGb847rW9sS04ww9/UhqSnlbmgod1OaE0iwtk0uWTbjzhfsA7ItWsvcK9yvf8AsMlIfs081fcIezKlqbYBAgA55p37xN84xYjoaNLsIgw4edd1HlaP5OmKmn77wC4DrymLDzube97XvlGVXdTeec4LlPcwuZc6zU2j3ZO/+98QB5PlmVTbLFhxEdF/REUN/wDoHT3P6jkWpxQ19SZYAl/a4AuwLywwAdGG1o0uO6smTc6cOYz6Z2L1n9ont9WZdfRFrqHpDBMMohefmGJAIItcDjcAG3REO0KTaU+Rd2VX3Zum+8f4yDoSj1z0oKelmG/OcFEG8swt7Bc+iJ7em51EireVlSpN974I4um6N05hD3X+Lmea3uMZdbsPyNSy+Yp+aESjku7qsoM0y91CXxXG8WzFuO6Obim3wPVqsoRi3PTxH3VerYzXSvnyDOKhadmamabKY3BAK88NmCLncfTbptvhP+DnryEMKVunu9+uGc91m0DNopxlzudfnLMztMF/CzzvfaDnfjtiGcHF8TTtriNaG9H05FTDCcfNSPux/Ub3LGzYfC+5w3tH82v7V/JegXNr2z28I4e9jv3s451kdJYy3bOD8C5oKJRc4gco17eyp0eKeSrVuZ1ODRe6NQC1j/T+4jVglngUJvJs0joxJ1sd7rexBta+33CIrm0pXCxUWg6jXnSeYMRFdcbqpvhYrfjYkA9RtFHYVHorqou7H8i7fnvW1N+P8MqNb/EL+oPhaOvjqcvR1MtEaQen0PPmo7IVqZd2XbhLSQwHWpIivWipVUvA06Ut2nnxIPdW0dOmVS1CK8yRMlpyboCyjLMZbLk4um8Jbyio47wuIty3u4k6Keo0foaezs8mZNnJ3up5ri5TEQDmtwrm3AE74bLdnUSXLiOjvQpvPfoVvdh//on9GX73h9t2Blx8QaaDxUvzF+ERKZMtWb4BAgA55p37xN84xYjoaNLsIgw4eMHc8lA6Sp23jH/02itcr/pslpdtFr3dvG0nmTfekV7PR/Ydc6oWe5194mfpH40i3LQz7jsjjpnYvWYlt9WZlxoiLRVcmWbzpLTVHkuVI/27+0Q+tCpJe48C29SjF5qRb8hhnd0iUq2lSHuBYBiqgcNhJjPVhJv3mjXe1YJe7FiRpvTM2rmY5p2ZKoyVRwA/eL9KjGksRMuvXnWlmT+xXrtiUhQ91/i5nmt8JjLrdh+Rp2XzFPzRXaiqsyTWSUcJUzZeGUxNssJFlO0ZkXtnsO6MKhhprvPQdqbynTm1mCfET5uq1YjcmaWffZlLYr645tvTDXCXInV3RazvItNdNJ45VJTu4mTZEsia4OLnNbmYv6ioUAnjD6j4JEFnSxKc0sKT4eQrRCXh81I+7H9RvcsbNh8L7nDe0nzf/iv5Lxo4TaPzdTzOm2d8rT8iDWSmHORmA3gE5dUFC5l2WyxKmtcERK6aNkyYOp2H7xcVWa/qfqROlB9yPW0jOORnTSOBd/nC9LU+p+rDoqf0r0N2hvCPV+4jV2J8aXl/Jie0PwI+f8GrW/xC/qD4WjqYanL0e0a9AmRP0dPo5tQlOzzVmB5lrWGA5XIv4BFr74hrb0aiklk0aW7Km4t4LLQclqROTk6bpeT3I6I4XzbzbjqvaIJve4uBLDMeCmiDpnQaVcwPU6apntsGFAFG8Kom2HX1Q6M3FYjAbKG88ymL3dM0pKqa53ksHQIiYhsJW5NjvHOtfoiWhFxhhkdaSlPKHWg8VL8xfhEPMuWrN8AgQAIWsdDOWe7ck7o5xKyKW27jbYRE0ZcC7SqR3Uir5Kb+BP8A/baHbyJekiW2qte9LVS5z01SypiuFlEnNSMrkDfxiKst+G6h0KsYvJK7o+mTpF5LSaarQS1cHlJVr4ipFsJbyTEVCm6eci1a8ZtYMNQtEzZbvNmIyKVwKGBBN2BJscwBh9N4lkynXmmsIZNMymKqUBaxN1G2x3jjs2Q+hNRfEoVYbyKbG34U31DFrfjzK/RyIU+kYm6y5g6ChhN5D0pd5q70mfhv6rfKDeXMXDNtLo2Y7AYGGeZIIA9JhsppIVReRyqZeJGUGxZSL8Li0UJrei0XqFTo6kZvuZz+ZSTlOFpM248lSw6wRtjnpW9SLxg9NhtO1qwyprD5s1VHfTDCe+ynktypHYcoduVeTI+ntM5Tj+hE+j5v4Uz1G+UJ0U+TH9bofWvVHo0fN/Cm+o/yg6KfJiO7oJZ316ofNVqF5MgK4sxYtbhe1genKNi0punTxI4XbVzTuLpyp6JYJkyfhJDK3QQL3/mOQ2ps+srmUkspvJ0uy72jK2ispNLD4mPfg4P6sZ3Ua/0v0ZodZo/UvVFfVICbqGF9otFunRrJYlF+jGOvS7pL1Rp5M8D2GH9FU+l+jE6an9S9UWOiZJBLEWFrZxubGoTjKU5LCawc9t65pyjGnF5aeTXrRSPMk2ljEysGw72ABBA6edf0R0MXg5yk8MSWkzDkZE/q5Nok3kWsrmQX0bNvlJnW6ZbfKGC7y5mP0dO/Cm+o/wAoA3lzNkjQ892CrJmXO8qygdJJFgIBHNI6pTS8KKu3CoF+NhaGlNvLybIBAgAyRCdgJ6gTCNpCqLeiM+938lvVMJvx5juin9L9A73fyW9Uwb8eYdFP6X6B3u/kt6pg348w6Kf0v0NbKRkQQenKHZyMaa1PCbbYG8aixi5PCWWae/Jf4iesvziPpYc16ljqdx/hy9GHfkv8RPWX5wvSQ5r1E6ncf4cvRh35L/ET1l+cHSw5oXqdx/hy9GZS56tkrKT0EH3QqnF6NDJ29Wmszg15pmyHEJqepRTZnQHgWAPYTBkXck9EY9+y/wASX6y/OEyhejlyDv2X+JL9ZfnC5QdHLke9+S/xE9ZfnBlB0cuRugGgTaGSnGK95482OhTnN+7FvyWTzlBxHbDOsUvqXqiXqtf6JejDlBxHbB1ij9S9UHVK/wBEvRhyg4jtg6xR+peqDqtf6JejPQbxJGcZcYtMinTnT4STXmghw3GXg1d9p5aesPnDOlhzXqWOp1/8OXozzvuX5aesPnB0sPqXqHU7j/Dl6M977Ty09ZfnB0sPqXqHU7j/AA5f/VnqVCk2DKTwBBgVSLeE0NnbVoLMoNLyZsh5AEAoQANGi0AlJbeLnrMUKrbmzetYpUlglxGThAAQAVWsKDAp34regg/KLFu3nBn7Qit1S78nPtdppEuWoOTMbjjYZX7Yh2jJqKSNf2SpQlWnJrilw+4r6P0fMnzBLkoXdtgHAbSTsAHExkxi5Pgd1WrQpQ35vCQ70vcqnMt5k+WjeSqNMt6cS+6J1bPvZjT29TTxGDa88f6lNrFqNU0imYQs2UNrpe69LKcwOkX9ENnRlEtWu1qNd7uj5P8A1F2lmFHVlNiCCCOuI6cnGSaLlzSjVpShNZWGdKrXKy3YbQrEdYBtHSvQ8eisySOXk3zOZO08Yrm4klwRvoKNp0xJUsAu7BVvkLnidwgbwBs0xo16ac0mbhxqFJwm4swuM4RPIrIdoUQfNUJpanFzfCzKOrIge2J4aGVdpKp9ibOktMmYEBY7gOq5jlNq79W63FxwuCOx2GqdKzVR8MvizXU0UyX4ct16SpA7dkZk6M4dqLRswr059mSZHiMlCACTQnndca2xZtXG73NMwvaGnGVo5NcU0R9aphEjI2xMAekWJt7BHQbQk1S4GL7M0oTvMyWcLK8xSpsGNeUBwYhjtkcN+dY8bXjDWM8T0Kpvbj3de4ZdKaplXWVKK4yXZmdwqhHm8nSgcXf2nhFiVuv6TJo7Tb96emnBccpZk/JFNP0NMSWZrBQqqGOeYBm8lsttxiInSklkuxvqUp7q1f8Apn9iArWzGRGYIhieHlFmcFOLjLijoshrqpO0gHtEdRB5in4HkNxFRqyitE3+5nDiIIAGrRvik80Rn1O2zft/hR8io1i1tlUjiWVZ3IuQthhB2XJ3nhE1G1lVWe4KteMOBsla1U5pjU3IVTYrbnBty2va567QydCUZ7rLdlSldzUKepG0DrnJqZnJYWlufBxEENbcCNhtnaGypOKyad7satbQ6RtNd+O4sdYPFr537GH2/aOYv/hrzOda8eDK85vcIg2j2Ym17IfEqeSGHV+Ymi9EtWFQ02aAw6cRtJW/k54j1t0RWp+5TyaN9KV1d9Dn3Y8P9WaloFmT5UrSVfVd+T1xCTJdpcuVe5C80WByIudtt+0rjjiTeSFzag5Uaa3F3tZbJlBUztHV8qinTnqKaoU8k004pkth/SW/qGwf7ha1jdU3GW63lMbOMLig60Y7so640Yja6aLWkr3lKLI2GZLHBXPg+hlYDoAivUhuz4G5Y3brW2Z64a9EOGkvFTfMf4THQvQ8th215nMBFc2zpfcu0ZTWE7Gr1Vm+zxKTKXFhxBBmLjeeOW2Iqjeg+CMtcdXKCdVPOn1wkzsK3l8pJXJV5vNcYsxCRbSFkkcspagOL794iZMjH/Uz7v8A729wiaGhl3nxPsW9NUvLqA8tcbgZLmb3Wx2Z7I5i9qSp3zlFZZ12zKcamzlGTwuZbU2vS4sFTIaXuJHOHpUgG3VeJo3q0nHAS2e8ZpyyStI6vyqhOVpStzmAp5jf4n/sxHXsYVI71Lg/0HUL6pSluVeK/VCc6FSQQQQbEHcRGI008M3IyUlld5uovDHpjT2P80vJmPt/5KXmv3Iut3iV88fC0dBtH4S8zG9lvm3/AGivTUrzDhlo7ngqlj2CMVRb0R306kIcZNLzHWUswzyXp6wJydFzhIdudSTA7LbLJswD6YvLLenL9Dm5OKjhSjnMu/uksZI2llmTKOYve1WJrrhwGQ+Ef6wzs381uG6Ellx0/wCZCjuxrJ7ywu/P+XAhy5pUlXBBGViCCDwIOyKkom9TqcPA6fS+Anmr7hHS0+wvI8puvjz/ALn+5sh5AEADVo3xSeaIz6naZv2/wo+Qma86rzJs01EqzBgA6k2IKiwI6LARctbqMI7siKtQcpb0Stl6vt3sZZYYywfouBYDs3xFWuFOplaGrsav1Krvy4p6mjQmgJiTQ8ywC3IANyTa3oGcMqVU1hG/tLbNGrQdOlxbHCrrS8sK20MDfiLHb0wW3aOI2h8NeYl68eDK85vcIg2j2Ymz7IfEqeSGmm0d9JaElyZTBZiKqrfYHknINwBA2/mBivH36fAu3EurX0pSXB59GU1VpGUmnFm1bKnIykWY4uUWcZfHcLOQL8IRtdJlj405uy3YLV/fBPp6j6U0vKnSLmlpFP2tiA7m+S36SvoU8RC9ueVoiJrq1q4T7Uu7khU7qlcs3SRCm/JJLlE/mBZ27OUt1gxHUeZlywg423Hvy/0GvSXipvmP8Jjeeh53DtrzOYCK5tjz3Ix/qpv6J/6iRHUHQ1FvuvZaTmX/AA5R9GG37GCGgS1E+W5U3GREOEOoaiTsdLf87e5YsU9DKvPifYupFdyE8TAuLD/Te17rbbY8Y5e+q9FfOeDr9l0em2coZxxGKj01S145Galn3I9r/wCxhv7DFqFelcLdaIqlvWtnvJ+n8lMMeiqkC5almnfu4nzly6x7IPetamP6WWXu3dPP9SJmvdEFw1C+CSFmW6fAb9vVhm0bdNdJH7i7MuGn0UvsL9CbsOoxFsjhdLyf7Bt/5KXmv3I2t3iV88fC0dBtH4X3Mb2W+bf9pu1fV5ei6mfJmvKmJMvdAnOCotlbEp5vPJy3xn0U+jbR0V/JSu4QksrA0z9YDJR6e8x5il5YnMUuWFK08MQqgZAYdkTueOH/ADQy1Q3nv8Etcf8Alg0yNdsEleUlMZoKIQXlqGvT8tjLbFut8uJA3wKpwFlZ5k918OL7+eDn3dKmI9WJqCyzpEmbsseeDa/TZRFet2smvs5NUt19zaG2h8XL8xfhEb1PsLyPO7r48/7n+5uh5AEADVo3xSeaIz6naZv2/wAKPkSYYTFHpPR+HnJ4O8cP4hAK6AUxeLFv2ihtD4a8xV148GV5ze4RBtHSJteyHxKnkiu1U1nm0MwlBilt4csmwNthB/pYce3dbOp1HBnV31jC6hx4NaMYNUtaqGW9ZNq3IepnFsDSnmWlgnkwSqspNj7BE8Jx4t95iXdnXxCEFwisa9/ebtYe6hLWWZWj5ZBtYTGUIqX3om0t1gDrhZVlpEbQ2ZNy3qz+xy4MS1ySSTck5kknMk7zECfE15cIPyOt6S8VN8x/hMdE9DyyHbXmcwEVzbLXVvTj0U7lUAbIqynIMpsbX3G4BvCNZFTwNGkO6jSkhmoWecvgl+SsOp7EgdQiLcY7eOV1k/lJjzCLF3Z7cMTE29sSDTo3c6+6H9RvcsT09DKvPifYYqJZZqkE22C4vfIeDlfovaOZvYwd/ieh12zHNbNTp6mzX2VIltKaRhSbe55OwsB4JNthvsPXwgu404NOHB+BNYyqTUlU4rxLbWCYKnRomNbGFSZ1MDZvYWies1Ut8vUr26dK53e7QxkTRO0QcRFxKbac7yicPwCBSU7bjy/YHF07vhz/AHEvQc08oF3WPuiDZaXWU/Bku3fkpLxX7m7W7xK+ePhaNraPwl5mT7LfNv8AtN+qVTJmUNTSTJ8uS8xrq0wgCxCjK5FzzNl4z6EluOLZ0e06c4141lFtLUv63QyTZ7TRWU4lszPh5pOJqVpHhY7W5wa1uMTbuXwZmxrOMN3ceef/AJZIkzQKquJq6k5VXVlZlXBZKbkAGQzM2tzr3tcDKDd8RyrPPYeMffXPIQ9e61JtV9lME1JcqXK5QWs5QZsLZWuTsy4ZRXqtOXA1rGEo0/eWMtvA7UPi5fmL8Ijfp9heR5xdfGn5v9zdDyAIAJ1JpJ0FhYjpF4rVKDbyjSt72MYKMlob/pp+Cdh+cR9XkTdfpeIfTT8E7D84OryDr9LxIDzATfIdA2QdXkHX6Xia2aJqVLc4sp3V0qq3Y6FRrFog1CAKwV1N1J2G+0H2Z9ENuaHSxLWyNp9RquTWU1hi19VKnjJ7W+UZ/wCH1PA6r81W3J+n+5hM1PqTtMn1m/xheoVPAZP2ntJap+hr+pdRxles3+MHUangM/Mdn/m9P9yRQalzcYM1kCAgnCSSbbhkLdcPp2Ms+8QXPtHRdNqkm5Nd/BDtPlB1ZW2MCD1EWPvjVfI41PDyIs3U+qUkI8ll3FsQNukAWvEO4zSV7DHEw+qVZxkdr/KDckHXKZrnal1T7TI68Tf4wnRsOuU/E0DUOp4yfWb/ABg6Ni9cp+I86vaJFLJEvFiNyzHZcnbYcMgIljHdWChWq9JLJnW0blsSEZ7Q1+0W6IyL/Zbrz34M3dlbajbU+iqLh3NFe+hphN+YOon5RSWyK6Wq9TT/ADDa8n6GP0JM/J2n5Qv4TX8PUPzBaePoefQcz8naflCfhFfw9Q/MFpyfoTtGaLMtsTEXtYAdMX7HZ8qM+km+PgZW1NsQuafRUk8d+TdprR/LysAOFgQyncCL7eixIjQuKKqw3TP2ZfuyrqpjK0fkLDasVOy8kjrb5Rmfh1TwOt/NFs1o/QjnU2f/AGvWP+ML1Cp4DfzJaf5vT/cPqdP/ALXrH/GDqFTwD8yWn+b0/wBzZI1NnEgOyKu8gkn0Cwzh0bCefe0IqvtJbqLdNNv0HeWgUADYAAOobI1ksLBxc5ucnJ9/EyhRoQAVtfpuXKbCcRbeFtl13MSwpOSyNckiL9Z5Xkv/AMfnDursbvo9+s8ryX/4/ODq7F30H1nleS//AB+cHV2G+ifo7SSTgcFwRtByPX1RHOm46ippmekK5JK4nOWwAZkngIhnNQWWS06bqPCKr61yvImdi/OIetRLPUp8w+tcryJnYvzg61EOpT5h9a5XkTOxfnB1qIdSnzNtJrJKdgtmW+QLAWv6DlCxuIyeBs7ScVkuTFgqkFtKoDsY9OXziVUmO3WefSycG9nzg6FhusPpZODez5wdCxN0PpZODez5wdEw3WTJU0MARsMRtYEfA01dcss2NyeAiKdRRNWw2PXvYucMJc2R/phODez5w3p4mj+Vrn6o/qefTKcG9nzhOniH5Wufqie/TCcG9nzhenQfla5+qP6/6EikrlmZC4PAw+FRS0M3aGx7iyipTw4vhlG+Y4UXMMr14UIOc3wKVtbVLioqdNZbNHfy8D7IyPx+h9LNz8s3PfJB36OB9kH49Q+lh+Wbj6o/qHfy8D7IPx6h9LD8sXH1R/UFrV6RD6e3LeUt1poZV9m7mEXJNPHcSY2lxOfaxwCAAgAS62UHqyjNhVpoUt5IYgE+gG8XU8U8rkRqKlNJl3r/AKu09EklpTtd2KlWYG4AvjGWWdgd3OGyKtpczqNqZevLSFKKcBRi+ZoQAXmqXjW8w/EsQ3HZQ+Gpv108GV1t7hGRd6I07HVirFI0QgAIAMk2jrEKtRHodJqPBbqPujYjqYPeU2jNGTKhsMpbneTkFHEmLFSrGmsyLFOlKo8RG5tRl5EjlDyu3Ecl6rbbdO33RQ69Le04F92Md3XiVGrGrgqGYu6lEYqwRlYsR0jYvTv3cYmr3W6lu6kFC13372iNmndUHk3eUTMljMj+pR0+UOkdkFG8UuEuDFrWjjxjxRD0P4v0n9olrdoz3qV2k0JnEAEk4QAN5IFgIzq3aPRdgNRsIt+JPqKym0c6pMlioqOaZouMEkGxsAcme3H2RFqPlKvdpuD3Yd3N/wCxI1s1iqqd0eTMlvSzlDSry1K2tmpyv07dh6DAkV7O1o1U4yTU1rxPaGkFfT8ryK0869kIIWXUGxJwKcweac8+s52TQkVzK0qbjlvx7+a+5T6JFptjkRiBHAjaD03iaj2hPaJqVhJrmv3LXSHg+n9jFDbvy68znPZv5p/2mnRtA89wibdpJ2KOJjl6FCVaW5E7SvcQow35f+y1mSaKTk5mzm3lbKtxtsbi/aYuShaUuEsyfhp/BSjUvK3GOIrx1/kBouRUA96uwmAX5KZa580/yfRB1ajXX/QeHyYdar0GunWVzRQupBIIsRkQdxG2M2SaeHqaSaksrQt02Dqj0Sh8KPkv2PK7n40/N/uexKQhAAl1koPWFTsaaqnqZgD7DF1PFPPgRpZml4l73QtVKem72MvHeZNEtsTlubwF9kZ9CvKblnlk1ri3hT3cc8F/X6i0EgK8yY0qUp5+OZ4V/BGI7N+zOI4XlZ8F+w+pYUFxfBeZG1i1OpTSNUUhPNQzAQ5dXVRdrXJzsDa0SUbypv7syOvY0nT3qfcKmqBvNa3kH4li9cdlGTDUka6eDK629wjJu9Eadjqyt1d1bnVrHkwAi+HMbJV6Ok23D2RTSyaSWR20HoWiNDUKjiosxRpyS0DBiFFpTPcZXFje2Zh2EPSWCmqdTZBm97y6h5dSVxrJqFW7jPNXlkr/AEnIXOWyEwJuirpDR8ynmmVOUq6kZcRuIO8HjCd5HJYR0Cp8Fuo+6NiOpg95T6IM7lV73xcput7cW7DxvlE9bc3PfLNHf3vcLLX99IYftLCnsL8jfDe2fKX51r8coo2/RZ4a+JduOm79PAT9CNPE5e9cfK7sG23Tuw9eUWqihj3yrT3s+5qOWu76R73Tlgglkfa8jfwr5cpwW1tmV/RFSh0W9w+2S3X6bdWf0K/VZiZGe5iPYItT1MuepaaBlqa/E2xEL9igey9/RGfX7R2dnJrZMUu94/UoJ2jqAs0ybpB3ZiWbBJa5LG5233mI+JqQrXOFGFLGOHFjTq01PPp2p5EmbOSVeZKapUcmZmdlBGzM7OkwjM+5VSE1UnJJvg93XBQ6R0TpWbNSc8u7yyDLRHlgJY3AVcWQy6zC8C5CtZwg4J8Hq2tSRphMGlHAFhMQTCvBmTne0HtiWh2kZl/Ny2U0+5pfqbtIeD6f2MUNu/LrzM32a+afkT6V+SoHdcmmPgJ4KBs9/bGHSfRWTktW8HT1V0t6oy0isl9q5o4NSBJq3DFmsdwJyI4cY0bK3TtlGotcmde3GLlypvQV9LUL0c4FSbXxS2422g9I39fTGTcUJWtVNaZ4M1re4jd0nGWvejDXNwlSrWss2WrkcDmCewCLN/SUpKa70mQ7OqNQcX3No2yzkOoR11D4UfJfsefXPxp+b/cyiUhCABOm/fh+unxrFz/4vsxkPiLzQ7d1jZRf+oEZVp/V5G5ef0+Zq7tJ/wBNIH97/wCtoWy7b8hu0OwvM36mH/wNv06n4pkNrfH9B1v8t9mc/wBQXPLON3Jk/wDJY0auhjY7y1108GV1t7hGbd6IvWOrNuiNepFLRilmU0x1YOHZWChsZN+BHNIHoipk1FJYNdN3QKORIaTTUcyUrMGIxgi4K3OZJ2KBBkN5Gyu7oNBOnpUTKGaZ0vDgflACuE3XIG20mDIbyKfXbXNK6ZIaXKaWZeJXxFTiDFSuzhZvWg1GzeUOlT4LdR90a8dTn+8oqGumSWxynKt2g9BB2iLNSnGosSLFOpKDzE6JoPS0yqlDKWHtz2VgwW/FDzgx3A3Xfc7Ix6tPo5YNelUdSOQ0Po1acTGkKLF3xpzQWwsbFWNgD0Gy9UJOTlwYsIKGcCNrnrfOmO8mWyLK2Ey2xY7jMF7bM7ELltzMXKFCKW89SnXryb3VoYaqeI/3t7hE09TOqakuirhJrQz+Aea/mstj6BkfRGfW7R3OzaLq7LSjrxa+xBTVZKNps6tzp5TYZKA51BOaAdFtvSDuBuzOS47yVdRhR7T1fLmRvrvPM+U5IlyZbqeRl5IEvZgbeFzb7ewQYH/h9NU5LWTWr1yStJavO+lXlJdULCczg2CS25zG+7PEohO4jp3MY2ib10x4mp9Jip0m81fAzVOlVWwPptf0xNR7SKG1KPRbMcXrlN+eS20h4Pp/Yxn7e+XXmZHs180/7S71Mrls0h7ZnEl7G53jPflftjK2XWi06UvNHQbUoSTVWPkxxjcMQ01chHX7RVKjPnAEC2/PZDJwjJYkuA6EpRfuvicm1s0oKioZ08BQETpC3z9JJ9Foxbmoqk21podBaUnSppPV8S5p/AXzR7o62j8OPkjz25+NPzf7mcSEIQAI+kZxWpdl2rMuL8VIIuOGUXoJShgiballHmsmttTU8mJwlWlvjQopFyON2OUVo20aecd5dndzq4z3cTTrHrfUVyKk8S8KtiGBSpvYjO7HKxhKVCNN5iLVuJ1ViRno3XOpkUxpUErkiHXNSWtMJLZ4vzHdCSoRlPfeoRuZxhuLQz1CH27/AKZ+JYfV0K7LTXVubKHEt7hGdd6Iu2OrFVluLHZFI0SqqqYoejcYUDRABlL2jrHvgWoj0Oy1Zsjn8re4xsLUwVqLam+yLhKZSproweW7I42Mu0dB4joOUNnCM1hjoTcHlGnTOsVTNUypj4UuSyoMIcsbktxHRs6IrRoRg8onlXlNYZRxKRDhqp4j/e3uERT1IZ6kbSrfbMN4w/CIo1u0eiezz/7GP3JEvTAMoSamSKiSvgi+F5f6b/t7bZRFgt17LM+lovdl38mQv/CvC/136f2XZi/mF4kP/e6e75mWsWuT1CclKTkpNgpzu8xVGQdvJ6OvM3gSwFts+NKW/N5f6LyK3Vb7wvU3uiWl2ip7QfIy81+42aRayjpYD2GKG3U3brzOe9m3/wB0/IggxyCynk7tpNYZYDWyrkjIpMX86kkelSL9ZjVobRqYwzLrbNpN5WUVWl9ZaipGGY4Cb0QYQevefSYfUuJ1Fhi0rWnSeYrj4lREBZHGn8BfNHujtKPw4+SPNLn40/N/uZxIQhABWaR0DJnNjcENvKm17bL8YcptaARDqjT/ANz1/wCId0jA8+p9P/c9b+IOkYZD6oU/9z1v4g6RhkstGaKlU4Ili19pJuTwz4QyUm9QNmkdHy56YJq3XbwIPEEbDDJwUlhj4VJQeUU31MpuM31/4iHq0CfrlQDqXTf3fX/iDq0A65UPPqTTf3PX/iDq0A65UN9FqnTSnDhWYqbjE1wDuNrZmHRt4J5GzuqklgvImK5VzNASSSRiW+5WsPQN0OU2O32Y/V6Vxmet/ELvsXfZ4dXJJ3v638Qb7DpGefVuT+f1v4hN9h0jLSnkKihUFlGwQj4jHxI1fouXOILg4hliU2NuHTEcqalqaNltW4tE403wfcyL9XJPGZ6/8Q3oYl78yXnh6GJ1Zkfn9b+IOhiH5ju/D0D6syPz+t/EHQxD8x3fh6EzR+ipcm5QG53k3NuHRDo01HQo3u1Li7SVR8ORKnSg4KsLgwlWlGpFxmsopUK06M1Om8NEL6Hl8X9aM/8ACLc1/wAwXXh6B9Dy+L+tB+EW/iH5gu/D0PPoSV+bt/iF/CaHiH4/deHoZS9Dygb2J6CcodDZdCLzqMqbcupxccpZ5InxomOEABABTaQ0oyuVSwAyuRe5jAvdp1YVXCHcdrsj2eoVreNWvluWiXDCNUnSM9zZBiPBUufZFZbTupafsaM/Z7Z0FmWV5s2zJ9Uou0twBtJlsAPTaFe0bxf+iNbC2W3hP/8ARG+l5vEdghn4tcc16E/5asOT9Sx0VpAzCVa1wLgiNTZt9Ou3GevM5vb2xqdlGNWi3ut4w+42aUrDKUWGZNhfdxjbo0998Tlas91GvRkmsqFLyVVlBwk3QZ2BtZiDsIh1R0KbxJ8fuOo0rist6CyvNEz6H0j+EvrSv8oZ01tz/RkvU7v6f1QfQ+kfwl9aV/lB01tz/cOp3f0/qv8AUr6qpn080S6hVBIDFeaThJIBupI2qYkjGlUi3BkFRVaMt2oi0drAnhnFWct2Lb7ixSpupNQXeyspqmdOcJKALG9ly3C5zJ4COc/E7mpPEMHc/gFjQpZqtvm8/wChY/RFf+F7Zf8AlEvWb7l+xB+H7I5v9Q+iK/8AC9sv/KE6zfcl+gv4fsjm/wBSNX09XIXHNQKtwLkoczsGRvDZ3t7BZl/A+nsnZdWW5DOfNm2in41B37DGzZ3HT0lN8Dl9qWPU7h0k8rVeTFnWnWaZJm8lKCiwBZmF8yLgAbLWtF2MclWnSTWWUv1wqvKT1BC7qJOhiH1wqvKT1BBuIXoYB9cKryk9QQbqE6GBeaq6yzJ8zkpoUkglWUW2bQR1Qko4I6lJRWUMlbPwLffsH/fohacN6WCrOW6slZ9JTOI7Is9BAg6WQHSMziOyDoYA6s0efSUziOwQvQQ5B0sjJNJuDnYjhaEdCPcCrSLhTcXim9Syj2EFCABaq5RaeVG1nCjrJAHvjj7xZuZLmz1TZctzZ9OXKOTqkmVIoae5sktAMTWzJyFzbMkkxrQhCjDHcjmalSrdVcvi3/zBr0ZrNTVD8nKmYnsTYqwuBt2iFhWhN4TFq2lWlHekuAm90PRiSJkuYgCibiDAbAy2z6Lg+yM2+oKLU4rU3Nj3cpxdObzjQqNAeMbzf3ETbG+M/L+UVPaz5SH938M36xbE6z7hHX22rPNrjRDH3N5h5Ceq2xBgVvsuUsL9F1intJe/F+Bq7Ib6OaXP+CDpTWbSdMLz0o04Atdj1KJlzDIUaE+zkkqXNzTWZbq/55knVPWXSFXNTFJlinJOOYEdcrG2Es+ZvYZAw2tRowjwfEfbXNxUksx93y/3Fnukzz9IGx8FJa+zF/8AKLNnlUs+ZT2jxr48i8qfBbqPuiC4+FLyHWXzEPNEDVN7Vck/mI7VI/eORtHitE9L2jHNtMZ9N6wVSVhpqeVLc4A4xXBtvzxAbo1KlaaqbkUYFG3pOj0k21xwYfSWlv8Aysn1h/8ApBv1/pQvRWn1s0d0We/eMnlABMZ0xgbAeTYsB0BhDbtvo1nvH7OiunljRJ49Sg1ccmTn5RHui/spYoPzZie0bzdr+1fyJOun3yZ1J8Cxrx0M2l2TPUXRK1VdJlOMUu5ZxmLqqk2y3E2HpiOtPdg2ixSjvTSH/WR9B0M4SKinAcqHJVHYKGJALEG+4nK8U4OtJZTLco0ovDRA7ouokiTI74pAVsefLxFlK2JxLe5BFtl7ERJQuG3uyI6tFJb0RO1H+9r5r/DFuWhQrdketMeAPOHuMPodoza2gwahaMQo05gC2Iqt88IAF7dJJirtCrLe3Foamy6EXDpHrkl12n0eY0uXTNUFLgmwIG42uDEcLeUYqUpbuSapdxlNxhDewQZdNTVwdFl8hPTO1rb7ZgZEXsDkDEjnWt8NvMWQKnQu8xUd2SE6oklHZGFmUlWHSI1ITU1lGNUg4ScZaoYJXgjqHuihLVlqOhlDRwQAUC/e1/WT4xHIXPzb8z1Cw/8A5kf7X/J12rVCjCZhKW52K2G3TfK0bTxjicvHeT93XwK2k7ylHFLNKjbLqZam3C4iNdGuKwTS6eSxLL9SbPp5U9RjWXNTaLhXHWN0PajJcSKMp03wbTOXUQC1tSigBVaYFA3ATLADoiDZ0ErmeOT/AHLe36jls+lnmv2Z7rFsTrPuEdPbas4K40Rd9zB+fPXiqHsLD9xFbaS4RZo7GfvTXkVejNTJNW81pdXNLS3wuXl54h0lrnZthkrmVNJOK4k0LOFVtqb4MsNA006RpUU7VM2ciyi5xM1sxYDDcjK4iOq4yo7+7jiPoxlC53N5tYFHXmZi0jUH86j1UVf2i3bLFJFG8ea8hrqfBbqPuircfCl5E1l8xDzRTaFfDUSTwmJ8QvHG0XipF+KPUbuO9QmvBjVrRo1ZlfKw1LyJzy8KYUJuFLk88MLZEi3RGvWgnUWJYbRzltVcaEswzFPjxKvWnR1VRyeV7/nPdgoXnrtBN74z5MR1o1Kcc7xPa1KNae70aRJ7qLWlUyE3N2J6cKqCf+ULeP3YobsxZnJlNqx4k+cfcI0dl/B+7MD2i+bX9q/kS9dPvkzqT4FjXjoZ1Lsjd3EaG86onEeAioOtzc+xB2xUu5cEi9bR4tjBprV7RdTVPVTmmz3BCtLl8pNS8rmlcEpCzWKkFbnO4I3RWjUmo4RYcYt5ZU90bW8YCni7K4lSmI5WY8xCgmPLBJkyUV2YB7MzhcgFzfShxyNqS4HP+57M/wBWi7sL29WLueGDOuF7mTommPAHnD3GJrftGVW7Iydzt/spovscG3C6j5eyKm0V768jV2Q/+nJeP8Ean0dMxzJuj56FSxxocrG97ZixGZscodKrHdUa8WMjQmpynazT46EnV7SJNU8ufJRKgjN1yJsAbNmRmLG44CGV6S6JShLMeRLa1m67hUilLmhU7oMzk69iBtRCw4mxF+wCLFjJ9GU9pRXTPyRZSDdVPQPdDZakK0M4QUIAFuqm4J5YbVcMP9pB/aOOvHi5k+TPVNlw39nwjzjg6r9jXU5B50qYBcXsRY3sbZgggRsRlCtDwZzMo1Larh8Gip+oFF5D+u/ziPqlLkWPxO45/oi1lS5FBT2HMky7nMknMknbmSSdkSpRpRx3FZupcVObZy7QdRytVOmWtjxvbhjmA29sRbNea8n4fyWPaKG5Z048ml+jJWsWxOs+4R09tqzgbjQk6h6QlyahjNdUVpZGJjYXxLYXOXGGX8HKmt1aMtbKqxp1XvPGUX1bqJTznM6nnTJTOSxaW2JTiN2tvzvuNoz43M4rElnzNaVjTm96EmvJknRGr1Ho0maZtnIKl5rqMiQTYZDaB0wypVqVuGOHgOpUKNu95vjzbOUabqBNqpzqbq01yp4qXOE9lo1aaxBLwMSrLeqSa5j3U+C3UfdFG4+FLyLdl8xDzQuyHwsrcCD2G8cVB4kmerVFvQa5o6LpTRVLpHCwm3ZAQrSnFxnfMZ7+i8bsoU62HniclTq1rbKa800QZeokoHHUT500LsxtYAdJNz2EQ1WsVxk2yR383whFLyQv90zSUudMkiU6uEV74SGALFcrjfzYr3k1KSwy5s2nKEZOSxnBH1Y8SfOPuEauy/g/dnNe0XzS/tX8iXrp98mdSfAsa8dDOpdkau5xrZIpKabLYWmly+J5kiUhuoVRimODlhzsDt3xUuacnLPcXreaSaETWjTDvPZZc92koqS1wuwRgiAMwF7EM+Jr2zvDqcUloEpcShAtsiQaMnc+++p5r/CYCC4+Gzo+mPAHnD3GJ7ftGTW7Jjq1pk0s3EQSjZOB7COkfuYfdUOljw17h1nc9BPL0eox02ikdmm0NWJYbwlFjboIvcdRGUUHXaW5WhnBpRtk2529TCZZ6F0AJLtOmTDNmkHnnIAb7ZnPLbfZENa5c4qEVhLuLNvZqlJ1JSzJ95zrugaTSfVkyyCqIExDYxBYmx3jnW9Bi9aQcKfHzMy+qqpVzHu4F1S+Anmr7hDXqQm2EFCABV0scE1sWVzcHcQeEclf0ZxrybWp6dsS6pTs4RT4pYZok6RaXnKmuh4qzLfrttivTc4aGjWhRqr3kmZfWKq/8zO9dosdNU5sp9UofSiJWaQmTbcrMd7bMTFrdVzlDZTlLVkkKUIdlJFrqpKONmtzcNr9JIP7Rp7Kg99y7sfyc37TVodDGmnxzn7YZN1luEVrEqCcVs7XGR6so6OhJJ8Thq0W1wF3vxPKHti5vorbjIy1RlG8iayX8hmX3WvEE4xfdksU6k46PBGmTcRuzFjxJue05wJY0Qrk28tmdJKMx1VBckjIf97IRvCBHR54JVgNpBt2ZRQqxcoSSLltNQqxk9E0KbVKjJrqRtBBuI4uVKUXho9Wp14TipRfBkefNUnErWYbxcHth0N6IypuSRqqa2ZMtykx3tsxMW95iWUm9WV404R7KSNN4QfkbtXZRWSMQtckjqy+UdHs6Eo0ePM4Tb1WFS69x5wkhJ18QpVM7ghHC4W3GygEX43GyNKMinR4x4C2apPKEOyiXDIkxlvkQREbJV4mOMcRCCjV3OaZmqhMA5iK2JtwLCwF+OeyAr3MluYOg6avydwCbEE222sc/aIloyxIy6iyig79TyvfF3eRW3WR6p5bZhhi3Gx7IZJpjoppkYVDYcONsPk4jbsvaI91Zzgm3pYxlmKKWNlFydgELnA0fpC2VQdoAB9Aio9SYzhBQgACIRpMVSa0Z5hHAQm7HkO6SfNhhHAQbkeQdJPmwwDgINyPIOlnzfqew4Y228sIAPMI4CFyIGEcBBkDzAOA7IMhg9CgbBCAewCgRCOKfcOU5LRnmEcBCbseQdJLmwwDgINyPIXpJ836hhHAQbseQdJPm/U9hwwCIAXAx5McB2CAMhyY4DsEAZZ5yS+SvYIBcszAtsgECAQ8wjgIXLAMI4CDIBgHAdkGQwAUDYIMgewgoQAEABAAQAEABAAQAEABAAQAEABAAQAEABAAQAEABAAQAEABAAQAEABAAQAEABAAQAEABAAQAEABAAQAEABAAQAEABAAQAEABAAQAEABAAQAEABAAQAEABAAQAEABAAQAEABAAQAEABAAQAEABAAQAEABAAQAEABAAQAEABAAQAEABAAQAEABAAQAEABAAQAEABAAQAEABAAQ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Pentagon 4"/>
          <p:cNvSpPr/>
          <p:nvPr/>
        </p:nvSpPr>
        <p:spPr bwMode="auto">
          <a:xfrm>
            <a:off x="936358" y="1676400"/>
            <a:ext cx="3429000" cy="685800"/>
          </a:xfrm>
          <a:prstGeom prst="homePlat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lumMod val="75000"/>
                    <a:lumOff val="25000"/>
                  </a:schemeClr>
                </a:solidFill>
                <a:latin typeface="+mj-lt"/>
                <a:ea typeface="ＭＳ Ｐゴシック" pitchFamily="-112" charset="-128"/>
                <a:cs typeface="Segoe UI" panose="020B0502040204020203" pitchFamily="34" charset="0"/>
              </a:rPr>
              <a:t>Legible</a:t>
            </a:r>
            <a:endParaRPr kumimoji="0" lang="en-US" sz="2400" b="0" i="0" u="none" strike="noStrike" cap="none" normalizeH="0" baseline="0" dirty="0">
              <a:ln>
                <a:noFill/>
              </a:ln>
              <a:solidFill>
                <a:schemeClr val="tx1">
                  <a:lumMod val="75000"/>
                  <a:lumOff val="25000"/>
                </a:schemeClr>
              </a:solidFill>
              <a:latin typeface="+mj-lt"/>
              <a:ea typeface="ＭＳ Ｐゴシック" pitchFamily="-112" charset="-128"/>
              <a:cs typeface="Segoe UI" panose="020B0502040204020203" pitchFamily="34" charset="0"/>
            </a:endParaRPr>
          </a:p>
        </p:txBody>
      </p:sp>
      <p:sp>
        <p:nvSpPr>
          <p:cNvPr id="10" name="Pentagon 9"/>
          <p:cNvSpPr/>
          <p:nvPr/>
        </p:nvSpPr>
        <p:spPr bwMode="auto">
          <a:xfrm>
            <a:off x="1842265" y="2514600"/>
            <a:ext cx="3429000" cy="685800"/>
          </a:xfrm>
          <a:prstGeom prst="homePlat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lumMod val="75000"/>
                    <a:lumOff val="25000"/>
                  </a:schemeClr>
                </a:solidFill>
                <a:latin typeface="+mj-lt"/>
                <a:ea typeface="ＭＳ Ｐゴシック" pitchFamily="-112" charset="-128"/>
                <a:cs typeface="Segoe UI" panose="020B0502040204020203" pitchFamily="34" charset="0"/>
              </a:rPr>
              <a:t>Accurate</a:t>
            </a:r>
            <a:endParaRPr kumimoji="0" lang="en-US" sz="2400" b="0" i="0" u="none" strike="noStrike" cap="none" normalizeH="0" baseline="0" dirty="0">
              <a:ln>
                <a:noFill/>
              </a:ln>
              <a:solidFill>
                <a:schemeClr val="tx1">
                  <a:lumMod val="75000"/>
                  <a:lumOff val="25000"/>
                </a:schemeClr>
              </a:solidFill>
              <a:latin typeface="+mj-lt"/>
              <a:ea typeface="ＭＳ Ｐゴシック" pitchFamily="-112" charset="-128"/>
              <a:cs typeface="Segoe UI" panose="020B0502040204020203" pitchFamily="34" charset="0"/>
            </a:endParaRPr>
          </a:p>
        </p:txBody>
      </p:sp>
      <p:sp>
        <p:nvSpPr>
          <p:cNvPr id="11" name="Pentagon 10"/>
          <p:cNvSpPr/>
          <p:nvPr/>
        </p:nvSpPr>
        <p:spPr bwMode="auto">
          <a:xfrm>
            <a:off x="2770125" y="3429000"/>
            <a:ext cx="3429000" cy="685800"/>
          </a:xfrm>
          <a:prstGeom prst="homePlate">
            <a:avLst/>
          </a:prstGeom>
          <a:solidFill>
            <a:schemeClr val="bg1"/>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lumMod val="75000"/>
                    <a:lumOff val="25000"/>
                  </a:schemeClr>
                </a:solidFill>
                <a:latin typeface="+mj-lt"/>
                <a:ea typeface="ＭＳ Ｐゴシック" pitchFamily="-112" charset="-128"/>
                <a:cs typeface="Segoe UI" panose="020B0502040204020203" pitchFamily="34" charset="0"/>
              </a:rPr>
              <a:t>Objective</a:t>
            </a:r>
            <a:endParaRPr kumimoji="0" lang="en-US" sz="2400" b="0" i="0" u="none" strike="noStrike" cap="none" normalizeH="0" baseline="0" dirty="0">
              <a:ln>
                <a:noFill/>
              </a:ln>
              <a:solidFill>
                <a:schemeClr val="tx1">
                  <a:lumMod val="75000"/>
                  <a:lumOff val="25000"/>
                </a:schemeClr>
              </a:solidFill>
              <a:latin typeface="+mj-lt"/>
              <a:ea typeface="ＭＳ Ｐゴシック" pitchFamily="-112" charset="-128"/>
              <a:cs typeface="Segoe UI" panose="020B0502040204020203" pitchFamily="34" charset="0"/>
            </a:endParaRPr>
          </a:p>
        </p:txBody>
      </p:sp>
      <p:sp>
        <p:nvSpPr>
          <p:cNvPr id="12" name="Pentagon 11"/>
          <p:cNvSpPr/>
          <p:nvPr/>
        </p:nvSpPr>
        <p:spPr bwMode="auto">
          <a:xfrm>
            <a:off x="3671095" y="4343400"/>
            <a:ext cx="3429000" cy="685800"/>
          </a:xfrm>
          <a:prstGeom prst="homePlate">
            <a:avLst/>
          </a:prstGeom>
          <a:solidFill>
            <a:schemeClr val="bg1"/>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lumMod val="75000"/>
                    <a:lumOff val="25000"/>
                  </a:schemeClr>
                </a:solidFill>
                <a:latin typeface="+mj-lt"/>
                <a:ea typeface="ＭＳ Ｐゴシック" pitchFamily="-112" charset="-128"/>
                <a:cs typeface="Segoe UI" panose="020B0502040204020203" pitchFamily="34" charset="0"/>
              </a:rPr>
              <a:t>Complete</a:t>
            </a:r>
            <a:endParaRPr kumimoji="0" lang="en-US" sz="2400" b="0" i="0" u="none" strike="noStrike" cap="none" normalizeH="0" baseline="0" dirty="0">
              <a:ln>
                <a:noFill/>
              </a:ln>
              <a:solidFill>
                <a:schemeClr val="tx1">
                  <a:lumMod val="75000"/>
                  <a:lumOff val="25000"/>
                </a:schemeClr>
              </a:solidFill>
              <a:latin typeface="+mj-lt"/>
              <a:ea typeface="ＭＳ Ｐゴシック" pitchFamily="-112" charset="-128"/>
              <a:cs typeface="Segoe UI" panose="020B0502040204020203" pitchFamily="34" charset="0"/>
            </a:endParaRPr>
          </a:p>
        </p:txBody>
      </p:sp>
      <p:sp>
        <p:nvSpPr>
          <p:cNvPr id="13" name="Pentagon 12"/>
          <p:cNvSpPr/>
          <p:nvPr/>
        </p:nvSpPr>
        <p:spPr bwMode="auto">
          <a:xfrm>
            <a:off x="4598955" y="5257800"/>
            <a:ext cx="3429000" cy="685800"/>
          </a:xfrm>
          <a:prstGeom prst="homePlate">
            <a:avLst/>
          </a:prstGeom>
          <a:solidFill>
            <a:schemeClr val="bg1"/>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lumMod val="75000"/>
                    <a:lumOff val="25000"/>
                  </a:schemeClr>
                </a:solidFill>
                <a:latin typeface="+mj-lt"/>
                <a:ea typeface="ＭＳ Ｐゴシック" pitchFamily="-112" charset="-128"/>
                <a:cs typeface="Segoe UI" panose="020B0502040204020203" pitchFamily="34" charset="0"/>
              </a:rPr>
              <a:t>Timely</a:t>
            </a:r>
            <a:endParaRPr kumimoji="0" lang="en-US" sz="2400" b="0" i="0" u="none" strike="noStrike" cap="none" normalizeH="0" baseline="0" dirty="0">
              <a:ln>
                <a:noFill/>
              </a:ln>
              <a:solidFill>
                <a:schemeClr val="tx1">
                  <a:lumMod val="75000"/>
                  <a:lumOff val="25000"/>
                </a:schemeClr>
              </a:solidFill>
              <a:latin typeface="+mj-lt"/>
              <a:ea typeface="ＭＳ Ｐゴシック" pitchFamily="-112" charset="-128"/>
              <a:cs typeface="Segoe UI" panose="020B0502040204020203" pitchFamily="34" charset="0"/>
            </a:endParaRPr>
          </a:p>
        </p:txBody>
      </p:sp>
      <p:sp>
        <p:nvSpPr>
          <p:cNvPr id="14" name="Title 2"/>
          <p:cNvSpPr>
            <a:spLocks noGrp="1"/>
          </p:cNvSpPr>
          <p:nvPr>
            <p:ph type="title"/>
          </p:nvPr>
        </p:nvSpPr>
        <p:spPr>
          <a:xfrm>
            <a:off x="688764" y="274638"/>
            <a:ext cx="7998035" cy="1143000"/>
          </a:xfrm>
        </p:spPr>
        <p:txBody>
          <a:bodyPr/>
          <a:lstStyle/>
          <a:p>
            <a:r>
              <a:rPr lang="en-US" dirty="0" smtClean="0"/>
              <a:t>Basic Considerations</a:t>
            </a:r>
            <a:endParaRPr lang="en-US" dirty="0"/>
          </a:p>
        </p:txBody>
      </p:sp>
    </p:spTree>
    <p:extLst>
      <p:ext uri="{BB962C8B-B14F-4D97-AF65-F5344CB8AC3E}">
        <p14:creationId xmlns:p14="http://schemas.microsoft.com/office/powerpoint/2010/main" val="28982743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Documentation Issues</a:t>
            </a:r>
            <a:endParaRPr lang="en-US" dirty="0"/>
          </a:p>
        </p:txBody>
      </p:sp>
      <p:sp>
        <p:nvSpPr>
          <p:cNvPr id="3" name="Content Placeholder 2"/>
          <p:cNvSpPr>
            <a:spLocks noGrp="1"/>
          </p:cNvSpPr>
          <p:nvPr>
            <p:ph idx="1"/>
          </p:nvPr>
        </p:nvSpPr>
        <p:spPr/>
        <p:txBody>
          <a:bodyPr/>
          <a:lstStyle/>
          <a:p>
            <a:r>
              <a:rPr lang="en-US" dirty="0" smtClean="0"/>
              <a:t>Patient non-compliance</a:t>
            </a:r>
          </a:p>
          <a:p>
            <a:r>
              <a:rPr lang="en-US" dirty="0" smtClean="0"/>
              <a:t>Informed consent</a:t>
            </a:r>
          </a:p>
          <a:p>
            <a:r>
              <a:rPr lang="en-US" dirty="0" smtClean="0"/>
              <a:t>Abbreviations</a:t>
            </a:r>
          </a:p>
          <a:p>
            <a:r>
              <a:rPr lang="en-US" dirty="0" smtClean="0"/>
              <a:t>Changes to the medical record</a:t>
            </a:r>
          </a:p>
          <a:p>
            <a:r>
              <a:rPr lang="en-US" dirty="0" smtClean="0"/>
              <a:t>EHRs</a:t>
            </a:r>
            <a:endParaRPr lang="en-US" dirty="0"/>
          </a:p>
        </p:txBody>
      </p:sp>
    </p:spTree>
    <p:extLst>
      <p:ext uri="{BB962C8B-B14F-4D97-AF65-F5344CB8AC3E}">
        <p14:creationId xmlns:p14="http://schemas.microsoft.com/office/powerpoint/2010/main" val="26201795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data:image/jpeg;base64,/9j/4AAQSkZJRgABAQAAAQABAAD/2wCEAAkGBxQSEhUUEhQUFhQXGRkYFhYXGBYXHBccFxgcHRccGBgZHSggGBolHBUYITEjJSktLi4uHB8zODMsNygtLisBCgoKDg0OGxAQGy4kHyQsLCwsLCwsLCwsLCwsLS0sLCwsLCwsLCwsLCwsLCwsLCwsLCwsLCwsLCwsLCwsLCwsLP/AABEIAOEA4QMBEQACEQEDEQH/xAAbAAACAgMBAAAAAAAAAAAAAAAABgQFAgMHAf/EAEoQAAIABAIFBQwJAwMCBwEAAAECAAMEERIhBQYxQVETImFxkQcUMjNScoGSobGy0RUWIzRTYnPB4UJj0iSCorPwJVR0k8LD0zX/xAAbAQABBQEBAAAAAAAAAAAAAAAAAQIDBAUGB//EAD8RAAIBAwEEBwYFAgUEAwEAAAABAgMEETEFEiFRExQyQWFxkQYiMzRSgRUWobHBQnJTYtHh8CMkgvFDkqI1/9oADAMBAAIRAxEAPwBtjUOZCAAgAIACAAgAIACAAgAIACAAgAIACAAgAIACAAgAIACAAgAIACAAgAIACAAgAIACAAgAIACAAgAIACAAgAIACAAgAIACAAgAIACAAgAIACAAgAIACAAgAIACAAgAIACAAgAIACAAgECAUIACAQIACAUIACAAgAIACAAgAIACAAgAIACAAgAIACAAgAIACAQIBQgAIACAAgAIAE3T2mZonMiOVVTYAZX4kmJoxWOJdpUo7uWVv0xP/Ffth26iToocg+mJ/wCK/bBuIOihyLmk0bpOYodEnlTsJIW/UGIJEROrSTw2PVvnSJL1crpxmTJE+5ZL3va6lSAykjbtglu4yipcU1Hii00nPKKMORJ2w+jBSfEoVZOK4FZ32/lN2xa6OHIr9JLmHfb+U3bB0cOQdJLmHfb+U3bB0cOQdJLmZya1wRdiRvBhsqUWuCFjUlnUuZ74VZuAJ7BeM+ct2LZo0afSVIw5tCU+l57HxjXJyC5bdgAEYDuq0n2melQ2NY04Y6NPHey2o9G101+TWYBMAuZbTUDgdKXxD0iHqpcP+orTo7Lhx6NY544EDSk+fTvgmT1L5gqkwOVI3NbwT0GGyrVo6yJaFls+ssxor7oxrKmplFQ8xgWRZijEDzX8E+w5QkritH+pj6eztn1U92kuDafDkMmg6xpsoM3hAkE8bb/bGxaVXUp5fkcRtuzha3ThDRrK+5MZo5bae2LhXEoU3hR4G3s3ZFvKhGdRZb4nmKM78XvP8Qv/AITZ/QGIwfi95/iMPwiz+gMRg/F7z62H4RZ/QjJDHQ7E2lVuXKnVeWlnJgbb2dSt1GpSWE3jBX6wVrSZWJPCJCg8Lgm/YI6SKMGnFSeGK0mvqXNkaax4Ldj2AQ97q1LKpp6I3463hU+pM+UJmHNC9F/l/QMdbwqfUmfKDMOaDov8v6GhNMT0bN2uDmre0EGHYTGumuQ8ynuAeIB7REJUeplAAQAc80794m+cYsR0NGl2EQYcPLzUekWbXSEcXXEWIO/ApYX9IEQXEmqbwSU1mSOid0PXZtHGSqSlmNMDm7MQAEw8BmTi9kZ9CiqmeJYq1dzuOdao6RaorqiawCmYrOVGYBLrsvF9R3YqJl3Tys+Iy6Z2L1n9ont9WZdxojfoXQPfMmYUYCajZKdhUjK/DO+fRCV7noppPRk1tZ9YpycX7yZ5ozV+Y1QkucjopJxGxtYC9gwyztbbBVu4qnvQfEShYzlWUKiaX/O8cKzVelKeBgw54lJBsNt9t4zY3dZPU2p7Pt3HTGORy8ViNMYL4OI4Da1xfLIkkek345xtQb3VvanOVIx3vc0yMtd4uZ5rfCYy6vYfkatl8xDzRR9zpUNdL5S2QYpfywMvTbEesRgUMb/E9J2q5K2e7z4+RQ1Qm0ukjtE1Ki44tje46w6t7YXip/cjW7UtvDd/ZF/r/pCTL0m7CTKn2lKjo98OO9783+oKFHph9RpTKtlTnK3S3muPDHI0636wyn5NZcimZmppX2qks0okG8sWNhh4HPPOCpJaYWhJZ0KkW5OT4SfDn4/cmanzMVPf87e4Ro7PX/S+5y/tK83if+VfyW7Rwu0fmqnmdLs75Wn5HgEU0XSZRaNmTfAA6ybRbt7CtXWYr1K1W6p0tWaaukeU2FxY+/qMRV7epRluzWCSlWhUjmLNaRt+zfzE/wC3+TD9o/gQ/u/hlPrf4hf1B8LR20dTkqPaGXuSIO9prWFzNIJ6Ai2HtPbFO8fvo2LVe6xs0npeRTAGfOlyg3g42C3ttsDtitGMpaIsSnGOrE/XDSukTNktoz7SnZAS8tZcxWbGb847rW9sS04ww9/UhqSnlbmgod1OaE0iwtk0uWTbjzhfsA7ItWsvcK9yvf8AsMlIfs081fcIezKlqbYBAgA55p37xN84xYjoaNLsIgw4edd1HlaP5OmKmn77wC4DrymLDzube97XvlGVXdTeec4LlPcwuZc6zU2j3ZO/+98QB5PlmVTbLFhxEdF/REUN/wDoHT3P6jkWpxQ19SZYAl/a4AuwLywwAdGG1o0uO6smTc6cOYz6Z2L1n9ont9WZdfRFrqHpDBMMohefmGJAIItcDjcAG3REO0KTaU+Rd2VX3Zum+8f4yDoSj1z0oKelmG/OcFEG8swt7Bc+iJ7em51EireVlSpN974I4um6N05hD3X+Lmea3uMZdbsPyNSy+Yp+aESjku7qsoM0y91CXxXG8WzFuO6Obim3wPVqsoRi3PTxH3VerYzXSvnyDOKhadmamabKY3BAK88NmCLncfTbptvhP+DnryEMKVunu9+uGc91m0DNopxlzudfnLMztMF/CzzvfaDnfjtiGcHF8TTtriNaG9H05FTDCcfNSPux/Ub3LGzYfC+5w3tH82v7V/JegXNr2z28I4e9jv3s451kdJYy3bOD8C5oKJRc4gco17eyp0eKeSrVuZ1ODRe6NQC1j/T+4jVglngUJvJs0joxJ1sd7rexBta+33CIrm0pXCxUWg6jXnSeYMRFdcbqpvhYrfjYkA9RtFHYVHorqou7H8i7fnvW1N+P8MqNb/EL+oPhaOvjqcvR1MtEaQen0PPmo7IVqZd2XbhLSQwHWpIivWipVUvA06Ut2nnxIPdW0dOmVS1CK8yRMlpyboCyjLMZbLk4um8Jbyio47wuIty3u4k6Keo0foaezs8mZNnJ3up5ri5TEQDmtwrm3AE74bLdnUSXLiOjvQpvPfoVvdh//on9GX73h9t2Blx8QaaDxUvzF+ERKZMtWb4BAgA55p37xN84xYjoaNLsIgw4eMHc8lA6Sp23jH/02itcr/pslpdtFr3dvG0nmTfekV7PR/Ydc6oWe5194mfpH40i3LQz7jsjjpnYvWYlt9WZlxoiLRVcmWbzpLTVHkuVI/27+0Q+tCpJe48C29SjF5qRb8hhnd0iUq2lSHuBYBiqgcNhJjPVhJv3mjXe1YJe7FiRpvTM2rmY5p2ZKoyVRwA/eL9KjGksRMuvXnWlmT+xXrtiUhQ91/i5nmt8JjLrdh+Rp2XzFPzRXaiqsyTWSUcJUzZeGUxNssJFlO0ZkXtnsO6MKhhprvPQdqbynTm1mCfET5uq1YjcmaWffZlLYr645tvTDXCXInV3RazvItNdNJ45VJTu4mTZEsia4OLnNbmYv6ioUAnjD6j4JEFnSxKc0sKT4eQrRCXh81I+7H9RvcsbNh8L7nDe0nzf/iv5Lxo4TaPzdTzOm2d8rT8iDWSmHORmA3gE5dUFC5l2WyxKmtcERK6aNkyYOp2H7xcVWa/qfqROlB9yPW0jOORnTSOBd/nC9LU+p+rDoqf0r0N2hvCPV+4jV2J8aXl/Jie0PwI+f8GrW/xC/qD4WjqYanL0e0a9AmRP0dPo5tQlOzzVmB5lrWGA5XIv4BFr74hrb0aiklk0aW7Km4t4LLQclqROTk6bpeT3I6I4XzbzbjqvaIJve4uBLDMeCmiDpnQaVcwPU6apntsGFAFG8Kom2HX1Q6M3FYjAbKG88ymL3dM0pKqa53ksHQIiYhsJW5NjvHOtfoiWhFxhhkdaSlPKHWg8VL8xfhEPMuWrN8AgQAIWsdDOWe7ck7o5xKyKW27jbYRE0ZcC7SqR3Uir5Kb+BP8A/baHbyJekiW2qte9LVS5z01SypiuFlEnNSMrkDfxiKst+G6h0KsYvJK7o+mTpF5LSaarQS1cHlJVr4ipFsJbyTEVCm6eci1a8ZtYMNQtEzZbvNmIyKVwKGBBN2BJscwBh9N4lkynXmmsIZNMymKqUBaxN1G2x3jjs2Q+hNRfEoVYbyKbG34U31DFrfjzK/RyIU+kYm6y5g6ChhN5D0pd5q70mfhv6rfKDeXMXDNtLo2Y7AYGGeZIIA9JhsppIVReRyqZeJGUGxZSL8Li0UJrei0XqFTo6kZvuZz+ZSTlOFpM248lSw6wRtjnpW9SLxg9NhtO1qwyprD5s1VHfTDCe+ynktypHYcoduVeTI+ntM5Tj+hE+j5v4Uz1G+UJ0U+TH9bofWvVHo0fN/Cm+o/yg6KfJiO7oJZ316ofNVqF5MgK4sxYtbhe1genKNi0punTxI4XbVzTuLpyp6JYJkyfhJDK3QQL3/mOQ2ps+srmUkspvJ0uy72jK2ispNLD4mPfg4P6sZ3Ua/0v0ZodZo/UvVFfVICbqGF9otFunRrJYlF+jGOvS7pL1Rp5M8D2GH9FU+l+jE6an9S9UWOiZJBLEWFrZxubGoTjKU5LCawc9t65pyjGnF5aeTXrRSPMk2ljEysGw72ABBA6edf0R0MXg5yk8MSWkzDkZE/q5Nok3kWsrmQX0bNvlJnW6ZbfKGC7y5mP0dO/Cm+o/wAoA3lzNkjQ892CrJmXO8qygdJJFgIBHNI6pTS8KKu3CoF+NhaGlNvLybIBAgAyRCdgJ6gTCNpCqLeiM+938lvVMJvx5juin9L9A73fyW9Uwb8eYdFP6X6B3u/kt6pg348w6Kf0v0NbKRkQQenKHZyMaa1PCbbYG8aixi5PCWWae/Jf4iesvziPpYc16ljqdx/hy9GHfkv8RPWX5wvSQ5r1E6ncf4cvRh35L/ET1l+cHSw5oXqdx/hy9GZS56tkrKT0EH3QqnF6NDJ29Wmszg15pmyHEJqepRTZnQHgWAPYTBkXck9EY9+y/wASX6y/OEyhejlyDv2X+JL9ZfnC5QdHLke9+S/xE9ZfnBlB0cuRugGgTaGSnGK95482OhTnN+7FvyWTzlBxHbDOsUvqXqiXqtf6JejDlBxHbB1ij9S9UHVK/wBEvRhyg4jtg6xR+peqDqtf6JejPQbxJGcZcYtMinTnT4STXmghw3GXg1d9p5aesPnDOlhzXqWOp1/8OXozzvuX5aesPnB0sPqXqHU7j/Dl6M977Ty09ZfnB0sPqXqHU7j/AA5f/VnqVCk2DKTwBBgVSLeE0NnbVoLMoNLyZsh5AEAoQANGi0AlJbeLnrMUKrbmzetYpUlglxGThAAQAVWsKDAp34regg/KLFu3nBn7Qit1S78nPtdppEuWoOTMbjjYZX7Yh2jJqKSNf2SpQlWnJrilw+4r6P0fMnzBLkoXdtgHAbSTsAHExkxi5Pgd1WrQpQ35vCQ70vcqnMt5k+WjeSqNMt6cS+6J1bPvZjT29TTxGDa88f6lNrFqNU0imYQs2UNrpe69LKcwOkX9ENnRlEtWu1qNd7uj5P8A1F2lmFHVlNiCCCOuI6cnGSaLlzSjVpShNZWGdKrXKy3YbQrEdYBtHSvQ8eisySOXk3zOZO08Yrm4klwRvoKNp0xJUsAu7BVvkLnidwgbwBs0xo16ac0mbhxqFJwm4swuM4RPIrIdoUQfNUJpanFzfCzKOrIge2J4aGVdpKp9ibOktMmYEBY7gOq5jlNq79W63FxwuCOx2GqdKzVR8MvizXU0UyX4ct16SpA7dkZk6M4dqLRswr059mSZHiMlCACTQnndca2xZtXG73NMwvaGnGVo5NcU0R9aphEjI2xMAekWJt7BHQbQk1S4GL7M0oTvMyWcLK8xSpsGNeUBwYhjtkcN+dY8bXjDWM8T0Kpvbj3de4ZdKaplXWVKK4yXZmdwqhHm8nSgcXf2nhFiVuv6TJo7Tb96emnBccpZk/JFNP0NMSWZrBQqqGOeYBm8lsttxiInSklkuxvqUp7q1f8Apn9iArWzGRGYIhieHlFmcFOLjLijoshrqpO0gHtEdRB5in4HkNxFRqyitE3+5nDiIIAGrRvik80Rn1O2zft/hR8io1i1tlUjiWVZ3IuQthhB2XJ3nhE1G1lVWe4KteMOBsla1U5pjU3IVTYrbnBty2va567QydCUZ7rLdlSldzUKepG0DrnJqZnJYWlufBxEENbcCNhtnaGypOKyad7satbQ6RtNd+O4sdYPFr537GH2/aOYv/hrzOda8eDK85vcIg2j2Ym17IfEqeSGHV+Ymi9EtWFQ02aAw6cRtJW/k54j1t0RWp+5TyaN9KV1d9Dn3Y8P9WaloFmT5UrSVfVd+T1xCTJdpcuVe5C80WByIudtt+0rjjiTeSFzag5Uaa3F3tZbJlBUztHV8qinTnqKaoU8k004pkth/SW/qGwf7ha1jdU3GW63lMbOMLig60Y7so640Yja6aLWkr3lKLI2GZLHBXPg+hlYDoAivUhuz4G5Y3brW2Z64a9EOGkvFTfMf4THQvQ8th215nMBFc2zpfcu0ZTWE7Gr1Vm+zxKTKXFhxBBmLjeeOW2Iqjeg+CMtcdXKCdVPOn1wkzsK3l8pJXJV5vNcYsxCRbSFkkcspagOL794iZMjH/Uz7v8A729wiaGhl3nxPsW9NUvLqA8tcbgZLmb3Wx2Z7I5i9qSp3zlFZZ12zKcamzlGTwuZbU2vS4sFTIaXuJHOHpUgG3VeJo3q0nHAS2e8ZpyyStI6vyqhOVpStzmAp5jf4n/sxHXsYVI71Lg/0HUL6pSluVeK/VCc6FSQQQQbEHcRGI008M3IyUlld5uovDHpjT2P80vJmPt/5KXmv3Iut3iV88fC0dBtH4S8zG9lvm3/AGivTUrzDhlo7ngqlj2CMVRb0R306kIcZNLzHWUswzyXp6wJydFzhIdudSTA7LbLJswD6YvLLenL9Dm5OKjhSjnMu/uksZI2llmTKOYve1WJrrhwGQ+Ef6wzs381uG6Ellx0/wCZCjuxrJ7ywu/P+XAhy5pUlXBBGViCCDwIOyKkom9TqcPA6fS+Anmr7hHS0+wvI8puvjz/ALn+5sh5AEADVo3xSeaIz6naZv2/wo+Qma86rzJs01EqzBgA6k2IKiwI6LARctbqMI7siKtQcpb0Stl6vt3sZZYYywfouBYDs3xFWuFOplaGrsav1Krvy4p6mjQmgJiTQ8ywC3IANyTa3oGcMqVU1hG/tLbNGrQdOlxbHCrrS8sK20MDfiLHb0wW3aOI2h8NeYl68eDK85vcIg2j2Ymz7IfEqeSGmm0d9JaElyZTBZiKqrfYHknINwBA2/mBivH36fAu3EurX0pSXB59GU1VpGUmnFm1bKnIykWY4uUWcZfHcLOQL8IRtdJlj405uy3YLV/fBPp6j6U0vKnSLmlpFP2tiA7m+S36SvoU8RC9ueVoiJrq1q4T7Uu7khU7qlcs3SRCm/JJLlE/mBZ27OUt1gxHUeZlywg423Hvy/0GvSXipvmP8Jjeeh53DtrzOYCK5tjz3Ix/qpv6J/6iRHUHQ1FvuvZaTmX/AA5R9GG37GCGgS1E+W5U3GREOEOoaiTsdLf87e5YsU9DKvPifYupFdyE8TAuLD/Te17rbbY8Y5e+q9FfOeDr9l0em2coZxxGKj01S145Galn3I9r/wCxhv7DFqFelcLdaIqlvWtnvJ+n8lMMeiqkC5almnfu4nzly6x7IPetamP6WWXu3dPP9SJmvdEFw1C+CSFmW6fAb9vVhm0bdNdJH7i7MuGn0UvsL9CbsOoxFsjhdLyf7Bt/5KXmv3I2t3iV88fC0dBtH4X3Mb2W+bf9pu1fV5ei6mfJmvKmJMvdAnOCotlbEp5vPJy3xn0U+jbR0V/JSu4QksrA0z9YDJR6e8x5il5YnMUuWFK08MQqgZAYdkTueOH/ADQy1Q3nv8Etcf8Alg0yNdsEleUlMZoKIQXlqGvT8tjLbFut8uJA3wKpwFlZ5k918OL7+eDn3dKmI9WJqCyzpEmbsseeDa/TZRFet2smvs5NUt19zaG2h8XL8xfhEb1PsLyPO7r48/7n+5uh5AEADVo3xSeaIz6naZv2/wAKPkSYYTFHpPR+HnJ4O8cP4hAK6AUxeLFv2ihtD4a8xV148GV5ze4RBtHSJteyHxKnkiu1U1nm0MwlBilt4csmwNthB/pYce3dbOp1HBnV31jC6hx4NaMYNUtaqGW9ZNq3IepnFsDSnmWlgnkwSqspNj7BE8Jx4t95iXdnXxCEFwisa9/ebtYe6hLWWZWj5ZBtYTGUIqX3om0t1gDrhZVlpEbQ2ZNy3qz+xy4MS1ySSTck5kknMk7zECfE15cIPyOt6S8VN8x/hMdE9DyyHbXmcwEVzbLXVvTj0U7lUAbIqynIMpsbX3G4BvCNZFTwNGkO6jSkhmoWecvgl+SsOp7EgdQiLcY7eOV1k/lJjzCLF3Z7cMTE29sSDTo3c6+6H9RvcsT09DKvPifYYqJZZqkE22C4vfIeDlfovaOZvYwd/ieh12zHNbNTp6mzX2VIltKaRhSbe55OwsB4JNthvsPXwgu404NOHB+BNYyqTUlU4rxLbWCYKnRomNbGFSZ1MDZvYWies1Ut8vUr26dK53e7QxkTRO0QcRFxKbac7yicPwCBSU7bjy/YHF07vhz/AHEvQc08oF3WPuiDZaXWU/Bku3fkpLxX7m7W7xK+ePhaNraPwl5mT7LfNv8AtN+qVTJmUNTSTJ8uS8xrq0wgCxCjK5FzzNl4z6EluOLZ0e06c4141lFtLUv63QyTZ7TRWU4lszPh5pOJqVpHhY7W5wa1uMTbuXwZmxrOMN3ceef/AJZIkzQKquJq6k5VXVlZlXBZKbkAGQzM2tzr3tcDKDd8RyrPPYeMffXPIQ9e61JtV9lME1JcqXK5QWs5QZsLZWuTsy4ZRXqtOXA1rGEo0/eWMtvA7UPi5fmL8Ijfp9heR5xdfGn5v9zdDyAIAJ1JpJ0FhYjpF4rVKDbyjSt72MYKMlob/pp+Cdh+cR9XkTdfpeIfTT8E7D84OryDr9LxIDzATfIdA2QdXkHX6Xia2aJqVLc4sp3V0qq3Y6FRrFog1CAKwV1N1J2G+0H2Z9ENuaHSxLWyNp9RquTWU1hi19VKnjJ7W+UZ/wCH1PA6r81W3J+n+5hM1PqTtMn1m/xheoVPAZP2ntJap+hr+pdRxles3+MHUangM/Mdn/m9P9yRQalzcYM1kCAgnCSSbbhkLdcPp2Ms+8QXPtHRdNqkm5Nd/BDtPlB1ZW2MCD1EWPvjVfI41PDyIs3U+qUkI8ll3FsQNukAWvEO4zSV7DHEw+qVZxkdr/KDckHXKZrnal1T7TI68Tf4wnRsOuU/E0DUOp4yfWb/ABg6Ni9cp+I86vaJFLJEvFiNyzHZcnbYcMgIljHdWChWq9JLJnW0blsSEZ7Q1+0W6IyL/Zbrz34M3dlbajbU+iqLh3NFe+hphN+YOon5RSWyK6Wq9TT/ADDa8n6GP0JM/J2n5Qv4TX8PUPzBaePoefQcz8naflCfhFfw9Q/MFpyfoTtGaLMtsTEXtYAdMX7HZ8qM+km+PgZW1NsQuafRUk8d+TdprR/LysAOFgQyncCL7eixIjQuKKqw3TP2ZfuyrqpjK0fkLDasVOy8kjrb5Rmfh1TwOt/NFs1o/QjnU2f/AGvWP+ML1Cp4DfzJaf5vT/cPqdP/ALXrH/GDqFTwD8yWn+b0/wBzZI1NnEgOyKu8gkn0Cwzh0bCefe0IqvtJbqLdNNv0HeWgUADYAAOobI1ksLBxc5ucnJ9/EyhRoQAVtfpuXKbCcRbeFtl13MSwpOSyNckiL9Z5Xkv/AMfnDursbvo9+s8ryX/4/ODq7F30H1nleS//AB+cHV2G+ifo7SSTgcFwRtByPX1RHOm46ippmekK5JK4nOWwAZkngIhnNQWWS06bqPCKr61yvImdi/OIetRLPUp8w+tcryJnYvzg61EOpT5h9a5XkTOxfnB1qIdSnzNtJrJKdgtmW+QLAWv6DlCxuIyeBs7ScVkuTFgqkFtKoDsY9OXziVUmO3WefSycG9nzg6FhusPpZODez5wdCxN0PpZODez5wdEw3WTJU0MARsMRtYEfA01dcss2NyeAiKdRRNWw2PXvYucMJc2R/phODez5w3p4mj+Vrn6o/qefTKcG9nzhOniH5Wufqie/TCcG9nzhenQfla5+qP6/6EikrlmZC4PAw+FRS0M3aGx7iyipTw4vhlG+Y4UXMMr14UIOc3wKVtbVLioqdNZbNHfy8D7IyPx+h9LNz8s3PfJB36OB9kH49Q+lh+Wbj6o/qHfy8D7IPx6h9LD8sXH1R/UFrV6RD6e3LeUt1poZV9m7mEXJNPHcSY2lxOfaxwCAAgAS62UHqyjNhVpoUt5IYgE+gG8XU8U8rkRqKlNJl3r/AKu09EklpTtd2KlWYG4AvjGWWdgd3OGyKtpczqNqZevLSFKKcBRi+ZoQAXmqXjW8w/EsQ3HZQ+Gpv108GV1t7hGRd6I07HVirFI0QgAIAMk2jrEKtRHodJqPBbqPujYjqYPeU2jNGTKhsMpbneTkFHEmLFSrGmsyLFOlKo8RG5tRl5EjlDyu3Ecl6rbbdO33RQ69Le04F92Md3XiVGrGrgqGYu6lEYqwRlYsR0jYvTv3cYmr3W6lu6kFC13372iNmndUHk3eUTMljMj+pR0+UOkdkFG8UuEuDFrWjjxjxRD0P4v0n9olrdoz3qV2k0JnEAEk4QAN5IFgIzq3aPRdgNRsIt+JPqKym0c6pMlioqOaZouMEkGxsAcme3H2RFqPlKvdpuD3Yd3N/wCxI1s1iqqd0eTMlvSzlDSry1K2tmpyv07dh6DAkV7O1o1U4yTU1rxPaGkFfT8ryK0869kIIWXUGxJwKcweac8+s52TQkVzK0qbjlvx7+a+5T6JFptjkRiBHAjaD03iaj2hPaJqVhJrmv3LXSHg+n9jFDbvy68znPZv5p/2mnRtA89wibdpJ2KOJjl6FCVaW5E7SvcQow35f+y1mSaKTk5mzm3lbKtxtsbi/aYuShaUuEsyfhp/BSjUvK3GOIrx1/kBouRUA96uwmAX5KZa580/yfRB1ajXX/QeHyYdar0GunWVzRQupBIIsRkQdxG2M2SaeHqaSaksrQt02Dqj0Sh8KPkv2PK7n40/N/uexKQhAAl1koPWFTsaaqnqZgD7DF1PFPPgRpZml4l73QtVKem72MvHeZNEtsTlubwF9kZ9CvKblnlk1ri3hT3cc8F/X6i0EgK8yY0qUp5+OZ4V/BGI7N+zOI4XlZ8F+w+pYUFxfBeZG1i1OpTSNUUhPNQzAQ5dXVRdrXJzsDa0SUbypv7syOvY0nT3qfcKmqBvNa3kH4li9cdlGTDUka6eDK629wjJu9Eadjqyt1d1bnVrHkwAi+HMbJV6Ok23D2RTSyaSWR20HoWiNDUKjiosxRpyS0DBiFFpTPcZXFje2Zh2EPSWCmqdTZBm97y6h5dSVxrJqFW7jPNXlkr/AEnIXOWyEwJuirpDR8ynmmVOUq6kZcRuIO8HjCd5HJYR0Cp8Fuo+6NiOpg95T6IM7lV73xcput7cW7DxvlE9bc3PfLNHf3vcLLX99IYftLCnsL8jfDe2fKX51r8coo2/RZ4a+JduOm79PAT9CNPE5e9cfK7sG23Tuw9eUWqihj3yrT3s+5qOWu76R73Tlgglkfa8jfwr5cpwW1tmV/RFSh0W9w+2S3X6bdWf0K/VZiZGe5iPYItT1MuepaaBlqa/E2xEL9igey9/RGfX7R2dnJrZMUu94/UoJ2jqAs0ybpB3ZiWbBJa5LG5233mI+JqQrXOFGFLGOHFjTq01PPp2p5EmbOSVeZKapUcmZmdlBGzM7OkwjM+5VSE1UnJJvg93XBQ6R0TpWbNSc8u7yyDLRHlgJY3AVcWQy6zC8C5CtZwg4J8Hq2tSRphMGlHAFhMQTCvBmTne0HtiWh2kZl/Ny2U0+5pfqbtIeD6f2MUNu/LrzM32a+afkT6V+SoHdcmmPgJ4KBs9/bGHSfRWTktW8HT1V0t6oy0isl9q5o4NSBJq3DFmsdwJyI4cY0bK3TtlGotcmde3GLlypvQV9LUL0c4FSbXxS2422g9I39fTGTcUJWtVNaZ4M1re4jd0nGWvejDXNwlSrWss2WrkcDmCewCLN/SUpKa70mQ7OqNQcX3No2yzkOoR11D4UfJfsefXPxp+b/cyiUhCABOm/fh+unxrFz/4vsxkPiLzQ7d1jZRf+oEZVp/V5G5ef0+Zq7tJ/wBNIH97/wCtoWy7b8hu0OwvM36mH/wNv06n4pkNrfH9B1v8t9mc/wBQXPLON3Jk/wDJY0auhjY7y1108GV1t7hGbd6IvWOrNuiNepFLRilmU0x1YOHZWChsZN+BHNIHoipk1FJYNdN3QKORIaTTUcyUrMGIxgi4K3OZJ2KBBkN5Gyu7oNBOnpUTKGaZ0vDgflACuE3XIG20mDIbyKfXbXNK6ZIaXKaWZeJXxFTiDFSuzhZvWg1GzeUOlT4LdR90a8dTn+8oqGumSWxynKt2g9BB2iLNSnGosSLFOpKDzE6JoPS0yqlDKWHtz2VgwW/FDzgx3A3Xfc7Ix6tPo5YNelUdSOQ0Po1acTGkKLF3xpzQWwsbFWNgD0Gy9UJOTlwYsIKGcCNrnrfOmO8mWyLK2Ey2xY7jMF7bM7ELltzMXKFCKW89SnXryb3VoYaqeI/3t7hE09TOqakuirhJrQz+Aea/mstj6BkfRGfW7R3OzaLq7LSjrxa+xBTVZKNps6tzp5TYZKA51BOaAdFtvSDuBuzOS47yVdRhR7T1fLmRvrvPM+U5IlyZbqeRl5IEvZgbeFzb7ewQYH/h9NU5LWTWr1yStJavO+lXlJdULCczg2CS25zG+7PEohO4jp3MY2ib10x4mp9Jip0m81fAzVOlVWwPptf0xNR7SKG1KPRbMcXrlN+eS20h4Pp/Yxn7e+XXmZHs180/7S71Mrls0h7ZnEl7G53jPflftjK2XWi06UvNHQbUoSTVWPkxxjcMQ01chHX7RVKjPnAEC2/PZDJwjJYkuA6EpRfuvicm1s0oKioZ08BQETpC3z9JJ9Foxbmoqk21podBaUnSppPV8S5p/AXzR7o62j8OPkjz25+NPzf7mcSEIQAI+kZxWpdl2rMuL8VIIuOGUXoJShgiballHmsmttTU8mJwlWlvjQopFyON2OUVo20aecd5dndzq4z3cTTrHrfUVyKk8S8KtiGBSpvYjO7HKxhKVCNN5iLVuJ1ViRno3XOpkUxpUErkiHXNSWtMJLZ4vzHdCSoRlPfeoRuZxhuLQz1CH27/AKZ+JYfV0K7LTXVubKHEt7hGdd6Iu2OrFVluLHZFI0SqqqYoejcYUDRABlL2jrHvgWoj0Oy1Zsjn8re4xsLUwVqLam+yLhKZSproweW7I42Mu0dB4joOUNnCM1hjoTcHlGnTOsVTNUypj4UuSyoMIcsbktxHRs6IrRoRg8onlXlNYZRxKRDhqp4j/e3uERT1IZ6kbSrfbMN4w/CIo1u0eiezz/7GP3JEvTAMoSamSKiSvgi+F5f6b/t7bZRFgt17LM+lovdl38mQv/CvC/136f2XZi/mF4kP/e6e75mWsWuT1CclKTkpNgpzu8xVGQdvJ6OvM3gSwFts+NKW/N5f6LyK3Vb7wvU3uiWl2ip7QfIy81+42aRayjpYD2GKG3U3brzOe9m3/wB0/IggxyCynk7tpNYZYDWyrkjIpMX86kkelSL9ZjVobRqYwzLrbNpN5WUVWl9ZaipGGY4Cb0QYQevefSYfUuJ1Fhi0rWnSeYrj4lREBZHGn8BfNHujtKPw4+SPNLn40/N/uZxIQhABWaR0DJnNjcENvKm17bL8YcptaARDqjT/ANz1/wCId0jA8+p9P/c9b+IOkYZD6oU/9z1v4g6RhkstGaKlU4Ili19pJuTwz4QyUm9QNmkdHy56YJq3XbwIPEEbDDJwUlhj4VJQeUU31MpuM31/4iHq0CfrlQDqXTf3fX/iDq0A65UPPqTTf3PX/iDq0A65UN9FqnTSnDhWYqbjE1wDuNrZmHRt4J5GzuqklgvImK5VzNASSSRiW+5WsPQN0OU2O32Y/V6Vxmet/ELvsXfZ4dXJJ3v638Qb7DpGefVuT+f1v4hN9h0jLSnkKihUFlGwQj4jHxI1fouXOILg4hliU2NuHTEcqalqaNltW4tE403wfcyL9XJPGZ6/8Q3oYl78yXnh6GJ1Zkfn9b+IOhiH5ju/D0D6syPz+t/EHQxD8x3fh6EzR+ipcm5QG53k3NuHRDo01HQo3u1Li7SVR8ORKnSg4KsLgwlWlGpFxmsopUK06M1Om8NEL6Hl8X9aM/8ACLc1/wAwXXh6B9Dy+L+tB+EW/iH5gu/D0PPoSV+bt/iF/CaHiH4/deHoZS9Dygb2J6CcodDZdCLzqMqbcupxccpZ5InxomOEABABTaQ0oyuVSwAyuRe5jAvdp1YVXCHcdrsj2eoVreNWvluWiXDCNUnSM9zZBiPBUufZFZbTupafsaM/Z7Z0FmWV5s2zJ9Uou0twBtJlsAPTaFe0bxf+iNbC2W3hP/8ARG+l5vEdghn4tcc16E/5asOT9Sx0VpAzCVa1wLgiNTZt9Ou3GevM5vb2xqdlGNWi3ut4w+42aUrDKUWGZNhfdxjbo0998Tlas91GvRkmsqFLyVVlBwk3QZ2BtZiDsIh1R0KbxJ8fuOo0rist6CyvNEz6H0j+EvrSv8oZ01tz/RkvU7v6f1QfQ+kfwl9aV/lB01tz/cOp3f0/qv8AUr6qpn080S6hVBIDFeaThJIBupI2qYkjGlUi3BkFRVaMt2oi0drAnhnFWct2Lb7ixSpupNQXeyspqmdOcJKALG9ly3C5zJ4COc/E7mpPEMHc/gFjQpZqtvm8/wChY/RFf+F7Zf8AlEvWb7l+xB+H7I5v9Q+iK/8AC9sv/KE6zfcl+gv4fsjm/wBSNX09XIXHNQKtwLkoczsGRvDZ3t7BZl/A+nsnZdWW5DOfNm2in41B37DGzZ3HT0lN8Dl9qWPU7h0k8rVeTFnWnWaZJm8lKCiwBZmF8yLgAbLWtF2MclWnSTWWUv1wqvKT1BC7qJOhiH1wqvKT1BBuIXoYB9cKryk9QQbqE6GBeaq6yzJ8zkpoUkglWUW2bQR1Qko4I6lJRWUMlbPwLffsH/fohacN6WCrOW6slZ9JTOI7Is9BAg6WQHSMziOyDoYA6s0efSUziOwQvQQ5B0sjJNJuDnYjhaEdCPcCrSLhTcXim9Syj2EFCABaq5RaeVG1nCjrJAHvjj7xZuZLmz1TZctzZ9OXKOTqkmVIoae5sktAMTWzJyFzbMkkxrQhCjDHcjmalSrdVcvi3/zBr0ZrNTVD8nKmYnsTYqwuBt2iFhWhN4TFq2lWlHekuAm90PRiSJkuYgCibiDAbAy2z6Lg+yM2+oKLU4rU3Nj3cpxdObzjQqNAeMbzf3ETbG+M/L+UVPaz5SH938M36xbE6z7hHX22rPNrjRDH3N5h5Ceq2xBgVvsuUsL9F1intJe/F+Bq7Ib6OaXP+CDpTWbSdMLz0o04Atdj1KJlzDIUaE+zkkqXNzTWZbq/55knVPWXSFXNTFJlinJOOYEdcrG2Es+ZvYZAw2tRowjwfEfbXNxUksx93y/3Fnukzz9IGx8FJa+zF/8AKLNnlUs+ZT2jxr48i8qfBbqPuiC4+FLyHWXzEPNEDVN7Vck/mI7VI/eORtHitE9L2jHNtMZ9N6wVSVhpqeVLc4A4xXBtvzxAbo1KlaaqbkUYFG3pOj0k21xwYfSWlv8Aysn1h/8ApBv1/pQvRWn1s0d0We/eMnlABMZ0xgbAeTYsB0BhDbtvo1nvH7OiunljRJ49Sg1ccmTn5RHui/spYoPzZie0bzdr+1fyJOun3yZ1J8Cxrx0M2l2TPUXRK1VdJlOMUu5ZxmLqqk2y3E2HpiOtPdg2ixSjvTSH/WR9B0M4SKinAcqHJVHYKGJALEG+4nK8U4OtJZTLco0ovDRA7ouokiTI74pAVsefLxFlK2JxLe5BFtl7ERJQuG3uyI6tFJb0RO1H+9r5r/DFuWhQrdketMeAPOHuMPodoza2gwahaMQo05gC2Iqt88IAF7dJJirtCrLe3Foamy6EXDpHrkl12n0eY0uXTNUFLgmwIG42uDEcLeUYqUpbuSapdxlNxhDewQZdNTVwdFl8hPTO1rb7ZgZEXsDkDEjnWt8NvMWQKnQu8xUd2SE6oklHZGFmUlWHSI1ITU1lGNUg4ScZaoYJXgjqHuihLVlqOhlDRwQAUC/e1/WT4xHIXPzb8z1Cw/8A5kf7X/J12rVCjCZhKW52K2G3TfK0bTxjicvHeT93XwK2k7ylHFLNKjbLqZam3C4iNdGuKwTS6eSxLL9SbPp5U9RjWXNTaLhXHWN0PajJcSKMp03wbTOXUQC1tSigBVaYFA3ATLADoiDZ0ErmeOT/AHLe36jls+lnmv2Z7rFsTrPuEdPbas4K40Rd9zB+fPXiqHsLD9xFbaS4RZo7GfvTXkVejNTJNW81pdXNLS3wuXl54h0lrnZthkrmVNJOK4k0LOFVtqb4MsNA006RpUU7VM2ciyi5xM1sxYDDcjK4iOq4yo7+7jiPoxlC53N5tYFHXmZi0jUH86j1UVf2i3bLFJFG8ea8hrqfBbqPuircfCl5E1l8xDzRTaFfDUSTwmJ8QvHG0XipF+KPUbuO9QmvBjVrRo1ZlfKw1LyJzy8KYUJuFLk88MLZEi3RGvWgnUWJYbRzltVcaEswzFPjxKvWnR1VRyeV7/nPdgoXnrtBN74z5MR1o1Kcc7xPa1KNae70aRJ7qLWlUyE3N2J6cKqCf+ULeP3YobsxZnJlNqx4k+cfcI0dl/B+7MD2i+bX9q/kS9dPvkzqT4FjXjoZ1Lsjd3EaG86onEeAioOtzc+xB2xUu5cEi9bR4tjBprV7RdTVPVTmmz3BCtLl8pNS8rmlcEpCzWKkFbnO4I3RWjUmo4RYcYt5ZU90bW8YCni7K4lSmI5WY8xCgmPLBJkyUV2YB7MzhcgFzfShxyNqS4HP+57M/wBWi7sL29WLueGDOuF7mTommPAHnD3GJrftGVW7Iydzt/spovscG3C6j5eyKm0V768jV2Q/+nJeP8Ean0dMxzJuj56FSxxocrG97ZixGZscodKrHdUa8WMjQmpynazT46EnV7SJNU8ufJRKgjN1yJsAbNmRmLG44CGV6S6JShLMeRLa1m67hUilLmhU7oMzk69iBtRCw4mxF+wCLFjJ9GU9pRXTPyRZSDdVPQPdDZakK0M4QUIAFuqm4J5YbVcMP9pB/aOOvHi5k+TPVNlw39nwjzjg6r9jXU5B50qYBcXsRY3sbZgggRsRlCtDwZzMo1Larh8Gip+oFF5D+u/ziPqlLkWPxO45/oi1lS5FBT2HMky7nMknMknbmSSdkSpRpRx3FZupcVObZy7QdRytVOmWtjxvbhjmA29sRbNea8n4fyWPaKG5Z048ml+jJWsWxOs+4R09tqzgbjQk6h6QlyahjNdUVpZGJjYXxLYXOXGGX8HKmt1aMtbKqxp1XvPGUX1bqJTznM6nnTJTOSxaW2JTiN2tvzvuNoz43M4rElnzNaVjTm96EmvJknRGr1Ho0maZtnIKl5rqMiQTYZDaB0wypVqVuGOHgOpUKNu95vjzbOUabqBNqpzqbq01yp4qXOE9lo1aaxBLwMSrLeqSa5j3U+C3UfdFG4+FLyLdl8xDzQuyHwsrcCD2G8cVB4kmerVFvQa5o6LpTRVLpHCwm3ZAQrSnFxnfMZ7+i8bsoU62HniclTq1rbKa800QZeokoHHUT500LsxtYAdJNz2EQ1WsVxk2yR383whFLyQv90zSUudMkiU6uEV74SGALFcrjfzYr3k1KSwy5s2nKEZOSxnBH1Y8SfOPuEauy/g/dnNe0XzS/tX8iXrp98mdSfAsa8dDOpdkau5xrZIpKabLYWmly+J5kiUhuoVRimODlhzsDt3xUuacnLPcXreaSaETWjTDvPZZc92koqS1wuwRgiAMwF7EM+Jr2zvDqcUloEpcShAtsiQaMnc+++p5r/CYCC4+Gzo+mPAHnD3GJ7ftGTW7Jjq1pk0s3EQSjZOB7COkfuYfdUOljw17h1nc9BPL0eox02ikdmm0NWJYbwlFjboIvcdRGUUHXaW5WhnBpRtk2529TCZZ6F0AJLtOmTDNmkHnnIAb7ZnPLbfZENa5c4qEVhLuLNvZqlJ1JSzJ95zrugaTSfVkyyCqIExDYxBYmx3jnW9Bi9aQcKfHzMy+qqpVzHu4F1S+Anmr7hDXqQm2EFCABV0scE1sWVzcHcQeEclf0ZxrybWp6dsS6pTs4RT4pYZok6RaXnKmuh4qzLfrttivTc4aGjWhRqr3kmZfWKq/8zO9dosdNU5sp9UofSiJWaQmTbcrMd7bMTFrdVzlDZTlLVkkKUIdlJFrqpKONmtzcNr9JIP7Rp7Kg99y7sfyc37TVodDGmnxzn7YZN1luEVrEqCcVs7XGR6so6OhJJ8Thq0W1wF3vxPKHti5vorbjIy1RlG8iayX8hmX3WvEE4xfdksU6k46PBGmTcRuzFjxJue05wJY0Qrk28tmdJKMx1VBckjIf97IRvCBHR54JVgNpBt2ZRQqxcoSSLltNQqxk9E0KbVKjJrqRtBBuI4uVKUXho9Wp14TipRfBkefNUnErWYbxcHth0N6IypuSRqqa2ZMtykx3tsxMW95iWUm9WV404R7KSNN4QfkbtXZRWSMQtckjqy+UdHs6Eo0ePM4Tb1WFS69x5wkhJ18QpVM7ghHC4W3GygEX43GyNKMinR4x4C2apPKEOyiXDIkxlvkQREbJV4mOMcRCCjV3OaZmqhMA5iK2JtwLCwF+OeyAr3MluYOg6avydwCbEE222sc/aIloyxIy6iyig79TyvfF3eRW3WR6p5bZhhi3Gx7IZJpjoppkYVDYcONsPk4jbsvaI91Zzgm3pYxlmKKWNlFydgELnA0fpC2VQdoAB9Aio9SYzhBQgACIRpMVSa0Z5hHAQm7HkO6SfNhhHAQbkeQdJPmwwDgINyPIOlnzfqew4Y228sIAPMI4CFyIGEcBBkDzAOA7IMhg9CgbBCAewCgRCOKfcOU5LRnmEcBCbseQdJLmwwDgINyPIXpJ836hhHAQbseQdJPm/U9hwwCIAXAx5McB2CAMhyY4DsEAZZ5yS+SvYIBcszAtsgECAQ8wjgIXLAMI4CDIBgHAdkGQwAUDYIMgewgoQAEABAAQAEABAAQAEABAAQAEABAAQAEABAAQAEABAAQAEABAAQAEABAAQAEABAAQAEABAAQAEABAAQAEABAAQAEABAAQAEABAAQAEABAAQAEABAAQAEABAAQAEABAAQAEABAAQAEABAAQAEABAAQAEABAAQAEABAAQAEABAAQAEABAAQAEABAAQAEABAAQAEABAAQAEABAAQA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ata:image/jpeg;base64,/9j/4AAQSkZJRgABAQAAAQABAAD/2wCEAAkGBxQSEhUUEhQUFhQXGRkYFhYXGBYXHBccFxgcHRccGBgZHSggGBolHBUYITEjJSktLi4uHB8zODMsNygtLisBCgoKDg0OGxAQGy4kHyQsLCwsLCwsLCwsLCwsLS0sLCwsLCwsLCwsLCwsLCwsLCwsLCwsLCwsLCwsLCwsLCwsLP/AABEIAOEA4QMBEQACEQEDEQH/xAAbAAACAgMBAAAAAAAAAAAAAAAABgQFAgMHAf/EAEoQAAIABAIFBQwJAwMCBwEAAAECAAMEERIhBQYxQVETImFxkQcUMjNScoGSobGy0RUWIzRTYnPB4UJj0iSCorPwJVR0k8LD0zX/xAAbAQABBQEBAAAAAAAAAAAAAAAAAQIDBAUGB//EAD8RAAIBAwEEBwYFAgUEAwEAAAABAgMEETEFEiFRExQyQWFxkQYiMzRSgRUWobHBQnJTYtHh8CMkgvFDkqI1/9oADAMBAAIRAxEAPwBtjUOZCAAgAIACAAgAIACAAgAIACAAgAIACAAgAIACAAgAIACAAgAIACAAgAIACAAgAIACAAgAIACAAgAIACAAgAIACAAgAIACAAgAIACAAgAIACAAgAIACAAgAIACAAgAIACAAgAIACAAgECAUIACAQIACAUIACAAgAIACAAgAIACAAgAIACAAgAIACAAgAIACAQIBQgAIACAAgAIAE3T2mZonMiOVVTYAZX4kmJoxWOJdpUo7uWVv0xP/Ffth26iToocg+mJ/wCK/bBuIOihyLmk0bpOYodEnlTsJIW/UGIJEROrSTw2PVvnSJL1crpxmTJE+5ZL3va6lSAykjbtglu4yipcU1Hii00nPKKMORJ2w+jBSfEoVZOK4FZ32/lN2xa6OHIr9JLmHfb+U3bB0cOQdJLmHfb+U3bB0cOQdJLmZya1wRdiRvBhsqUWuCFjUlnUuZ74VZuAJ7BeM+ct2LZo0afSVIw5tCU+l57HxjXJyC5bdgAEYDuq0n2melQ2NY04Y6NPHey2o9G101+TWYBMAuZbTUDgdKXxD0iHqpcP+orTo7Lhx6NY544EDSk+fTvgmT1L5gqkwOVI3NbwT0GGyrVo6yJaFls+ssxor7oxrKmplFQ8xgWRZijEDzX8E+w5QkritH+pj6eztn1U92kuDafDkMmg6xpsoM3hAkE8bb/bGxaVXUp5fkcRtuzha3ThDRrK+5MZo5bae2LhXEoU3hR4G3s3ZFvKhGdRZb4nmKM78XvP8Qv/AITZ/QGIwfi95/iMPwiz+gMRg/F7z62H4RZ/QjJDHQ7E2lVuXKnVeWlnJgbb2dSt1GpSWE3jBX6wVrSZWJPCJCg8Lgm/YI6SKMGnFSeGK0mvqXNkaax4Ldj2AQ97q1LKpp6I3463hU+pM+UJmHNC9F/l/QMdbwqfUmfKDMOaDov8v6GhNMT0bN2uDmre0EGHYTGumuQ8ynuAeIB7REJUeplAAQAc80794m+cYsR0NGl2EQYcPLzUekWbXSEcXXEWIO/ApYX9IEQXEmqbwSU1mSOid0PXZtHGSqSlmNMDm7MQAEw8BmTi9kZ9CiqmeJYq1dzuOdao6RaorqiawCmYrOVGYBLrsvF9R3YqJl3Tys+Iy6Z2L1n9ont9WZdxojfoXQPfMmYUYCajZKdhUjK/DO+fRCV7noppPRk1tZ9YpycX7yZ5ozV+Y1QkucjopJxGxtYC9gwyztbbBVu4qnvQfEShYzlWUKiaX/O8cKzVelKeBgw54lJBsNt9t4zY3dZPU2p7Pt3HTGORy8ViNMYL4OI4Da1xfLIkkek345xtQb3VvanOVIx3vc0yMtd4uZ5rfCYy6vYfkatl8xDzRR9zpUNdL5S2QYpfywMvTbEesRgUMb/E9J2q5K2e7z4+RQ1Qm0ukjtE1Ki44tje46w6t7YXip/cjW7UtvDd/ZF/r/pCTL0m7CTKn2lKjo98OO9783+oKFHph9RpTKtlTnK3S3muPDHI0636wyn5NZcimZmppX2qks0okG8sWNhh4HPPOCpJaYWhJZ0KkW5OT4SfDn4/cmanzMVPf87e4Ro7PX/S+5y/tK83if+VfyW7Rwu0fmqnmdLs75Wn5HgEU0XSZRaNmTfAA6ybRbt7CtXWYr1K1W6p0tWaaukeU2FxY+/qMRV7epRluzWCSlWhUjmLNaRt+zfzE/wC3+TD9o/gQ/u/hlPrf4hf1B8LR20dTkqPaGXuSIO9prWFzNIJ6Ai2HtPbFO8fvo2LVe6xs0npeRTAGfOlyg3g42C3ttsDtitGMpaIsSnGOrE/XDSukTNktoz7SnZAS8tZcxWbGb847rW9sS04ww9/UhqSnlbmgod1OaE0iwtk0uWTbjzhfsA7ItWsvcK9yvf8AsMlIfs081fcIezKlqbYBAgA55p37xN84xYjoaNLsIgw4edd1HlaP5OmKmn77wC4DrymLDzube97XvlGVXdTeec4LlPcwuZc6zU2j3ZO/+98QB5PlmVTbLFhxEdF/REUN/wDoHT3P6jkWpxQ19SZYAl/a4AuwLywwAdGG1o0uO6smTc6cOYz6Z2L1n9ont9WZdfRFrqHpDBMMohefmGJAIItcDjcAG3REO0KTaU+Rd2VX3Zum+8f4yDoSj1z0oKelmG/OcFEG8swt7Bc+iJ7em51EireVlSpN974I4um6N05hD3X+Lmea3uMZdbsPyNSy+Yp+aESjku7qsoM0y91CXxXG8WzFuO6Obim3wPVqsoRi3PTxH3VerYzXSvnyDOKhadmamabKY3BAK88NmCLncfTbptvhP+DnryEMKVunu9+uGc91m0DNopxlzudfnLMztMF/CzzvfaDnfjtiGcHF8TTtriNaG9H05FTDCcfNSPux/Ub3LGzYfC+5w3tH82v7V/JegXNr2z28I4e9jv3s451kdJYy3bOD8C5oKJRc4gco17eyp0eKeSrVuZ1ODRe6NQC1j/T+4jVglngUJvJs0joxJ1sd7rexBta+33CIrm0pXCxUWg6jXnSeYMRFdcbqpvhYrfjYkA9RtFHYVHorqou7H8i7fnvW1N+P8MqNb/EL+oPhaOvjqcvR1MtEaQen0PPmo7IVqZd2XbhLSQwHWpIivWipVUvA06Ut2nnxIPdW0dOmVS1CK8yRMlpyboCyjLMZbLk4um8Jbyio47wuIty3u4k6Keo0foaezs8mZNnJ3up5ri5TEQDmtwrm3AE74bLdnUSXLiOjvQpvPfoVvdh//on9GX73h9t2Blx8QaaDxUvzF+ERKZMtWb4BAgA55p37xN84xYjoaNLsIgw4eMHc8lA6Sp23jH/02itcr/pslpdtFr3dvG0nmTfekV7PR/Ydc6oWe5194mfpH40i3LQz7jsjjpnYvWYlt9WZlxoiLRVcmWbzpLTVHkuVI/27+0Q+tCpJe48C29SjF5qRb8hhnd0iUq2lSHuBYBiqgcNhJjPVhJv3mjXe1YJe7FiRpvTM2rmY5p2ZKoyVRwA/eL9KjGksRMuvXnWlmT+xXrtiUhQ91/i5nmt8JjLrdh+Rp2XzFPzRXaiqsyTWSUcJUzZeGUxNssJFlO0ZkXtnsO6MKhhprvPQdqbynTm1mCfET5uq1YjcmaWffZlLYr645tvTDXCXInV3RazvItNdNJ45VJTu4mTZEsia4OLnNbmYv6ioUAnjD6j4JEFnSxKc0sKT4eQrRCXh81I+7H9RvcsbNh8L7nDe0nzf/iv5Lxo4TaPzdTzOm2d8rT8iDWSmHORmA3gE5dUFC5l2WyxKmtcERK6aNkyYOp2H7xcVWa/qfqROlB9yPW0jOORnTSOBd/nC9LU+p+rDoqf0r0N2hvCPV+4jV2J8aXl/Jie0PwI+f8GrW/xC/qD4WjqYanL0e0a9AmRP0dPo5tQlOzzVmB5lrWGA5XIv4BFr74hrb0aiklk0aW7Km4t4LLQclqROTk6bpeT3I6I4XzbzbjqvaIJve4uBLDMeCmiDpnQaVcwPU6apntsGFAFG8Kom2HX1Q6M3FYjAbKG88ymL3dM0pKqa53ksHQIiYhsJW5NjvHOtfoiWhFxhhkdaSlPKHWg8VL8xfhEPMuWrN8AgQAIWsdDOWe7ck7o5xKyKW27jbYRE0ZcC7SqR3Uir5Kb+BP8A/baHbyJekiW2qte9LVS5z01SypiuFlEnNSMrkDfxiKst+G6h0KsYvJK7o+mTpF5LSaarQS1cHlJVr4ipFsJbyTEVCm6eci1a8ZtYMNQtEzZbvNmIyKVwKGBBN2BJscwBh9N4lkynXmmsIZNMymKqUBaxN1G2x3jjs2Q+hNRfEoVYbyKbG34U31DFrfjzK/RyIU+kYm6y5g6ChhN5D0pd5q70mfhv6rfKDeXMXDNtLo2Y7AYGGeZIIA9JhsppIVReRyqZeJGUGxZSL8Li0UJrei0XqFTo6kZvuZz+ZSTlOFpM248lSw6wRtjnpW9SLxg9NhtO1qwyprD5s1VHfTDCe+ynktypHYcoduVeTI+ntM5Tj+hE+j5v4Uz1G+UJ0U+TH9bofWvVHo0fN/Cm+o/yg6KfJiO7oJZ316ofNVqF5MgK4sxYtbhe1genKNi0punTxI4XbVzTuLpyp6JYJkyfhJDK3QQL3/mOQ2ps+srmUkspvJ0uy72jK2ispNLD4mPfg4P6sZ3Ua/0v0ZodZo/UvVFfVICbqGF9otFunRrJYlF+jGOvS7pL1Rp5M8D2GH9FU+l+jE6an9S9UWOiZJBLEWFrZxubGoTjKU5LCawc9t65pyjGnF5aeTXrRSPMk2ljEysGw72ABBA6edf0R0MXg5yk8MSWkzDkZE/q5Nok3kWsrmQX0bNvlJnW6ZbfKGC7y5mP0dO/Cm+o/wAoA3lzNkjQ892CrJmXO8qygdJJFgIBHNI6pTS8KKu3CoF+NhaGlNvLybIBAgAyRCdgJ6gTCNpCqLeiM+938lvVMJvx5juin9L9A73fyW9Uwb8eYdFP6X6B3u/kt6pg348w6Kf0v0NbKRkQQenKHZyMaa1PCbbYG8aixi5PCWWae/Jf4iesvziPpYc16ljqdx/hy9GHfkv8RPWX5wvSQ5r1E6ncf4cvRh35L/ET1l+cHSw5oXqdx/hy9GZS56tkrKT0EH3QqnF6NDJ29Wmszg15pmyHEJqepRTZnQHgWAPYTBkXck9EY9+y/wASX6y/OEyhejlyDv2X+JL9ZfnC5QdHLke9+S/xE9ZfnBlB0cuRugGgTaGSnGK95482OhTnN+7FvyWTzlBxHbDOsUvqXqiXqtf6JejDlBxHbB1ij9S9UHVK/wBEvRhyg4jtg6xR+peqDqtf6JejPQbxJGcZcYtMinTnT4STXmghw3GXg1d9p5aesPnDOlhzXqWOp1/8OXozzvuX5aesPnB0sPqXqHU7j/Dl6M977Ty09ZfnB0sPqXqHU7j/AA5f/VnqVCk2DKTwBBgVSLeE0NnbVoLMoNLyZsh5AEAoQANGi0AlJbeLnrMUKrbmzetYpUlglxGThAAQAVWsKDAp34regg/KLFu3nBn7Qit1S78nPtdppEuWoOTMbjjYZX7Yh2jJqKSNf2SpQlWnJrilw+4r6P0fMnzBLkoXdtgHAbSTsAHExkxi5Pgd1WrQpQ35vCQ70vcqnMt5k+WjeSqNMt6cS+6J1bPvZjT29TTxGDa88f6lNrFqNU0imYQs2UNrpe69LKcwOkX9ENnRlEtWu1qNd7uj5P8A1F2lmFHVlNiCCCOuI6cnGSaLlzSjVpShNZWGdKrXKy3YbQrEdYBtHSvQ8eisySOXk3zOZO08Yrm4klwRvoKNp0xJUsAu7BVvkLnidwgbwBs0xo16ac0mbhxqFJwm4swuM4RPIrIdoUQfNUJpanFzfCzKOrIge2J4aGVdpKp9ibOktMmYEBY7gOq5jlNq79W63FxwuCOx2GqdKzVR8MvizXU0UyX4ct16SpA7dkZk6M4dqLRswr059mSZHiMlCACTQnndca2xZtXG73NMwvaGnGVo5NcU0R9aphEjI2xMAekWJt7BHQbQk1S4GL7M0oTvMyWcLK8xSpsGNeUBwYhjtkcN+dY8bXjDWM8T0Kpvbj3de4ZdKaplXWVKK4yXZmdwqhHm8nSgcXf2nhFiVuv6TJo7Tb96emnBccpZk/JFNP0NMSWZrBQqqGOeYBm8lsttxiInSklkuxvqUp7q1f8Apn9iArWzGRGYIhieHlFmcFOLjLijoshrqpO0gHtEdRB5in4HkNxFRqyitE3+5nDiIIAGrRvik80Rn1O2zft/hR8io1i1tlUjiWVZ3IuQthhB2XJ3nhE1G1lVWe4KteMOBsla1U5pjU3IVTYrbnBty2va567QydCUZ7rLdlSldzUKepG0DrnJqZnJYWlufBxEENbcCNhtnaGypOKyad7satbQ6RtNd+O4sdYPFr537GH2/aOYv/hrzOda8eDK85vcIg2j2Ym17IfEqeSGHV+Ymi9EtWFQ02aAw6cRtJW/k54j1t0RWp+5TyaN9KV1d9Dn3Y8P9WaloFmT5UrSVfVd+T1xCTJdpcuVe5C80WByIudtt+0rjjiTeSFzag5Uaa3F3tZbJlBUztHV8qinTnqKaoU8k004pkth/SW/qGwf7ha1jdU3GW63lMbOMLig60Y7so640Yja6aLWkr3lKLI2GZLHBXPg+hlYDoAivUhuz4G5Y3brW2Z64a9EOGkvFTfMf4THQvQ8th215nMBFc2zpfcu0ZTWE7Gr1Vm+zxKTKXFhxBBmLjeeOW2Iqjeg+CMtcdXKCdVPOn1wkzsK3l8pJXJV5vNcYsxCRbSFkkcspagOL794iZMjH/Uz7v8A729wiaGhl3nxPsW9NUvLqA8tcbgZLmb3Wx2Z7I5i9qSp3zlFZZ12zKcamzlGTwuZbU2vS4sFTIaXuJHOHpUgG3VeJo3q0nHAS2e8ZpyyStI6vyqhOVpStzmAp5jf4n/sxHXsYVI71Lg/0HUL6pSluVeK/VCc6FSQQQQbEHcRGI008M3IyUlld5uovDHpjT2P80vJmPt/5KXmv3Iut3iV88fC0dBtH4S8zG9lvm3/AGivTUrzDhlo7ngqlj2CMVRb0R306kIcZNLzHWUswzyXp6wJydFzhIdudSTA7LbLJswD6YvLLenL9Dm5OKjhSjnMu/uksZI2llmTKOYve1WJrrhwGQ+Ef6wzs381uG6Ellx0/wCZCjuxrJ7ywu/P+XAhy5pUlXBBGViCCDwIOyKkom9TqcPA6fS+Anmr7hHS0+wvI8puvjz/ALn+5sh5AEADVo3xSeaIz6naZv2/wo+Qma86rzJs01EqzBgA6k2IKiwI6LARctbqMI7siKtQcpb0Stl6vt3sZZYYywfouBYDs3xFWuFOplaGrsav1Krvy4p6mjQmgJiTQ8ywC3IANyTa3oGcMqVU1hG/tLbNGrQdOlxbHCrrS8sK20MDfiLHb0wW3aOI2h8NeYl68eDK85vcIg2j2Ymz7IfEqeSGmm0d9JaElyZTBZiKqrfYHknINwBA2/mBivH36fAu3EurX0pSXB59GU1VpGUmnFm1bKnIykWY4uUWcZfHcLOQL8IRtdJlj405uy3YLV/fBPp6j6U0vKnSLmlpFP2tiA7m+S36SvoU8RC9ueVoiJrq1q4T7Uu7khU7qlcs3SRCm/JJLlE/mBZ27OUt1gxHUeZlywg423Hvy/0GvSXipvmP8Jjeeh53DtrzOYCK5tjz3Ix/qpv6J/6iRHUHQ1FvuvZaTmX/AA5R9GG37GCGgS1E+W5U3GREOEOoaiTsdLf87e5YsU9DKvPifYupFdyE8TAuLD/Te17rbbY8Y5e+q9FfOeDr9l0em2coZxxGKj01S145Galn3I9r/wCxhv7DFqFelcLdaIqlvWtnvJ+n8lMMeiqkC5almnfu4nzly6x7IPetamP6WWXu3dPP9SJmvdEFw1C+CSFmW6fAb9vVhm0bdNdJH7i7MuGn0UvsL9CbsOoxFsjhdLyf7Bt/5KXmv3I2t3iV88fC0dBtH4X3Mb2W+bf9pu1fV5ei6mfJmvKmJMvdAnOCotlbEp5vPJy3xn0U+jbR0V/JSu4QksrA0z9YDJR6e8x5il5YnMUuWFK08MQqgZAYdkTueOH/ADQy1Q3nv8Etcf8Alg0yNdsEleUlMZoKIQXlqGvT8tjLbFut8uJA3wKpwFlZ5k918OL7+eDn3dKmI9WJqCyzpEmbsseeDa/TZRFet2smvs5NUt19zaG2h8XL8xfhEb1PsLyPO7r48/7n+5uh5AEADVo3xSeaIz6naZv2/wAKPkSYYTFHpPR+HnJ4O8cP4hAK6AUxeLFv2ihtD4a8xV148GV5ze4RBtHSJteyHxKnkiu1U1nm0MwlBilt4csmwNthB/pYce3dbOp1HBnV31jC6hx4NaMYNUtaqGW9ZNq3IepnFsDSnmWlgnkwSqspNj7BE8Jx4t95iXdnXxCEFwisa9/ebtYe6hLWWZWj5ZBtYTGUIqX3om0t1gDrhZVlpEbQ2ZNy3qz+xy4MS1ySSTck5kknMk7zECfE15cIPyOt6S8VN8x/hMdE9DyyHbXmcwEVzbLXVvTj0U7lUAbIqynIMpsbX3G4BvCNZFTwNGkO6jSkhmoWecvgl+SsOp7EgdQiLcY7eOV1k/lJjzCLF3Z7cMTE29sSDTo3c6+6H9RvcsT09DKvPifYYqJZZqkE22C4vfIeDlfovaOZvYwd/ieh12zHNbNTp6mzX2VIltKaRhSbe55OwsB4JNthvsPXwgu404NOHB+BNYyqTUlU4rxLbWCYKnRomNbGFSZ1MDZvYWies1Ut8vUr26dK53e7QxkTRO0QcRFxKbac7yicPwCBSU7bjy/YHF07vhz/AHEvQc08oF3WPuiDZaXWU/Bku3fkpLxX7m7W7xK+ePhaNraPwl5mT7LfNv8AtN+qVTJmUNTSTJ8uS8xrq0wgCxCjK5FzzNl4z6EluOLZ0e06c4141lFtLUv63QyTZ7TRWU4lszPh5pOJqVpHhY7W5wa1uMTbuXwZmxrOMN3ceef/AJZIkzQKquJq6k5VXVlZlXBZKbkAGQzM2tzr3tcDKDd8RyrPPYeMffXPIQ9e61JtV9lME1JcqXK5QWs5QZsLZWuTsy4ZRXqtOXA1rGEo0/eWMtvA7UPi5fmL8Ijfp9heR5xdfGn5v9zdDyAIAJ1JpJ0FhYjpF4rVKDbyjSt72MYKMlob/pp+Cdh+cR9XkTdfpeIfTT8E7D84OryDr9LxIDzATfIdA2QdXkHX6Xia2aJqVLc4sp3V0qq3Y6FRrFog1CAKwV1N1J2G+0H2Z9ENuaHSxLWyNp9RquTWU1hi19VKnjJ7W+UZ/wCH1PA6r81W3J+n+5hM1PqTtMn1m/xheoVPAZP2ntJap+hr+pdRxles3+MHUangM/Mdn/m9P9yRQalzcYM1kCAgnCSSbbhkLdcPp2Ms+8QXPtHRdNqkm5Nd/BDtPlB1ZW2MCD1EWPvjVfI41PDyIs3U+qUkI8ll3FsQNukAWvEO4zSV7DHEw+qVZxkdr/KDckHXKZrnal1T7TI68Tf4wnRsOuU/E0DUOp4yfWb/ABg6Ni9cp+I86vaJFLJEvFiNyzHZcnbYcMgIljHdWChWq9JLJnW0blsSEZ7Q1+0W6IyL/Zbrz34M3dlbajbU+iqLh3NFe+hphN+YOon5RSWyK6Wq9TT/ADDa8n6GP0JM/J2n5Qv4TX8PUPzBaePoefQcz8naflCfhFfw9Q/MFpyfoTtGaLMtsTEXtYAdMX7HZ8qM+km+PgZW1NsQuafRUk8d+TdprR/LysAOFgQyncCL7eixIjQuKKqw3TP2ZfuyrqpjK0fkLDasVOy8kjrb5Rmfh1TwOt/NFs1o/QjnU2f/AGvWP+ML1Cp4DfzJaf5vT/cPqdP/ALXrH/GDqFTwD8yWn+b0/wBzZI1NnEgOyKu8gkn0Cwzh0bCefe0IqvtJbqLdNNv0HeWgUADYAAOobI1ksLBxc5ucnJ9/EyhRoQAVtfpuXKbCcRbeFtl13MSwpOSyNckiL9Z5Xkv/AMfnDursbvo9+s8ryX/4/ODq7F30H1nleS//AB+cHV2G+ifo7SSTgcFwRtByPX1RHOm46ippmekK5JK4nOWwAZkngIhnNQWWS06bqPCKr61yvImdi/OIetRLPUp8w+tcryJnYvzg61EOpT5h9a5XkTOxfnB1qIdSnzNtJrJKdgtmW+QLAWv6DlCxuIyeBs7ScVkuTFgqkFtKoDsY9OXziVUmO3WefSycG9nzg6FhusPpZODez5wdCxN0PpZODez5wdEw3WTJU0MARsMRtYEfA01dcss2NyeAiKdRRNWw2PXvYucMJc2R/phODez5w3p4mj+Vrn6o/qefTKcG9nzhOniH5Wufqie/TCcG9nzhenQfla5+qP6/6EikrlmZC4PAw+FRS0M3aGx7iyipTw4vhlG+Y4UXMMr14UIOc3wKVtbVLioqdNZbNHfy8D7IyPx+h9LNz8s3PfJB36OB9kH49Q+lh+Wbj6o/qHfy8D7IPx6h9LD8sXH1R/UFrV6RD6e3LeUt1poZV9m7mEXJNPHcSY2lxOfaxwCAAgAS62UHqyjNhVpoUt5IYgE+gG8XU8U8rkRqKlNJl3r/AKu09EklpTtd2KlWYG4AvjGWWdgd3OGyKtpczqNqZevLSFKKcBRi+ZoQAXmqXjW8w/EsQ3HZQ+Gpv108GV1t7hGRd6I07HVirFI0QgAIAMk2jrEKtRHodJqPBbqPujYjqYPeU2jNGTKhsMpbneTkFHEmLFSrGmsyLFOlKo8RG5tRl5EjlDyu3Ecl6rbbdO33RQ69Le04F92Md3XiVGrGrgqGYu6lEYqwRlYsR0jYvTv3cYmr3W6lu6kFC13372iNmndUHk3eUTMljMj+pR0+UOkdkFG8UuEuDFrWjjxjxRD0P4v0n9olrdoz3qV2k0JnEAEk4QAN5IFgIzq3aPRdgNRsIt+JPqKym0c6pMlioqOaZouMEkGxsAcme3H2RFqPlKvdpuD3Yd3N/wCxI1s1iqqd0eTMlvSzlDSry1K2tmpyv07dh6DAkV7O1o1U4yTU1rxPaGkFfT8ryK0869kIIWXUGxJwKcweac8+s52TQkVzK0qbjlvx7+a+5T6JFptjkRiBHAjaD03iaj2hPaJqVhJrmv3LXSHg+n9jFDbvy68znPZv5p/2mnRtA89wibdpJ2KOJjl6FCVaW5E7SvcQow35f+y1mSaKTk5mzm3lbKtxtsbi/aYuShaUuEsyfhp/BSjUvK3GOIrx1/kBouRUA96uwmAX5KZa580/yfRB1ajXX/QeHyYdar0GunWVzRQupBIIsRkQdxG2M2SaeHqaSaksrQt02Dqj0Sh8KPkv2PK7n40/N/uexKQhAAl1koPWFTsaaqnqZgD7DF1PFPPgRpZml4l73QtVKem72MvHeZNEtsTlubwF9kZ9CvKblnlk1ri3hT3cc8F/X6i0EgK8yY0qUp5+OZ4V/BGI7N+zOI4XlZ8F+w+pYUFxfBeZG1i1OpTSNUUhPNQzAQ5dXVRdrXJzsDa0SUbypv7syOvY0nT3qfcKmqBvNa3kH4li9cdlGTDUka6eDK629wjJu9Eadjqyt1d1bnVrHkwAi+HMbJV6Ok23D2RTSyaSWR20HoWiNDUKjiosxRpyS0DBiFFpTPcZXFje2Zh2EPSWCmqdTZBm97y6h5dSVxrJqFW7jPNXlkr/AEnIXOWyEwJuirpDR8ynmmVOUq6kZcRuIO8HjCd5HJYR0Cp8Fuo+6NiOpg95T6IM7lV73xcput7cW7DxvlE9bc3PfLNHf3vcLLX99IYftLCnsL8jfDe2fKX51r8coo2/RZ4a+JduOm79PAT9CNPE5e9cfK7sG23Tuw9eUWqihj3yrT3s+5qOWu76R73Tlgglkfa8jfwr5cpwW1tmV/RFSh0W9w+2S3X6bdWf0K/VZiZGe5iPYItT1MuepaaBlqa/E2xEL9igey9/RGfX7R2dnJrZMUu94/UoJ2jqAs0ybpB3ZiWbBJa5LG5233mI+JqQrXOFGFLGOHFjTq01PPp2p5EmbOSVeZKapUcmZmdlBGzM7OkwjM+5VSE1UnJJvg93XBQ6R0TpWbNSc8u7yyDLRHlgJY3AVcWQy6zC8C5CtZwg4J8Hq2tSRphMGlHAFhMQTCvBmTne0HtiWh2kZl/Ny2U0+5pfqbtIeD6f2MUNu/LrzM32a+afkT6V+SoHdcmmPgJ4KBs9/bGHSfRWTktW8HT1V0t6oy0isl9q5o4NSBJq3DFmsdwJyI4cY0bK3TtlGotcmde3GLlypvQV9LUL0c4FSbXxS2422g9I39fTGTcUJWtVNaZ4M1re4jd0nGWvejDXNwlSrWss2WrkcDmCewCLN/SUpKa70mQ7OqNQcX3No2yzkOoR11D4UfJfsefXPxp+b/cyiUhCABOm/fh+unxrFz/4vsxkPiLzQ7d1jZRf+oEZVp/V5G5ef0+Zq7tJ/wBNIH97/wCtoWy7b8hu0OwvM36mH/wNv06n4pkNrfH9B1v8t9mc/wBQXPLON3Jk/wDJY0auhjY7y1108GV1t7hGbd6IvWOrNuiNepFLRilmU0x1YOHZWChsZN+BHNIHoipk1FJYNdN3QKORIaTTUcyUrMGIxgi4K3OZJ2KBBkN5Gyu7oNBOnpUTKGaZ0vDgflACuE3XIG20mDIbyKfXbXNK6ZIaXKaWZeJXxFTiDFSuzhZvWg1GzeUOlT4LdR90a8dTn+8oqGumSWxynKt2g9BB2iLNSnGosSLFOpKDzE6JoPS0yqlDKWHtz2VgwW/FDzgx3A3Xfc7Ix6tPo5YNelUdSOQ0Po1acTGkKLF3xpzQWwsbFWNgD0Gy9UJOTlwYsIKGcCNrnrfOmO8mWyLK2Ey2xY7jMF7bM7ELltzMXKFCKW89SnXryb3VoYaqeI/3t7hE09TOqakuirhJrQz+Aea/mstj6BkfRGfW7R3OzaLq7LSjrxa+xBTVZKNps6tzp5TYZKA51BOaAdFtvSDuBuzOS47yVdRhR7T1fLmRvrvPM+U5IlyZbqeRl5IEvZgbeFzb7ewQYH/h9NU5LWTWr1yStJavO+lXlJdULCczg2CS25zG+7PEohO4jp3MY2ib10x4mp9Jip0m81fAzVOlVWwPptf0xNR7SKG1KPRbMcXrlN+eS20h4Pp/Yxn7e+XXmZHs180/7S71Mrls0h7ZnEl7G53jPflftjK2XWi06UvNHQbUoSTVWPkxxjcMQ01chHX7RVKjPnAEC2/PZDJwjJYkuA6EpRfuvicm1s0oKioZ08BQETpC3z9JJ9Foxbmoqk21podBaUnSppPV8S5p/AXzR7o62j8OPkjz25+NPzf7mcSEIQAI+kZxWpdl2rMuL8VIIuOGUXoJShgiballHmsmttTU8mJwlWlvjQopFyON2OUVo20aecd5dndzq4z3cTTrHrfUVyKk8S8KtiGBSpvYjO7HKxhKVCNN5iLVuJ1ViRno3XOpkUxpUErkiHXNSWtMJLZ4vzHdCSoRlPfeoRuZxhuLQz1CH27/AKZ+JYfV0K7LTXVubKHEt7hGdd6Iu2OrFVluLHZFI0SqqqYoejcYUDRABlL2jrHvgWoj0Oy1Zsjn8re4xsLUwVqLam+yLhKZSproweW7I42Mu0dB4joOUNnCM1hjoTcHlGnTOsVTNUypj4UuSyoMIcsbktxHRs6IrRoRg8onlXlNYZRxKRDhqp4j/e3uERT1IZ6kbSrfbMN4w/CIo1u0eiezz/7GP3JEvTAMoSamSKiSvgi+F5f6b/t7bZRFgt17LM+lovdl38mQv/CvC/136f2XZi/mF4kP/e6e75mWsWuT1CclKTkpNgpzu8xVGQdvJ6OvM3gSwFts+NKW/N5f6LyK3Vb7wvU3uiWl2ip7QfIy81+42aRayjpYD2GKG3U3brzOe9m3/wB0/IggxyCynk7tpNYZYDWyrkjIpMX86kkelSL9ZjVobRqYwzLrbNpN5WUVWl9ZaipGGY4Cb0QYQevefSYfUuJ1Fhi0rWnSeYrj4lREBZHGn8BfNHujtKPw4+SPNLn40/N/uZxIQhABWaR0DJnNjcENvKm17bL8YcptaARDqjT/ANz1/wCId0jA8+p9P/c9b+IOkYZD6oU/9z1v4g6RhkstGaKlU4Ili19pJuTwz4QyUm9QNmkdHy56YJq3XbwIPEEbDDJwUlhj4VJQeUU31MpuM31/4iHq0CfrlQDqXTf3fX/iDq0A65UPPqTTf3PX/iDq0A65UN9FqnTSnDhWYqbjE1wDuNrZmHRt4J5GzuqklgvImK5VzNASSSRiW+5WsPQN0OU2O32Y/V6Vxmet/ELvsXfZ4dXJJ3v638Qb7DpGefVuT+f1v4hN9h0jLSnkKihUFlGwQj4jHxI1fouXOILg4hliU2NuHTEcqalqaNltW4tE403wfcyL9XJPGZ6/8Q3oYl78yXnh6GJ1Zkfn9b+IOhiH5ju/D0D6syPz+t/EHQxD8x3fh6EzR+ipcm5QG53k3NuHRDo01HQo3u1Li7SVR8ORKnSg4KsLgwlWlGpFxmsopUK06M1Om8NEL6Hl8X9aM/8ACLc1/wAwXXh6B9Dy+L+tB+EW/iH5gu/D0PPoSV+bt/iF/CaHiH4/deHoZS9Dygb2J6CcodDZdCLzqMqbcupxccpZ5InxomOEABABTaQ0oyuVSwAyuRe5jAvdp1YVXCHcdrsj2eoVreNWvluWiXDCNUnSM9zZBiPBUufZFZbTupafsaM/Z7Z0FmWV5s2zJ9Uou0twBtJlsAPTaFe0bxf+iNbC2W3hP/8ARG+l5vEdghn4tcc16E/5asOT9Sx0VpAzCVa1wLgiNTZt9Ou3GevM5vb2xqdlGNWi3ut4w+42aUrDKUWGZNhfdxjbo0998Tlas91GvRkmsqFLyVVlBwk3QZ2BtZiDsIh1R0KbxJ8fuOo0rist6CyvNEz6H0j+EvrSv8oZ01tz/RkvU7v6f1QfQ+kfwl9aV/lB01tz/cOp3f0/qv8AUr6qpn080S6hVBIDFeaThJIBupI2qYkjGlUi3BkFRVaMt2oi0drAnhnFWct2Lb7ixSpupNQXeyspqmdOcJKALG9ly3C5zJ4COc/E7mpPEMHc/gFjQpZqtvm8/wChY/RFf+F7Zf8AlEvWb7l+xB+H7I5v9Q+iK/8AC9sv/KE6zfcl+gv4fsjm/wBSNX09XIXHNQKtwLkoczsGRvDZ3t7BZl/A+nsnZdWW5DOfNm2in41B37DGzZ3HT0lN8Dl9qWPU7h0k8rVeTFnWnWaZJm8lKCiwBZmF8yLgAbLWtF2MclWnSTWWUv1wqvKT1BC7qJOhiH1wqvKT1BBuIXoYB9cKryk9QQbqE6GBeaq6yzJ8zkpoUkglWUW2bQR1Qko4I6lJRWUMlbPwLffsH/fohacN6WCrOW6slZ9JTOI7Is9BAg6WQHSMziOyDoYA6s0efSUziOwQvQQ5B0sjJNJuDnYjhaEdCPcCrSLhTcXim9Syj2EFCABaq5RaeVG1nCjrJAHvjj7xZuZLmz1TZctzZ9OXKOTqkmVIoae5sktAMTWzJyFzbMkkxrQhCjDHcjmalSrdVcvi3/zBr0ZrNTVD8nKmYnsTYqwuBt2iFhWhN4TFq2lWlHekuAm90PRiSJkuYgCibiDAbAy2z6Lg+yM2+oKLU4rU3Nj3cpxdObzjQqNAeMbzf3ETbG+M/L+UVPaz5SH938M36xbE6z7hHX22rPNrjRDH3N5h5Ceq2xBgVvsuUsL9F1intJe/F+Bq7Ib6OaXP+CDpTWbSdMLz0o04Atdj1KJlzDIUaE+zkkqXNzTWZbq/55knVPWXSFXNTFJlinJOOYEdcrG2Es+ZvYZAw2tRowjwfEfbXNxUksx93y/3Fnukzz9IGx8FJa+zF/8AKLNnlUs+ZT2jxr48i8qfBbqPuiC4+FLyHWXzEPNEDVN7Vck/mI7VI/eORtHitE9L2jHNtMZ9N6wVSVhpqeVLc4A4xXBtvzxAbo1KlaaqbkUYFG3pOj0k21xwYfSWlv8Aysn1h/8ApBv1/pQvRWn1s0d0We/eMnlABMZ0xgbAeTYsB0BhDbtvo1nvH7OiunljRJ49Sg1ccmTn5RHui/spYoPzZie0bzdr+1fyJOun3yZ1J8Cxrx0M2l2TPUXRK1VdJlOMUu5ZxmLqqk2y3E2HpiOtPdg2ixSjvTSH/WR9B0M4SKinAcqHJVHYKGJALEG+4nK8U4OtJZTLco0ovDRA7ouokiTI74pAVsefLxFlK2JxLe5BFtl7ERJQuG3uyI6tFJb0RO1H+9r5r/DFuWhQrdketMeAPOHuMPodoza2gwahaMQo05gC2Iqt88IAF7dJJirtCrLe3Foamy6EXDpHrkl12n0eY0uXTNUFLgmwIG42uDEcLeUYqUpbuSapdxlNxhDewQZdNTVwdFl8hPTO1rb7ZgZEXsDkDEjnWt8NvMWQKnQu8xUd2SE6oklHZGFmUlWHSI1ITU1lGNUg4ScZaoYJXgjqHuihLVlqOhlDRwQAUC/e1/WT4xHIXPzb8z1Cw/8A5kf7X/J12rVCjCZhKW52K2G3TfK0bTxjicvHeT93XwK2k7ylHFLNKjbLqZam3C4iNdGuKwTS6eSxLL9SbPp5U9RjWXNTaLhXHWN0PajJcSKMp03wbTOXUQC1tSigBVaYFA3ATLADoiDZ0ErmeOT/AHLe36jls+lnmv2Z7rFsTrPuEdPbas4K40Rd9zB+fPXiqHsLD9xFbaS4RZo7GfvTXkVejNTJNW81pdXNLS3wuXl54h0lrnZthkrmVNJOK4k0LOFVtqb4MsNA006RpUU7VM2ciyi5xM1sxYDDcjK4iOq4yo7+7jiPoxlC53N5tYFHXmZi0jUH86j1UVf2i3bLFJFG8ea8hrqfBbqPuircfCl5E1l8xDzRTaFfDUSTwmJ8QvHG0XipF+KPUbuO9QmvBjVrRo1ZlfKw1LyJzy8KYUJuFLk88MLZEi3RGvWgnUWJYbRzltVcaEswzFPjxKvWnR1VRyeV7/nPdgoXnrtBN74z5MR1o1Kcc7xPa1KNae70aRJ7qLWlUyE3N2J6cKqCf+ULeP3YobsxZnJlNqx4k+cfcI0dl/B+7MD2i+bX9q/kS9dPvkzqT4FjXjoZ1Lsjd3EaG86onEeAioOtzc+xB2xUu5cEi9bR4tjBprV7RdTVPVTmmz3BCtLl8pNS8rmlcEpCzWKkFbnO4I3RWjUmo4RYcYt5ZU90bW8YCni7K4lSmI5WY8xCgmPLBJkyUV2YB7MzhcgFzfShxyNqS4HP+57M/wBWi7sL29WLueGDOuF7mTommPAHnD3GJrftGVW7Iydzt/spovscG3C6j5eyKm0V768jV2Q/+nJeP8Ean0dMxzJuj56FSxxocrG97ZixGZscodKrHdUa8WMjQmpynazT46EnV7SJNU8ufJRKgjN1yJsAbNmRmLG44CGV6S6JShLMeRLa1m67hUilLmhU7oMzk69iBtRCw4mxF+wCLFjJ9GU9pRXTPyRZSDdVPQPdDZakK0M4QUIAFuqm4J5YbVcMP9pB/aOOvHi5k+TPVNlw39nwjzjg6r9jXU5B50qYBcXsRY3sbZgggRsRlCtDwZzMo1Larh8Gip+oFF5D+u/ziPqlLkWPxO45/oi1lS5FBT2HMky7nMknMknbmSSdkSpRpRx3FZupcVObZy7QdRytVOmWtjxvbhjmA29sRbNea8n4fyWPaKG5Z048ml+jJWsWxOs+4R09tqzgbjQk6h6QlyahjNdUVpZGJjYXxLYXOXGGX8HKmt1aMtbKqxp1XvPGUX1bqJTznM6nnTJTOSxaW2JTiN2tvzvuNoz43M4rElnzNaVjTm96EmvJknRGr1Ho0maZtnIKl5rqMiQTYZDaB0wypVqVuGOHgOpUKNu95vjzbOUabqBNqpzqbq01yp4qXOE9lo1aaxBLwMSrLeqSa5j3U+C3UfdFG4+FLyLdl8xDzQuyHwsrcCD2G8cVB4kmerVFvQa5o6LpTRVLpHCwm3ZAQrSnFxnfMZ7+i8bsoU62HniclTq1rbKa800QZeokoHHUT500LsxtYAdJNz2EQ1WsVxk2yR383whFLyQv90zSUudMkiU6uEV74SGALFcrjfzYr3k1KSwy5s2nKEZOSxnBH1Y8SfOPuEauy/g/dnNe0XzS/tX8iXrp98mdSfAsa8dDOpdkau5xrZIpKabLYWmly+J5kiUhuoVRimODlhzsDt3xUuacnLPcXreaSaETWjTDvPZZc92koqS1wuwRgiAMwF7EM+Jr2zvDqcUloEpcShAtsiQaMnc+++p5r/CYCC4+Gzo+mPAHnD3GJ7ftGTW7Jjq1pk0s3EQSjZOB7COkfuYfdUOljw17h1nc9BPL0eox02ikdmm0NWJYbwlFjboIvcdRGUUHXaW5WhnBpRtk2529TCZZ6F0AJLtOmTDNmkHnnIAb7ZnPLbfZENa5c4qEVhLuLNvZqlJ1JSzJ95zrugaTSfVkyyCqIExDYxBYmx3jnW9Bi9aQcKfHzMy+qqpVzHu4F1S+Anmr7hDXqQm2EFCABV0scE1sWVzcHcQeEclf0ZxrybWp6dsS6pTs4RT4pYZok6RaXnKmuh4qzLfrttivTc4aGjWhRqr3kmZfWKq/8zO9dosdNU5sp9UofSiJWaQmTbcrMd7bMTFrdVzlDZTlLVkkKUIdlJFrqpKONmtzcNr9JIP7Rp7Kg99y7sfyc37TVodDGmnxzn7YZN1luEVrEqCcVs7XGR6so6OhJJ8Thq0W1wF3vxPKHti5vorbjIy1RlG8iayX8hmX3WvEE4xfdksU6k46PBGmTcRuzFjxJue05wJY0Qrk28tmdJKMx1VBckjIf97IRvCBHR54JVgNpBt2ZRQqxcoSSLltNQqxk9E0KbVKjJrqRtBBuI4uVKUXho9Wp14TipRfBkefNUnErWYbxcHth0N6IypuSRqqa2ZMtykx3tsxMW95iWUm9WV404R7KSNN4QfkbtXZRWSMQtckjqy+UdHs6Eo0ePM4Tb1WFS69x5wkhJ18QpVM7ghHC4W3GygEX43GyNKMinR4x4C2apPKEOyiXDIkxlvkQREbJV4mOMcRCCjV3OaZmqhMA5iK2JtwLCwF+OeyAr3MluYOg6avydwCbEE222sc/aIloyxIy6iyig79TyvfF3eRW3WR6p5bZhhi3Gx7IZJpjoppkYVDYcONsPk4jbsvaI91Zzgm3pYxlmKKWNlFydgELnA0fpC2VQdoAB9Aio9SYzhBQgACIRpMVSa0Z5hHAQm7HkO6SfNhhHAQbkeQdJPmwwDgINyPIOlnzfqew4Y228sIAPMI4CFyIGEcBBkDzAOA7IMhg9CgbBCAewCgRCOKfcOU5LRnmEcBCbseQdJLmwwDgINyPIXpJ836hhHAQbseQdJPm/U9hwwCIAXAx5McB2CAMhyY4DsEAZZ5yS+SvYIBcszAtsgECAQ8wjgIXLAMI4CDIBgHAdkGQwAUDYIMgewgoQAEABAAQAEABAAQAEABAAQAEABAAQAEABAAQAEABAAQAEABAAQAEABAAQAEABAAQAEABAAQAEABAAQAEABAAQAEABAAQAEABAAQAEABAAQAEABAAQAEABAAQAEABAAQAEABAAQAEABAAQAEABAAQAEABAAQAEABAAQAEABAAQAEABAAQAEABAAQAEABAAQAEABAAQAEABAAQ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974470" y="1500378"/>
            <a:ext cx="4559929" cy="4207205"/>
          </a:xfrm>
          <a:prstGeom prst="rect">
            <a:avLst/>
          </a:prstGeom>
        </p:spPr>
        <p:txBody>
          <a:bodyPr vert="horz" lIns="91440" tIns="45720" rIns="91440" bIns="45720" rtlCol="0">
            <a:normAutofit/>
          </a:bodyPr>
          <a:lstStyle>
            <a:lvl1pPr marL="342900" indent="-342900">
              <a:spcBef>
                <a:spcPct val="20000"/>
              </a:spcBef>
              <a:spcAft>
                <a:spcPts val="600"/>
              </a:spcAft>
              <a:buClr>
                <a:srgbClr val="9C48C0"/>
              </a:buClr>
              <a:buSzPct val="75000"/>
              <a:buFont typeface="Wingdings" charset="2"/>
              <a:buChar char="u"/>
              <a:defRPr sz="2400" b="0" i="0">
                <a:solidFill>
                  <a:schemeClr val="tx1">
                    <a:lumMod val="75000"/>
                    <a:lumOff val="25000"/>
                  </a:schemeClr>
                </a:solidFill>
                <a:latin typeface="Arial"/>
                <a:cs typeface="Arial"/>
              </a:defRPr>
            </a:lvl1pPr>
            <a:lvl2pPr marL="742950" indent="-285750">
              <a:spcBef>
                <a:spcPct val="20000"/>
              </a:spcBef>
              <a:spcAft>
                <a:spcPts val="600"/>
              </a:spcAft>
              <a:buClr>
                <a:schemeClr val="accent1">
                  <a:lumMod val="50000"/>
                </a:schemeClr>
              </a:buClr>
              <a:buFont typeface="Arial"/>
              <a:buChar char="–"/>
              <a:defRPr sz="2000" b="0" i="0">
                <a:solidFill>
                  <a:schemeClr val="tx1">
                    <a:lumMod val="75000"/>
                    <a:lumOff val="25000"/>
                  </a:schemeClr>
                </a:solidFill>
                <a:latin typeface="Arial"/>
                <a:cs typeface="Arial"/>
              </a:defRPr>
            </a:lvl2pPr>
            <a:lvl3pPr marL="1143000" indent="-228600">
              <a:spcBef>
                <a:spcPct val="20000"/>
              </a:spcBef>
              <a:spcAft>
                <a:spcPts val="600"/>
              </a:spcAft>
              <a:buClr>
                <a:schemeClr val="accent1">
                  <a:lumMod val="50000"/>
                </a:schemeClr>
              </a:buClr>
              <a:buFont typeface="Arial"/>
              <a:buChar char="•"/>
              <a:defRPr b="0" i="0">
                <a:solidFill>
                  <a:schemeClr val="tx1">
                    <a:lumMod val="75000"/>
                    <a:lumOff val="25000"/>
                  </a:schemeClr>
                </a:solidFill>
                <a:latin typeface="Arial"/>
                <a:cs typeface="Arial"/>
              </a:defRPr>
            </a:lvl3pPr>
            <a:lvl4pPr marL="1600200" indent="-228600">
              <a:spcBef>
                <a:spcPct val="20000"/>
              </a:spcBef>
              <a:spcAft>
                <a:spcPts val="600"/>
              </a:spcAft>
              <a:buClr>
                <a:schemeClr val="accent1">
                  <a:lumMod val="50000"/>
                </a:schemeClr>
              </a:buClr>
              <a:buFont typeface="Arial"/>
              <a:buChar char="–"/>
              <a:defRPr sz="1600" b="0" i="0">
                <a:solidFill>
                  <a:schemeClr val="tx1">
                    <a:lumMod val="75000"/>
                    <a:lumOff val="25000"/>
                  </a:schemeClr>
                </a:solidFill>
                <a:latin typeface="Arial"/>
                <a:cs typeface="Arial"/>
              </a:defRPr>
            </a:lvl4pPr>
            <a:lvl5pPr marL="2057400" indent="-228600">
              <a:spcBef>
                <a:spcPct val="20000"/>
              </a:spcBef>
              <a:spcAft>
                <a:spcPts val="600"/>
              </a:spcAft>
              <a:buClr>
                <a:schemeClr val="accent1">
                  <a:lumMod val="50000"/>
                </a:schemeClr>
              </a:buClr>
              <a:buFont typeface="Arial"/>
              <a:buChar char="»"/>
              <a:defRPr sz="1600" b="0" i="0">
                <a:solidFill>
                  <a:schemeClr val="tx1">
                    <a:lumMod val="75000"/>
                    <a:lumOff val="25000"/>
                  </a:schemeClr>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t>Templates</a:t>
            </a:r>
          </a:p>
          <a:p>
            <a:endParaRPr lang="en-US" dirty="0" smtClean="0"/>
          </a:p>
          <a:p>
            <a:r>
              <a:rPr lang="en-US" dirty="0" smtClean="0"/>
              <a:t>Cloned notes</a:t>
            </a:r>
          </a:p>
          <a:p>
            <a:endParaRPr lang="en-US" dirty="0" smtClean="0"/>
          </a:p>
          <a:p>
            <a:r>
              <a:rPr lang="en-US" dirty="0" smtClean="0"/>
              <a:t>Over documentation</a:t>
            </a:r>
          </a:p>
          <a:p>
            <a:endParaRPr lang="en-US" dirty="0" smtClean="0"/>
          </a:p>
          <a:p>
            <a:r>
              <a:rPr lang="en-US" dirty="0" smtClean="0"/>
              <a:t>Contradictions</a:t>
            </a:r>
            <a:endParaRPr lang="en-US" dirty="0"/>
          </a:p>
        </p:txBody>
      </p:sp>
      <p:sp>
        <p:nvSpPr>
          <p:cNvPr id="4" name="AutoShape 2" descr="data:image/jpeg;base64,/9j/4AAQSkZJRgABAQAAAQABAAD/2wCEAAkGBxITEhUUExQWFBQXFxUYFRYYFhQVFBQWFxcYFxcVFBQYHCggGBolHBQUITEhJSkrLi4uFx8zODMsNygtLisBCgoKDg0OGxAQGywkICYsLCwsLCwsLCwsLCwsLCwsLCwsLCwsLCwsLCwsLCwsLCwsLCwsLCwsLCwsLCwsLCwsLP/AABEIAMIBAwMBEQACEQEDEQH/xAAcAAACAwEBAQEAAAAAAAAAAAAFBgMEBwIBAAj/xABCEAACAQIDBQYDBQYEBQUAAAABAgMAEQQSIQUGMUFREyJhcYGRMqGxByNCwdEUUmJy4fAzgpLCFXOio/E0k7Kzw//EABsBAAIDAQEBAAAAAAAAAAAAAAQFAgMGAQAH/8QAPBEAAQMCBAQDBgUEAQMFAAAAAQACAwQRBRIhMRNBUWEGInEygZGhscEUI0LR8DM0UuEVJIKyJUNEYpL/2gAMAwEAAhEDEQA/AA2wO7KhtfUVs5WXhIWSY+0rT3WqSwo6APa3Q1l2ucx12rSua17bOXWIwo7IhNNNKi2T8y7l10fks1ZbiIyrsp1IJuetbKFwcwELISNLXEHkmrbYyYJV65R+dLqfz1JKNmGWBrfRLUhyw2/epm4XelbTeRMG5WHtc+QpVjMmWOyb4W3NMXJ4lZcuVuDaHyrHNZn0WsbLwzmB2VJtp4DDLZSgtyUAn5UwhwuZ3stsh6rHWk+eS5+KDY7f4DSKInxOlNIsEP63JNJjV/Yb8UAx29WLl0uFHQfrTOHC4Y9bXPdL5cRmk0LreiI7Ixsww1vhBc63+VvOhcSZHZzjvlRuBcR1RHGPZzJzwWkZ9f0H0rJs0YtZVHNOrUA0rzdlVJuquLFpFNVyjUKUOuiFQYCRhwy+LafLjVLYnHfROJKqJul7+igxWLwkP+LMGb91NT5EC9vW1cLoWe0bqUcVZP8A0o7Dqf8AaH4naMc0aZFZQGe17fCSAOZ6UPJK17RYdUdDSywSHiEHQbdV7DjooYXeVWZQyCy8SSGtzFeicGgki67JTyzytZEQDY6n3KtHt5MQrLHD2aqyG9wSb5rX08D1qzi59ALBW/8AHOpXBz35iQfsu8ONb10LrzonDYgOVb8h625UfD7KyFcLTusrM7AFj0F6vGpshCsbO1H+8y2HaFixt3iGJNr9Na2gpWHKXchp0WS47hmtz3XmzWCurE2AN78QKjWsc+FzW72XKaRrJ2ufsCE57B2ksxZRYlbXIvY+V6yklLJC0F61DamKV5bGhH2jqAkQ53P0oWRExpSwE3KqVdZEkNeXrKW9TCqcFPE1q4VHktF3blzwW6XFXs2VHNLGJ7rsOhNUuGqmodytnpl7RuPLwrT4jUkHIEkw+nBvIVztraryTCKMlQCBp1q6kp42RcR6HrKiSSXhs05JyUhIe8eVInDiS+VPgeHF5lmkimSclfxPp71ro28OEA8gsjI/iPJHMo3vdIckaevtpQtA0Zy5E1rj5WoDtQ6RqPOj49XEoCHmU4boYayA9dazmOS3OVPsGjsC/qru9suWFutrD10oDCos9QEfiUuSnd30SCsdbQrHFy6yivL11y1SXQmnDraKBOtifU/1NZjF32Y89TZbDwvHedp6NJTfhv8ADUeFZ3ZgCdvOaZxVuIaCut2VMm6rbU0QsOK6jz5VVOSBorqUB0gadllO0NuTzL95IxBPwg2X/SNKTvke8+Yr6DBh9PA7yNHruUPqtGJ13Y2aJYFJJAF9ALnV258uFH08IewXWZxSsME5AF72+gXO9UKJhpY7HMHhYEkfCSQAbc9H5dK9K1rQWjspYVJJJUMkOxDh7xb/AEgO647s3TNF9JP1quP+fNN8RPmZ6O+yYcMtEBKZCnPZ8dlH8tHxizQshUuzSuKqbVkIV7cxb30qRdbVep2BzwCkfdrD4bss0iBnuRqL6A6eFOMVr5YpAxrrCwSzCsKbOwvLQdTuot7MhCsiZfi4ADha3CrcEqHy5g4ofH6JlOYyBqb7Lr7PV+8k8h9avxgeUITCz+YfRRfaO15I16KT71mpN1oo9kkq+U1WrUYgkuL15dVgGpAqBCnVtK6oEWTruPiLhlqyPohn7rnamCJlfz/KuubqvXUO6CgwAe9N8RaWyoHDnB0VlY/4PEkhl51V+JkezIrvw8TH8Tml3ejbTOezRu7z/SmmH0OXzu3SqvrRIeG3bmhexYmMq2PO9NZiAw3SsDM4BvVXduyM04DcgLeXGoUjQI7hcqXOzG6HuheZVHgKvBytJVcQOSw5rTNkQZVA6AViMRkzyrX0UeSIBLe+WMuyx+Nz6cKb4FFo6T3JXjUvss96XK0Kzy8NeC6Fyq3IHU10mwupJ6iwQedUUgZIwbeQt9SKyGIhz4Qe63GBzR07n9coFkxZeA8DSeTkEwj1uVYj+EV4bKD/AGkN29LaCQ9I5GP+lrfSh5je/YIygbeZg6uA+ayzZuyZplHZxs2vHgo82OlK2RPefKFv6msggceI4D6/BWNr7Blwyo0pW7kgKpJIta5Jt4ipTQGK2bmqKPEYqtzhFew5lc4nHyx4eFY5GQMJCwU2vZyBe2vWugkMAB6/VTjp4pJ3ue0Ei1r+i52VJEYJjiCzEt3NWuZMhy5j01PGvNyi9/4V2pbKJmCCw0122uL2VjdYdyX+aP6N/Wpxc1ViXtM9D9kz4JLkUS1JpnWaU44RP0+lMGjRZFxuSUL2piFQMWF7sFA6knhXnEALrXFpuEsLsoRpmQ3W548QSTp5VCsqHVB4h6WTXDY207eD3J+Ki2tIP2V1yg3F79LMKuwaQiqa0c1Rj0DXUr5DyUH2er95L5L9TWjxn2WrHYV/UPoqe9uDklxLEC6gAf371m5mkWstRTNjLSXushke7RYa6eNRbA8qU1RStbZt7qeLdx0U9656Va6nsL3QUVVneG23VYxMvEEUKNUwkjLDZy6DVIFUOCYtysTllt1qbDqhZAnefDAsTVygsrwWPki+BreHKtvLTxy+0FkIp3xm7DZSYra00mjMbeGlQjo4o9QFOSqlk0c5UKJQ6K7A0kv0FD1PsWU4jaQKvPLnmdvE1bG3LGAqpXZteql3ejzYgHzNQq3ZYSiadt5GtWm4ZbLWBmdmkJWxY2zQElbTwEk+JIRb2AueQ48TWow6eOClzPPNZvEIJJ6rKwcgr6blNbWQZvLSuOxpoOjdFJuButq7X0SxtDBtE5RuI+Y604gmbKwPalE0LoXljtwvtlw55kXqw+tdndljJ7Lkbczg3qU17NnK46WwB7oS54i9jp/pNI6xgNGL+qd0DiKx1vRNS6k+QFZhxu5axgsxTNoPSu8lUdSgu3ZskE7ccsOnS5BA+ZoMu9s9kzoI888TerlQ2VhJl2fGkBCSsA2ZuC5mzE8DrbThUo438ABhsUZWVEDsSc6oF2jS3oLfVJ28WBxMTD9ocyFgSrZiw8QL8OWlL543sd59VpMOqaadh/Di1txayp7UjbscO2U5cjjNbS5kc2v1tXrHK0/zcoqmc3jSNvrcaf8AaEQ2BhI3wmILjRVZlP7rrbKR4629asjALXX6ISulkZVxBnMgHuDuvt1B93If408uDV2LmvYkfzGjsfsm/ZEd3GlFxi5WfrX5YimqFdTRwWZ5JQ3qS8kev4mPhcEVS86ry7nH3H+aqHnye9PKcXmB7IbiMKJEyM2UFTr6g1ZQVAgnEnRdxSAz0zoxzsrO6GAjjMmVix0uToPSm9RiJqza2yzUeFGiFydSqUc2eae/4HP0/pXKun8sZHMKFJU+d7SNiqWy9qLKxUA6cCeetEfgnwMBcboWor46iSzG20RSYHKbcbG3nUWAZhfZVOLgCW7pQxks2YCUnrY2trz0pnPBAadxjA2QsNTUfiGiUnfmq/aVlVpyUT3emyyqfEV4HVVPGi1dDcA+FFKlYuTW9Cxi+Bry4vq4vK/gZMqk+FUyC9gqi8h2iqxHQmr+gU3bgI5uXDeQmluLSZIUyw5maf0C0Eju1iBqVq1T2pihh4GdR3joPM6C9NaGHjyBh2QFdP8Ah4i8DVUdz8XNIHaRiVvoT87eFGYrFFGWtYNUHhEs0gc6Q3CV96sSHxDEcBZfbjTnDYiynAPqlGIyCSocR6L7dSLNiAf3QT8rfnU651ordVXRtvMO2qNbsJnmle5+JyOnEKPXVqVYo7LC1nomuENzSuf6psj4+tZbmtd+kKXEHumpnZDjdKu+cpGGxHQqq/8AcjH0vS5x8jz3+60GDsvVRe/6FAdjbVxs80KoxCKVzBVAjCC18x8gedQhfNI8WOnyTetpKGnhkc8C5va51JKtfaLilJjjGrLmZvDNYAfIn2qVe8Fwb0Q3huFzWPkOxsB7kB2xM4w+GS1o8rONLXfMwOvPQj3qgk5GjknNIxn4iV/6rge6wVQzMMOqgkKzvmHWwQi/vUb8v5yRGRpqC4jUAW+aM7sD7g2GvaG5690WHpr71dFzS/Ef62vT7pw2Avf8hRsI8yzeJutF6pmi50akB2S/t7Z4YZySCpNunG9Qc3mvBBJASSNT4a/Slr75itTCWiNpPRR4uOygEW8/OonRWMcDsr+6o/xPMUbSndKcV/Sh+FwoE2I/iNz604nmzxstyWbjpuHI4n9WqCbKwwTFSIBoBp62NNJnmSma4pPkEdUWjv8AZMDjQ0vA1RmwSnvBi0dlKm+VbMeWh5U0jheyneHc7oGWZj52FvK31QEYxeorKLUK3gtqIrDvCvWUStP2dt+Mxoc3Krg7RULNzX0BYxeV5eXQrl1wq5IbR1Xu5UN1eq7aJV3NWjV6b9x4O6T41nceksA1PcGZcucm+U8KzLAtAV3JHG8X3gGU8Q1Gxl7H/lnXsqJGsey0g07qHEYUGErCQmmhHKpslIlDpRdQfEDEWxG2mlllmIjKsyniCQfOttG4OaCNli3NLXFp3CPbrdyKeXoth7E/pQFd5nsZ3RtJ5WSP6BFdy4yFLHhYDzOrH6ik2NPGcNTnA4/yyepTND+lZ9u60j9l3iTpUnnRUN3QDbuLjijzuucCSMFRa9wSw4+KqaAD2siDj1TyggfNKWNNjlOvyQbaG+bZcsMWS/BnI7vko41B1cSLNFkxgwFpdmmfm7D90oSkuxZmLMTck8SfE0CXa3K0bQGNDWiwCIbxYxewggF80eZmuBpcAAaep9qJLrsa3ohaCE8aSY7OsB91QmB7GIdS5HjpGNPVTVf8+iJaRxXn0+/7pj3cgKwC6kEu51BGll60RDsfX9kpr3h05sb6D7px3di4nx+n/mmFONysxir9WtR2OiQlJQDe2QhEUfib6VCTZcQ5ttBO6qXI0JNUF1kQXG26rbRmMgDEW4eXGh5tdU3wx3ksrm6y6P51fS81Ti27VDjYmWSZlHEaedqZMLTlaeqSThwGYdEtbAw83avJKpBYcTTupki4YZGdln44ZuJxHgo/IlwRyNL82XVGBmfy9Uu4rZOHCPq5Nj4a2quTHZHeUBMovDLW2c5yxKR2BIzHQkcTQe6sIsbIzurhHkluBccyeFRcoFa3hcOAgFhwqKhZV8Nu5O3IL51sX4lC3ndZmPDZ38rIthdzv329tKBkxj/EI6PB/wDMotHu7Ci/CCfc0F/yMr3bo0YbC1uyA7z4VUQAC2otTehlc+RJ6yBsTQQLJexA4Cm4SpnMrRN08NliXx196xmNS55rLVYTHlgB66o4q3aljE0Slvvi3Mqwi+WwNh+ImtThMTGxGQ7rL4xK90oiG31R/Y8Zhwy5zwW58KU1ThNUHJ1TmkaYKYZ+QWb42bPI7dWJ+da+FmSMN6BZGR2d5d1KObPfLgmAGrvl97CgZRmqQegRTH2pnAbk2TTsaDJCgHCxPvw/KsviMmeVxK1uGxBkTWhFIuI/vlQDExkOi4xXIf31/KozGzSoR7rNt7MfIcQ8XBFKn+Zit7n3tSiU6ALdYVTsbAJeZv8ABBJDc1QNEzboFLhcI7sAilteQJroBdoAoSSsY27jZVtsveZz4geygflV6upG2haP5unrdrFdlBHZATkBueIu7m3zoaevfTWawA3F9fUrM4jDxp3XcQL8vQIltGUssR6h2NvFrf7aJoXufHmdubk+8kfZCQNDXPHSw+X+0Z2MuWMeNOYRZqS17s0x7IkvCrgg3bpV3y2hDG0ayli1iUVRxPC7HlQtTMIxqqZJQwaoZjcLkAJOra26X61EjS6IabhSxh3URi2UWN+lce0uAARlDM2N5ceiK7AgCg2YNqb2q6BmVcrakTEWCrbTDZ5MvGwt7V55NzZdjDSGZtkF2QWObMSSOtW0LvMbr2NsaGNyhEWFMX7FZ6IecIdj4FCKQPiBvSN4AsQtlTvc67XLIdp7vElivUm3rRDZhzQUmGu1LSrW4sjCUx8Le9WnqlLwWmxWmpwqCingCrFcF8RXl1SQIK9ddASTvvIDKijlc1ocEBIc4pFjxa1jRzS0q5pQPEU/Js0lZxo8tuq1LZqZUHlWAq3Z5iVtqduWMBdnGpHYyMFBOl67BA+TRguuyzsiF3my+xm0MMO+zJccDoT6UXHT1J8rQUNJVUw8ziEn7ybxmYZI7hOZ5t/SntBhohOd+6RV+JGfyM0b9UtNTdKwmyFR2OGTqS3rY2+ZFKHk55HJlGAWxN73/nxTiFAUAcrD2FZGZ+ZxW0p22CkhGtQapyFRYk94f3yqqo9kr0W6U9pbsB5XmlmWKM2te17AAak2A4VQzD3zO0+QT9uPxUkAjtqOpsFXZ9lwkmzYh/Uj52X605p/DkjtS23r+yz9X4wdbK13/wCR911Fve5bJDFHEtm43JsFJ4LlA4eNOBgccbCXu+Gizr8emmkFhz/USUqPsnESu7LDIQWY3ysBa5PE6VhHRuubAr7W2sgiY0Oe3Yc027PhZYkzC10BXxUkkfWkWJX4jb/4/cpHM9rpXZeuvrpdX59FiA/cHzZv6U2w0ZYR/OZQrNXPJ6/YJmgWwUdBWgYLNWZkdnkJ7q0eFTVbt1l+/uIz4y3JAi+t7n60jrn3mt0S2pd57JmkkPYN2wFyBkGl+GlMwfLqmTfZCFmdl+E2uNfK1RvZeBRLdEd1/Or4lwlTYuVQ7te1tD51B5AJKMiBeGtCB7H1znxqVAfMVfjgtGwIg4pm7ZZuP2whMjswAtot7aUiuS4Duts1rGNLgdwl7DoZFuAAyswPkDTp8ETHC+1lmW4hO4ODTzKXtnr2e0GuLXAqiYAHTZV5i7V26fUOlULyaZNsIOFVGpanTMNed1Vl2uTwFUmpPJFswwDcqxs/EuQSalG9zlyanjZoEmbdnz4hj+6AK3WFR5Kcd188x+TNUZRyCr7Chzzjzoysfw4SUupo88rGrTF0SsCTd11swLCyTN7sVmkVOSi/qa1WCw5Yy/qs1jU13hnRAjTlI1w1SC6FzXSpJvwYvJCh5Bfl3v8AZSOpdlie71TaiGaZjTyA/nyTaBYD1PvWROputpGLBT4bn/f98asaNFCQ6quwvJ/fSqZRddYbLL9vXOJlub2kYC+thfgPCvoOHta2mZYcgsNiLyah9zzKo2o1BIhsBR2pJ1sjf9Vk/wB9L8Sk4dOXfzTX7I7D4xJO1p9Pjp904z7YkYEaAEEHrr418alxmofoLBfVo6CJhB1Nl1jYCIka+gVVA6ALp+dD1cT3Rsncb3sPlddhkBlc3ncn5rowfexL/DH9AT+dO6COzAPT6BRMloXu9UxJr/f99Kfclm2+0upScygeJrhXCknfSFSkMhAz9pYkcxrf00FK64CzXHe6FqQMoKpyys1hqbkDrRIuUQ06KbFi2ng35CpFdCM7op92x/iq+LZeO6pbRkQiUubDNraqpG5r3RlNPwiCOSr7JeMg9nfxvV9IwNJsqcRq3TAZldY21o87JQDYoRNtt7EBVHKlRdqmgkcQqOwVzdoxFiWP/mjawnK2x5IOmHmdfqlvaKj/AIkv8v51UG2YCrnuu6ybFGlQXlMDSlbtdCvBcRnDnLGT4UdTtu4BK6p26Qp5MzO3Msf0r6LTtyRNHZfKq9/EqXHumHdXZMiNndbAjT1pVi9ZGYi1pTDDqSQS53CwsnKbgBWVYLlaIrOtry5ppD429q3VEzJA0LE10medx7qmTRSDXBqSkuoEuwHiKi82C8drJz2Yt8QB0U/kPzNZ3EHWp/UrQ4Y29R6BM0x1tWZK1rdlLgUITXiSxPqTbkOVuXvxq7khnG5XEIuxPjb5VU4aFd6LMtq4d5MXMsalz2smgFzoxF/AVvaWRkVKwvNhYLE1THS1LwwXNyq2O2XNCAZIyoPA6EX6XBOtXQ1UMxtG66pmppYtXtsrO7o70h6Io/7iH8jSvxA/LRPPZ3/iUywNuatYO4+oR4V8PX1hFdqTdxYx+Hj58LUwrKgFjIG/p39dkBTM85kPNWcOhM7H91bfKwFaDDgTv1P7IWpeG01upRiEaC/92pwdgkzeZXjN8R6D6VG+5XCsz2ztg4iVbDKiGyjnx1J9qz9TUGWQdAls0uc25BWsTvinwxQkG4GYkDnx0o11cLWaFYaoWsArOOYnUi11Jt5mir31RrdRdG91h903nREWy9zQo4TtEcE6ZifPU6VG1ypNKh2FCVzgixBoimGpQ9QUSddKLKDCoYvBoyZU0K68PiPnQDoXHkmAlZbdRbOwzKpuONd4EhFipyVMOmVL239hSCdMQtiBo3Wxq0scGWPJD8RjnXA1RVDpQ6sUopUt4VLBqa63dRdoET2q+SA+VN8PjzTAJBXyZY3OSNg5FV0L8Mwv71u5riI26L5lB55xfqtUw+JR1XJqLCsHUE5rFbZjbBc4nn4CvQC7gFyTQErNZzdmPUn61vWCzQOy+fyOu8nuvkwzt8KMfIGvGVjdyFJsT3bA/BWodg4huEZHnpVD8QgZu5Fx4fUP2aiWwt3JGms1hksTzvQ1TiMYjuOavgwyV0tnaWTHsjBFJ5M3ID6k/kKSYhO2SNoCe4dTOjkddES3E+ZpONU9OgRCJbKBwsB4/OrkIVWi0v8AzE1U7ZTG6VtsYg4TD54gBJNIzM9gbFsz8+nAetaOkZ+LlDZPZaNkhq3GkiLo/acTr81xtTFs2zQ0/wDiOFtpYk57qbdcovXaaJrcQtF7IUaiVxoAZfaP7/sgu6EWZnU37zICRyFnbX/SKKx2MS0zmE2uD9kNgshjqWuAvqPujk+HKOU4kEevT618VqIHQymM7hfUY5Q9geFNix3m/mP1qqYESO9T9VCI+UeiYNnKM0jHgW0+grcUGrM3W/1SSsd5WN6BWXa1/L5k0chAPKophZfOq+Srcs/j3YxDSsbBFzkgsQNM2htSU0UjpCdhdLjTuLigOP2c8GI7N7XDAgjVSONwarewxvsVQ9hY6xTnHj1kVZiovly5L30HOmkdQHMD7J7QMFQbbI5seXMhNgOOgoqF2YXVtXCIn5QlvF4iNF4H4iQL8wTxrgcDqqZ4+GbKTY8pcSOeZFFU+6Bn2V4ii0KubeFeXF6i15dUG1E+6fyqD/ZKnHugiHSgUaphSlbxWcCveFTbuq5T5UQ2rGHjIPCm+HOIlBCzWKW4LgUr7Q2CBCr5jxFh5mtJNiJLiyyytDhgDhISnfYkASNR4CslM/NIStDZX1QHjwNSjflN1xzMwsuP2bDJ+FB7UU+ved3qmPDG38sfyVafbOFj4ug9RQrqxvNyYRYRUO9liGYnfTDropLeQNUOrmckxi8O1LvasFW2DvKDLIcpsbVccR4oawBck8OCAF+bUpjwcmYSP1NvkB+tE1WmVvZIoG+c+q7ccB1IHPmRfhQzd0U86Inyq1CIPtqZlhlK6tlYKBxLHQfMipQMD52NO19fQLk7i2FzhvbT1QnEbSGEw8SYj72SwAUAcF5kt00F+dOI6Y1cznQeUJU+oFLC1k3mKrb2wJNhlxKltAhUEmxVyBYrwB1GvhV2GSPhqDAe/wAlTiTGzU4nHb5obuPYMxJsA6k+kctX47I2OAudsAfqEPgrC+oAHb6ORwSdpOG6uvtcW+Qr44+bj1Wfq4fVfTMnDgy9AvU7zr4sPmaGYc8ovzP3Xj5WH0TFgOA8WJPpc1uqH+g09Vn6o/mW6Lpzf3+n9b0SVWdlxjXstcvYKlyyfFYuSSUZncgvoCxsBfQAcqzj5nPcblKnyOJKm2viAzwgcVV79RckgVdI8Oa2yg54LWq1shdT/Ktepzr7k/wEfmE9k7bENovenVP7CKr/AOssz343okwhRYwjFsxOa5K69PWuwi4VVdo/3Ip9m+15cTBI8pW+ewsLCwHSjIhYpVMbpsuKJQtl9evLtl6pry9ZQ41bow6g1F2yk0apdiFgB4UvRiu4iEpoaWObZbiKQSC4VnZy1JqhMdEViw4fQ8KU1mMSUcgyBK6qJr22cg22JbzRwDhcE+laLDK51XAZ3CyWugEWgTPCLJ6VXe65zQfezFFINCQSQNONC1byG2Cd4NCHzXI2SC8rHixPmSaXErXBjRsFVmvUmq9llDrerFYmvc3DZ2t1NE0n9QFIcYkyM06LQIoMiBb31Jv/AH502nkzvJWHgblC7jbvqPM+g9OpFQaNVKQ6K+50qxUJT3n2iI2hubKZlL/yjW/kCFPpRuFwGaSS3JunqUJiMwijZfm7X0C927sFcUySdplAFiQAwZb30N7A6nXWi6OufShzMtz90JV0TKktkzWH2QXera8fZrhoSCq5cxGq2X4VB58iT4Uxw2jkzmol3O3vS/EatmQQRbBUN3GNmGliwPiSBb21pT4zNqA+o+qP8K3NZ/2n+fNM2zBeRfC59lJr5bRtvMPf8gt/UG0Z/nNEYtmspDEju62F9ba01p8Dla4Oc4aaoCWuYWkAFFsPay2NxluD1B51pYWZGNb0CUSOzOJXEY4ep9zU115Q/bsbuvZxkKzXux4IvM+fEDzqqZrnNytQ7wSLBKeK3XCoJYpRLlPeAAt0NiDypVJQgMzMN0FJTWYS03S8QO1fwU/ShBogWDRGdljVv8v0q+m1JWnwEauKcdmaQ+hp1D/TRFXrP8El4hY2Zu1hUxKhMkjDrwVa7AfKq8QH5yo/ZcF/Z5igspmbKOi30HtRse6US806BaIVC6CGuXXbFegV1cXE40PlXDsvJZje4FLzujEX2sbvS6U3ctjRNyxqfZq2FeGgXpzcothNATWIxN+eoICBk1ICWdm/e4yRv3dBW+oouBQMb1QExu9NsnACohVt3SlvzNqiepoCsd5gFqcDjs1z0pGhFoFG4qbVMLjs6ldSzJr3RmWMhmvbw8aZYZAZZDbksz4glyQklP8AIeHl9daLIWXj9le4Ve+T0Xqb6nmOH4ePnUmquUqzMdKkVUFnG/MhM0Y5BSbeZt/trQ+G2/lyP6n6JD4gd5mN6C/xS6QbWvp0vp7Vo7Nveyz2fSy8y/3/AOK6SuXRvdx7XHPvG/K3dAtfnxrFeNXubRAj/ID6rV+Esrqpw/8AqfqEy7PuO0Yfhjc++mnvXzjDWkykjp9bBbmrIDB6/wC1DgcS7PqxNgx1J/dNbRqQO2TbJKLEDkLe2lT5Kto8wXiDX0Ary89CN7Sww02S+awBtxtcX+RND1d+E7Kh5r8M2QLYCGHAyF7jtGOUHQ6gKNPf2oKnBjpyXc0PF5ICShmI3cZY2mMgsyE2t1tZb31JqmSkLY89+So/DEMzXU+yYSc2UE9dPCo0jSQSE+wR7WBxcU1wjLhzfSym/hpTuBhc0NHNSqpQ2Yv5BZXvTvLiw4iwkfaxFFJbs2PeN7jppV7qV1Ocj90K6tZUniMTJ9leEkTCt2qFXMjEgi3HwrwPRU2udU7Kg6V25XsoXk47pqbN1GT2VQtRCEXEvCvLyybF7yyK7qqkgMwGh5G1AuGqMFrJ+nnu586UHUrcRNswIxhYxlqUmjChJHHMrkz5IWPgaw7G8asA7oR5810C3KiuHkP4mJ+elfSanyNbGOQCXOOqZ3+IUKusSBvdNecjoBSqfWQra4Uy1OEDZ6psmYCrl6tsrcq8VzXrLpATdu/FdkXqRT/Bm2jkk7LE+JX3Y1nVyf21JqJSdosFYgUDXrU27IeTdc4ptK846KLRqs03tkviW/hVR9W/3VrMAjy0YPUkrLY6/NVEdAAgxFOklXS+FRJHNesSmbZeGY5bKTaNOAJ1Znb6Fa+eeNHvfEyNoJu4nTXYALceE42sL5Dp5QPiSf2RiKJkjmuCDlUcOTMOPtWRwuF4kcCCD5fhe/2WorJGlosev0VPZXxnTlb/AFEL+datJdyE2slh5/repn2VFg8116XsL+Z9ta8TYKLlnGF3tnV5GsrCRs2U37vIWI8AKRCvka4nqlv4lzSVDitsy4iVc5GVbkKBZR4+JqiSofMRm+Cqmmc8aoNu9+1YzHTYczMYozdUYnIoFrWA86bTNBpg1xAv1RbI3SRBoTl+1SYNQLK2ctfU6ZTagjK+jYNN1xjjCLIxj5ScDIx0JiY+4rQYaS90ZPOylUvJgcexWIbd3lxcD9nFIUQAHRVOp8SKZ4s0fiPchMKP5HvK0r7KMXJLgy8rF2LtqaVpjzTsorq6uMWe7Vke6plOio0Qhly40NeXkinBJdtB8T//ACNAv9oopuyM5e960oC3o0ajmG4AUPWyZIiUDIvN55smHPUi3vSDw9DxawEpfIdCVNuzhskKjwFbWodmkKBKvSSWzE8qpJsLq6JmZwCz6PBvi8Q+U8zr0HAUsjjdK42W1fOyipxmRhdyOsh9hRjcPPMpU7xE0bNQreLdpcPHnDknxquen4QvdMMNxc1cmTLZLeHGo86FKdv2Ket1FvMv8Ks39+9aahbkoC7qV8+x5+arjj6AlOaihUGrijSrQhHG5VfFcKi7Zdbul7G7IwbSM8pYubXW7WFgAPh8AOdTZ4jFHEIcwFu1yq5MCbVSGUgm/ewXyJgk+DDg+JUH5sSaAm8WE7OcfkiovDsbf0t+qlxGPDIyKgQMpW4tcXFrgWpafE8jXhwZe3Uot2DRFhYTa4toAEvb0b5S4SRIIUjskaAlgxOmgtZh0+dajD3f8gwzP01O3zQopGQNDBtZcbE3hxGIiZpCv3jlbBbC0So2nrKtdqaGGBxey9za6hJIbBnIfdGdjr3/APNH/wDYn6UGdlFmp+P0TPiDwqZXGbEoRvRtFYsO2tnZcqDndtL+guaGq5RHGeqoldlYSs5gwErmyRu3kpt70hbE92wKViNx2CObL3XxJLOVC2U2BYZiT0A/OioqGW1yFaaaQt2Qj7K4W/bsa7AghmBB5HMf0obxC7LTxNPVOKFlhbsFcnikfPOdVLlfIjwpxjsZEFP2Zr70kLD+ImfyzW+CCbY2hI2IeOLEO0SJH2iX7gYnVfa1N8FaM8YVtcbUpt0RJMQq4WZsREggVCFYi7yub8PkKKxX+5OvRewn+2GnVHPsphts+PlcsfnQARnNOIrq6oMYdBV0SomVQ1ch18Bxri8k+eIB2/mb6mgn+0UU3ZEcOl2pQ1bxxsEbwqailOMSZYSEBIdEM3vkzNHGPxMPYa1PwrDbPKUumNm2TJg0yxjyp4TckoRCt4cTkgc8yKGqXWYm2FxZ5wq+4mCyxlzxY/KraFlm5kRj9RmeIxyXe2960gcplLEdKlJWBrsoCqosDdURh5NknbybxHEgADKoN/Og5pjKVpcNwttHc3uSheDXvChymEp8qftzofvHboqqPU3P0rXPbw6GNnXVfNa95lxJ5/xACbE40t5rh2VtjpVxQihkXQ1E7Lo3SxtDWR/O3sLVg6916h57rTU4tE30VehFcu4VuwHUiutGYgKLzZpKzvfTEZ8ZN4ED2A/rX1fAIslE2+5ufiUkqD57dgnDcLZokwgvoR2jKb83YLw5/wCDUsQ1dZBP1ciuxL5h/wAwX/yq7fVaVO5eqlEPaPZG5cWzSLa3Ak9AvI+dee62oXmjy2QbG7UySv8Adq5AXVuWl9PehHSZXHROabDWTQtc49VUn3kmPdXKp8Bf61EzuOgR0eEU7dTcqxtPeJMJghNJmZrsFGpaWTiBfp9AKKg1bqkWIsDJiBslX7JJWZMZO/xOzMx8SCTWb8SayQx9/uFCkG/qEVWZRglS/eaRjbnYNxrR+IpAxjYudm/RII3Aseer3fVAcTiIOyZ44hG8spjNiCT2ROZyPEj6UzwRt5Wen2XsQP8A0pt2QDbm+0yA4UJGUC2DEXIzD2vV+JsAqXKWGO/6ZvvWp7hQZMBhx/AD70AEYEwiurqq4ziKvj2Q0x1VY1aqV6tcXkpY3D/eP/MfrQUntFFN2RTArrSlq3Mp0RrBrrWbxyTZqXynRAsR95jVHJBf1NaLBYuDQ36pfOdbJsfRaICoA1ShvbIW7OIcWYUFUHM4NWnwdgY10p5BNuzcOI4lXoBTaJoawBZytlMsxch+093YZbkr3jz51VJSMdrzRVLi88NgDosy2vs8wylOIHA+FKntyuIK3lJUieIPC72et2rkTcz2juozus1aBuWvckbq/wBAB+tbDE/KI2dAvlsD+JPNJ1cfkmWAd6lTd0VJ7Klc62qxDr4movNmkrrRcpbjwrSsxHDMdTw41iY6KaslcWDS51Oy0Mk7IWgO6KeXY7AXBDHpa3tRU2BzRszNIPZUx4hG51iLKns8feDw19hf8qWUzbytB9fhqi59Iysq3mjKYudSc1pDc2txsbW8L29K+wYczLSsHYJHK7M8lahum6w4JCdD2aacyWBl/wD2pbWuvIUIdypthpcoT++5P/tsP91LzuFbH7D/AHfVGYowikaXJsPI8qi/cNUB1SdttyXc8NQPy+gNAyG7iVsqFgZE1q92bhC9jbS9j58a8xt12omDLj3rjf7ej9gghEYjeVnYZHF7Lb4rA6a2HrTCIaLK1pzSXKi+zGMts6RjxcyE8hdmJ0/1Uhr4hPiUTOgv81yB2VhPc/RUcLF3yP4yPY2ozxC7PiFuzQstRAlp7uP1RPDboss2HIMboBIZAde85LEgeHCmkUjowMh1T78KC3LK3RR47ZuEMxAw0ZctbNYctL1TLVvkfc6lO6bBYmQh2wteyc8LEqIqrYBQAB5UW29kieA1xClMg6ipWKrzBVcS1zpRDBYIaQ3coCKmq19Xl5LO0Se0a3WgpPaKLZ7IRPBi1KBoFtZUVhayk+FZHETxakNQMm6Cbsrnnlk/isPSt1l4dOxnZLZDdyaJzyqnkosCRd5cQROCOK0rkfaS4Wxw2IGnseaiXebEXGo8rVaKuS6mcKpyNk+bPdnjVjoSKcxuLm3KxtXC2OUtas+31/8AUWHTWlFT/UK2mCi1MLqpsjDixJNXYZHxKhoUsUqOHC4jkCn3dGO2HB/eJPua0eKuvPboAF82wwfkZupJ+JR+EWuaWtRsh0Xca31qYVJUGLuBbmdPeqKgEsICtgtnBKobVl7JFRNL8/AcfXWk2JTGkgZDFpdMaRgnkdI/VdbClYo2YkgHQn51Zgksj4nZzcA81DEmNa9uUaqhs7WRyOHet/mOX86T0gDqokbXPzNvuj6jSJoP8sLrG9sTmTETP+9LIR5Fzb5Wr63A3LG0dkkJWmrZQVyju2QG7admoj4Xt+DpWfqTd5QysF8qR62JLHpzAtQEp8wHqjIG3iefRStMskR7xLKl9SAuY/xH+7VHUi7SuQtBlGfQXQrebbOGSIFCHOY3Yai/S44n9KrewWR7cSMRLj6BJZ3jxbRy9hn7uXKqgklmNr5R4A12OxcByS2fEZJZbj+BL0u721cU5kkgmdjbvMANOQFyLDWjtANFSXEm5W0bt7LfC7PETjK4yhhx1yhm4eRpLTtMmLk9Mo+V1c52WnJ7Er7ZmFgEanIc+W9787XJprXxxSVTpCNb7qukwkRwMdfkCqmytp9lA0rhja/fb4bcrGqWAgJlUOZLKG5vKg+y9twGQuzi99Omtdip3F13I6sxJrY8kQJRs7xYa9u1UnzFNg5gFrrIPjlcS4tK+j3hw7fCwNcMzBuV1lLM/YKKTevDjTMfY1wTsOxXX0czBdwU0G30f4Q3taucdqr4TlXl3hbtBGkZJ6kiw86iZxyXRCea8d7kk6nnVBN1fayIwDSlLzZi2Lzqp9pTZIWPhWXpY+PXgd0DIdyodzYbRZutz71uKo+a3RLCjh1JqjkptCAz7t9uzOWI6UIKQvu5Pm4n+HaG2UeC3MCsC7ZgOX61OOhs67ivT47dtmBMmKmWGMk6ACj3uEbUjhjfUS+qyjaeK7WVn6nTypG92Ykr6BTxcGIMVmDuoT4U78ORZ6m/RZ7xNUcKhkd2stI2HFlgjXoo+lGVr887j3WTo2cOBjewREnS3WhwrHqwi1NUlQYlbsPOq5FZGbKri44pQLkaHrYg8LUunFLVgB7tj119EXEZ4CcoUW0JVhiyroToPzNU18sdHTcKPQnQfcqylY6omzv5Ibsn4W1AuQL9AATf5ClOEC84HcfK5/ZHVx09x/ZZXJslI8cuHWTtFEkQL2Gt8pY6G2lz7V9VjeXQ5iLaJGdk8pIWXMeLXb1Y5j9azsp85VSsbQxccfZLJbsyMrNwyXGcN7qtASeacDsfqEfEctPfmSk/fzeUWWGAABu856jgPQ2+VWGzBYIKWQtScszEAE3AuQOQv4UM8koWSQu3TZuQ7ojMtgWbja5sBa3lrXGuIdomeD0zJ5XZxoAnrY+ImlfVyUXU8rnkNKta5zjunlRTU8LNG6lG9t43sIFkuC2e9uNy3dA+dUwUz45jI46kk/QD5BJCWm7baLLsV9owZ2iETKxLKWuLDWxt4UcGcyr31Jc0MaNEr7R2pjZFMTSHsge6o0FuV+tWNA5IJ1w5CsHs+YtxJ8Ksy3Ui9w3KOfsEtxZbeNWNj6od0/dX8Kzxr3hlHLxPgK5NC0NXaerJd6K7gMAztcjU8B086oAtoF6SUvNymoQLFH411VLnAYawzsO83yFRXgrq4fSpBcV2IcKS1LrRla5xVDe6W0QUfiIHvS3w3FnqTIeSXzmzUe2NFkhUeArQynM8lAq0G7pNcJs1WsF3AILg96olJRtLE68qoirGjQpxNhEjwHNU2L3ugUXBuegq01rOSoiwOZx1SXt3eGTEG3wp06+dAyzOkOq0tFh0dMNNShkAuaHcjn6BE5eCIPxEfWtp4ZhyxOlPRfOvGc54bIf8nLT8ItlA8BS2Q3cSqQLNAU68a8FU9WkqwKpUNrYwRKZDrawt1JIFC1UwiZnKKpIDM/IFQwBDs0xsBy6Xtq1J6OGN8z6s6NG33KPqS+NggG6GY7E52LcuXlSKsqXVMxeduXomFPCImBoQjfDGdjgMtrmYOnSwcWJ8dAfen/hqAPrGO6Bx+YA+iErHXzdrBIm7cN5b8MqSH1yFV/6mWvo0zsrCUpsXHKOa1PtMGLDs2PAD6D8VZMzNJRowqbqED3uiLvltliQ97qFC319NKqIBeXKPCIYyMbklI0mHgkcvIJCxPAWsANAB6WqGcHdFy4M9ztEc2Fu1DiGyxwtYfEzsbD0HE15oa46BBVGGspxd516Lnfna8eBkEcSqQqhcq6WbW/D0q3gAlcpao0zTlG6DwfaFNGigCyHWyqoJtyJ410Q20U3Vj3m7tUJxu9GIxUimRrIpFkW4UD8z41YGWVT359SpTsg3zWtfvL4jqK7lVbZBsmLZGGjaOzDvW0qu5GytIu4EqKCFUevCQhHyUrHjRHcTiUiQFhdj8Kj4mNGtk8tys5NCA8hDsPg3kbtJNWPwryUdB+tUveXFda0NGibNm7OyLc8a4AvbqCUdrJl/Cup/IV7ddKvrHc2rzgvAoHtTeaOGVoyRdbD5A10BdTPANazWJPyxFal50QTb5z4iJPG59Ku8OR5Kd8iX1B5JujFkAo/coTmodoS5ImPgajMbMKMo2Z5QFl8jXJPUk0o5LdNFhZRSGpNU2qPNU1Oys4Ia1A6qmY6Iphlz4qJehX9fyr6LhzODhxPZfKPEcnGxSOLp/PstLtWaKZBTwirAhnHVWwKmq0F3lgUp3uBZT11HhSfGCBDqbapphbiJCR0QNZAoKgtY8RoB+dZcTBrS0E2O/IfdOC0uOYgXUUzg2UAC58SarLmkaCysY0i5JS59qU4vBEOCrf1sPzJrdeFYwZJHjk1rfufmktSTk15klDd1cN90783kiiXr3T2z29I19602ISZYz6H9lRSNzVDR709bDwueYAi4Gp9CLVlYm3Oqc4hOY4tNzoqe8YaUyKLBS7FmJAzAcAPAV6TMQQFXRyQROa6Q6hth2S7+yQLrnTS34lqnI5Nvx8RF76K/hN64cLhiVN2BN1XizH4denDWiYgdlma+UTSlw25LJsfjmmZmfUsxJ8yaIshGgc19Bgs1hy5V6687RM2G3dyLmsK4HAmy4Wm10SigawvwAsPAV0utorRDpdS7JXvEXtVd1ZKyzQQu5bKwJXMxP3Sc3t+M9Fq5sYAu5CyVryMjfir+D2cb9pKczn2X+FRXi4uQo0R7ZuD1zMPIdK8F7dTbTxgUZV+I6KPE14rymwuCCKBxY6seprwXlMSI0eRtAikn0FdOpXgF+e8djjNI8pOrszehJt8rVYuO3X6Hw/M1jMWf5LLUvQLDfeY4/wAI+tPsOj4VCO6WTm7k4yDQCutCpbuhG9MmWBqorD5LJvhLM0wWd0uWwUMpqbVY1ciuldRLZ6VKBmeVrUHUOtdE91lz4wHpmPtp+dfSawcGgDfRfHeJ+Jxd7+hPy0WkBayS0JNlYwy1YEM5TmpKKWt4MYGYIPw6nz5VlsdqA5wiHLVPcOgLGF55oQaz6ZhS7JTPMt+Cm59NfyomnaOI0Hr8hqVXUuyQnulre7YGMxWJMkUJZLWU5oxzJOhYHnW+8NSxxUpe/QvcXfsktW8AhnQKfB7NeFoMO6lSiPLJwI7SU5VFx/Cp9jTDEZmviLgdzb3BSw3WUu6BXv8AiQQskbd8gB2B0RRe6+f0pEDl0G6dupuPZ8g8o+Z/ZJu1cWzXY66m19SAavDSAkuaOSUk9UCM0Z0KL7Co63RuWDLlsr+z9jpKhsbXPt6VIGyVzNDXEBL20NjMjEa8atzKDW3VjZmHcEaHlxrhKnkunaWZhGptYaXqm4DgvBuhCghxi2LMbf3oABxompjs4BqhDVgMs5dxxlG+HNM2qRE6ID+OYjgOi86k1gYNULLUGTQaBGcBgBHd3OeRvic8T0VRyHIAVEklVBGtnYIuQzCwHAfr41xeRjEKFWuqSC7MwOeVpm1A0jHjzauXXLXRZlroXXJU+1faf7Ps8oDZ5yEH8vFvkPnU2DmvDZYfC3dFSKgV+jopbRk1iKwcWUM7rUSOQzc9c0sr9W+la2RvDgYzslTzcptlfWh2rjQlPfTaAIEYOvOgat9zYLTYNTEecpQoRaFQNxqYVgXseprhXnaBF4jlUnoKZ4JDxaoJHik4hpnyHkCiu4SffM3Rfqf6Vt8cNoGt7r5LgnmqHvPT6rRYqzDYytC+ZpXpmCCpZCqy8ITJtwMzIpHdF3PJR4+NUSuDRqUTFEXW03QZWMjFlUkHhobkdTWLq89RKXMafcFpMohaGkqY7PkI+G3npXY8MqX/AKbeqqNXC3dyKbK2TkQsX7zA+Qv/AEpszBCGkl2tiPS6AqMQEjwANAhGy8dMXKh+6pPJeF/KmNIHRxtjvsLJhU0sAbnLdSlP7RNvqk+QTFXYKZLH8IuEUZRccWP+ajJHSPYAOSqovw1O8mTpsg2G2xGkJEZLM41NiFUeHMmoRw2NyvV+L8QZIxYIPi8RpRBSNpsUMkfW9QsrnSlX9lbTKHSvWVD5CVdxmNzsDzI1rhFlbA8E2Km2covrUTdHNDUwYhx2OUC7EgIBqSelqFIe6UNb70PI9rLuKqYfCGJsqgSYnx1jw/ieTSa8OVN3uSa1zco3s7BLECSSWOru2rMepP5VTqVNFMDhDIQzCw5Dp4nxry6mOGHKK6vIZtGQuwiXnxPQc64V1EFiCqFHACwr1l0LqKK5AroXise+23G9pOqg92PQeZ4/lR4iy0+bqUNxDx8vQLNozpQpV5X6FxZ+5PlWMZ/eBaF/sqTcYdz1Naqs3CXFWNtOQ+hPA86XPKaUTQRqEi4tiZGub686ActjEAIxZQmoKaiqasXWF41xyjJsirD7p60Hhn+4WR8UH/09/oju4Q1l8l/OtLj/ALLF87wD/wBz3fdPw4UjTVAt4XIiaxI0PA+FRfsrIvaCWvs/F4pL63K3vrfzpe3UG6cz6OFk+ooAFtKIa0AaBAOcSdUP2w5C6E8R9a6/ZWQAEqpvO5XDkqSp04G30qJ2XaYXmCG7tH7s/wAp/Oq2gJvUuJOp5rGt42LYyYsbntCLnU2GgGtXHZCOAOqt4QDs/euhAuGqqympKtePw/voK8vcl9hxrXFEq63H0H0rhXo91ewJryMBR/Z57uIb8SwnKea8fhPKpwDQpdUH8wKbdwDsUPMgknmTm4nqa6VWizfHGOXe+QFq8dl5M+zBpXgvIhP8Jrq6gmyP8SQ+VR5ryJmurqmwnH0P0roXF+fvtFP3j/8AMP1NOJP7NqE/+WfQfRJa0tRi/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43" y="1500378"/>
            <a:ext cx="2945237" cy="4416816"/>
          </a:xfrm>
          <a:prstGeom prst="rect">
            <a:avLst/>
          </a:prstGeom>
          <a:ln w="19050">
            <a:noFill/>
          </a:ln>
        </p:spPr>
      </p:pic>
      <p:sp>
        <p:nvSpPr>
          <p:cNvPr id="10" name="Title 1"/>
          <p:cNvSpPr>
            <a:spLocks noGrp="1"/>
          </p:cNvSpPr>
          <p:nvPr>
            <p:ph type="title"/>
          </p:nvPr>
        </p:nvSpPr>
        <p:spPr>
          <a:xfrm>
            <a:off x="688764" y="274638"/>
            <a:ext cx="7998035" cy="1143000"/>
          </a:xfrm>
        </p:spPr>
        <p:txBody>
          <a:bodyPr/>
          <a:lstStyle/>
          <a:p>
            <a:r>
              <a:rPr lang="en-US" dirty="0" smtClean="0"/>
              <a:t>Pitfalls with Electronic Records</a:t>
            </a:r>
            <a:endParaRPr lang="en-US" dirty="0"/>
          </a:p>
        </p:txBody>
      </p:sp>
    </p:spTree>
    <p:extLst>
      <p:ext uri="{BB962C8B-B14F-4D97-AF65-F5344CB8AC3E}">
        <p14:creationId xmlns:p14="http://schemas.microsoft.com/office/powerpoint/2010/main" val="17530387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700" y="874395"/>
            <a:ext cx="2579379" cy="4907840"/>
          </a:xfrm>
        </p:spPr>
        <p:txBody>
          <a:bodyPr>
            <a:noAutofit/>
          </a:bodyPr>
          <a:lstStyle/>
          <a:p>
            <a:r>
              <a:rPr lang="en-US" sz="2000" dirty="0" smtClean="0"/>
              <a:t>61 </a:t>
            </a:r>
            <a:r>
              <a:rPr lang="en-US" sz="2000" dirty="0" err="1" smtClean="0"/>
              <a:t>yom</a:t>
            </a:r>
            <a:r>
              <a:rPr lang="en-US" sz="2000" dirty="0" smtClean="0"/>
              <a:t> seen for evaluation after abnormal stress test</a:t>
            </a:r>
          </a:p>
          <a:p>
            <a:r>
              <a:rPr lang="en-US" sz="2000" dirty="0" smtClean="0"/>
              <a:t>Chest pain</a:t>
            </a:r>
          </a:p>
          <a:p>
            <a:r>
              <a:rPr lang="en-US" sz="2000" dirty="0" smtClean="0"/>
              <a:t>Inconsistent documentation</a:t>
            </a:r>
          </a:p>
          <a:p>
            <a:pPr marL="0" indent="0">
              <a:buNone/>
            </a:pPr>
            <a:r>
              <a:rPr lang="en-US" sz="1800" dirty="0" smtClean="0"/>
              <a:t>Hypertension: “The onset of the hypertension has been acute.”</a:t>
            </a:r>
          </a:p>
          <a:p>
            <a:pPr marL="0" indent="0">
              <a:buNone/>
            </a:pPr>
            <a:r>
              <a:rPr lang="en-US" sz="1800" dirty="0" smtClean="0"/>
              <a:t>BUT …</a:t>
            </a:r>
          </a:p>
          <a:p>
            <a:pPr marL="0" indent="0">
              <a:buNone/>
            </a:pPr>
            <a:r>
              <a:rPr lang="en-US" sz="1800" dirty="0" smtClean="0"/>
              <a:t>“The hypertension has been occurring for years…”</a:t>
            </a:r>
            <a:endParaRPr lang="en-US" sz="1800" dirty="0"/>
          </a:p>
        </p:txBody>
      </p:sp>
      <p:grpSp>
        <p:nvGrpSpPr>
          <p:cNvPr id="8" name="Group 7"/>
          <p:cNvGrpSpPr/>
          <p:nvPr/>
        </p:nvGrpSpPr>
        <p:grpSpPr>
          <a:xfrm>
            <a:off x="3041276" y="874395"/>
            <a:ext cx="5829673" cy="5715000"/>
            <a:chOff x="2850776" y="409575"/>
            <a:chExt cx="5829673" cy="571500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0776" y="409575"/>
              <a:ext cx="5829673" cy="5715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le 4"/>
            <p:cNvSpPr/>
            <p:nvPr/>
          </p:nvSpPr>
          <p:spPr bwMode="auto">
            <a:xfrm>
              <a:off x="2868706" y="3380996"/>
              <a:ext cx="4706471" cy="190500"/>
            </a:xfrm>
            <a:prstGeom prst="roundRect">
              <a:avLst/>
            </a:prstGeom>
            <a:solidFill>
              <a:schemeClr val="accent2">
                <a:lumMod val="40000"/>
                <a:lumOff val="60000"/>
                <a:alpha val="3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Rounded Rectangle 5"/>
            <p:cNvSpPr/>
            <p:nvPr/>
          </p:nvSpPr>
          <p:spPr bwMode="auto">
            <a:xfrm>
              <a:off x="3307992" y="4447142"/>
              <a:ext cx="2205302" cy="133820"/>
            </a:xfrm>
            <a:prstGeom prst="roundRect">
              <a:avLst/>
            </a:prstGeom>
            <a:solidFill>
              <a:schemeClr val="accent2">
                <a:lumMod val="40000"/>
                <a:lumOff val="60000"/>
                <a:alpha val="3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Rounded Rectangle 6"/>
            <p:cNvSpPr/>
            <p:nvPr/>
          </p:nvSpPr>
          <p:spPr bwMode="auto">
            <a:xfrm>
              <a:off x="3307991" y="4666452"/>
              <a:ext cx="4016173" cy="133820"/>
            </a:xfrm>
            <a:prstGeom prst="roundRect">
              <a:avLst/>
            </a:prstGeom>
            <a:solidFill>
              <a:schemeClr val="accent2">
                <a:lumMod val="40000"/>
                <a:lumOff val="60000"/>
                <a:alpha val="3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39679481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537201" y="848383"/>
            <a:ext cx="2405464" cy="5212977"/>
          </a:xfrm>
        </p:spPr>
        <p:txBody>
          <a:bodyPr>
            <a:normAutofit fontScale="62500" lnSpcReduction="20000"/>
          </a:bodyPr>
          <a:lstStyle/>
          <a:p>
            <a:r>
              <a:rPr lang="en-US" dirty="0" smtClean="0"/>
              <a:t>Physical Exam includes</a:t>
            </a:r>
            <a:endParaRPr lang="en-US" sz="2200" dirty="0" smtClean="0"/>
          </a:p>
          <a:p>
            <a:pPr marL="914400" lvl="1" indent="-457200">
              <a:buFont typeface="+mj-lt"/>
              <a:buAutoNum type="arabicPeriod"/>
            </a:pPr>
            <a:r>
              <a:rPr lang="en-US" dirty="0" smtClean="0"/>
              <a:t>Chest/Lung</a:t>
            </a:r>
          </a:p>
          <a:p>
            <a:pPr marL="914400" lvl="1" indent="-457200">
              <a:buFont typeface="+mj-lt"/>
              <a:buAutoNum type="arabicPeriod"/>
            </a:pPr>
            <a:r>
              <a:rPr lang="en-US" dirty="0" smtClean="0"/>
              <a:t>Cardiovascular</a:t>
            </a:r>
            <a:endParaRPr lang="en-US" dirty="0"/>
          </a:p>
          <a:p>
            <a:pPr marL="514350" indent="-457200"/>
            <a:r>
              <a:rPr lang="en-US" dirty="0" smtClean="0"/>
              <a:t>EHR automatically generated exam findings (cranial nerve checks, abdominal assessment) which weren’t performed</a:t>
            </a:r>
          </a:p>
          <a:p>
            <a:pPr marL="514350" indent="-457200"/>
            <a:r>
              <a:rPr lang="en-US" dirty="0" smtClean="0"/>
              <a:t>Was the physician aware of what was printed in the note?</a:t>
            </a:r>
          </a:p>
          <a:p>
            <a:pPr marL="514350" indent="-457200"/>
            <a:r>
              <a:rPr lang="en-US" dirty="0" smtClean="0"/>
              <a:t>Narrative note: None</a:t>
            </a:r>
          </a:p>
          <a:p>
            <a:pPr marL="514350" indent="-457200"/>
            <a:r>
              <a:rPr lang="en-US" dirty="0" smtClean="0"/>
              <a:t>Treatment plan: None other than CPT codes</a:t>
            </a:r>
          </a:p>
          <a:p>
            <a:pPr marL="514350" indent="-457200"/>
            <a:r>
              <a:rPr lang="en-US" dirty="0" smtClean="0"/>
              <a:t>No documentation of consent discussion for cardiac </a:t>
            </a:r>
            <a:r>
              <a:rPr lang="en-US" dirty="0" err="1" smtClean="0"/>
              <a:t>cath</a:t>
            </a:r>
            <a:endParaRPr lang="en-US" dirty="0" smtClean="0"/>
          </a:p>
        </p:txBody>
      </p:sp>
      <p:grpSp>
        <p:nvGrpSpPr>
          <p:cNvPr id="12" name="Group 11"/>
          <p:cNvGrpSpPr/>
          <p:nvPr/>
        </p:nvGrpSpPr>
        <p:grpSpPr>
          <a:xfrm>
            <a:off x="3127057" y="833143"/>
            <a:ext cx="5852160" cy="5609828"/>
            <a:chOff x="3124200" y="129540"/>
            <a:chExt cx="5852160" cy="5609828"/>
          </a:xfrm>
        </p:grpSpPr>
        <p:grpSp>
          <p:nvGrpSpPr>
            <p:cNvPr id="7" name="Group 6"/>
            <p:cNvGrpSpPr/>
            <p:nvPr/>
          </p:nvGrpSpPr>
          <p:grpSpPr>
            <a:xfrm>
              <a:off x="3200400" y="197223"/>
              <a:ext cx="5705475" cy="5542145"/>
              <a:chOff x="3200400" y="197223"/>
              <a:chExt cx="5705475" cy="5542145"/>
            </a:xfrm>
          </p:grpSpPr>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97223"/>
                <a:ext cx="570547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7115" r="1188"/>
              <a:stretch/>
            </p:blipFill>
            <p:spPr bwMode="auto">
              <a:xfrm>
                <a:off x="3489325" y="2139950"/>
                <a:ext cx="5280026" cy="1955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986768"/>
                <a:ext cx="32194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3124200" y="129540"/>
              <a:ext cx="5852160" cy="5609828"/>
            </a:xfrm>
            <a:prstGeom prst="rect">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bwMode="auto">
            <a:xfrm>
              <a:off x="3489325" y="2677632"/>
              <a:ext cx="5280026" cy="1309136"/>
            </a:xfrm>
            <a:prstGeom prst="roundRect">
              <a:avLst/>
            </a:prstGeom>
            <a:solidFill>
              <a:schemeClr val="accent2">
                <a:lumMod val="40000"/>
                <a:lumOff val="60000"/>
                <a:alpha val="3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9607332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Carryover?  Verify!</a:t>
            </a:r>
            <a:endParaRPr lang="en-US" dirty="0"/>
          </a:p>
        </p:txBody>
      </p:sp>
      <p:sp>
        <p:nvSpPr>
          <p:cNvPr id="3" name="Content Placeholder 2"/>
          <p:cNvSpPr>
            <a:spLocks noGrp="1"/>
          </p:cNvSpPr>
          <p:nvPr>
            <p:ph idx="1"/>
          </p:nvPr>
        </p:nvSpPr>
        <p:spPr/>
        <p:txBody>
          <a:bodyPr/>
          <a:lstStyle/>
          <a:p>
            <a:r>
              <a:rPr lang="en-US" dirty="0" smtClean="0"/>
              <a:t>Any content carried forward should be reviewed for accuracy</a:t>
            </a:r>
          </a:p>
          <a:p>
            <a:r>
              <a:rPr lang="en-US" dirty="0" smtClean="0"/>
              <a:t>Examples of entries repeated at </a:t>
            </a:r>
            <a:r>
              <a:rPr lang="en-US" i="1" dirty="0" smtClean="0">
                <a:solidFill>
                  <a:schemeClr val="accent1">
                    <a:lumMod val="75000"/>
                  </a:schemeClr>
                </a:solidFill>
                <a:effectLst>
                  <a:outerShdw blurRad="38100" dist="38100" dir="2700000" algn="tl">
                    <a:srgbClr val="000000">
                      <a:alpha val="43137"/>
                    </a:srgbClr>
                  </a:outerShdw>
                </a:effectLst>
              </a:rPr>
              <a:t>each visit</a:t>
            </a:r>
            <a:r>
              <a:rPr lang="en-US" dirty="0" smtClean="0"/>
              <a:t> for a 3 year period for a cancer patient</a:t>
            </a:r>
            <a:endParaRPr lang="en-US" dirty="0"/>
          </a:p>
        </p:txBody>
      </p:sp>
      <p:sp>
        <p:nvSpPr>
          <p:cNvPr id="4" name="TextBox 3"/>
          <p:cNvSpPr txBox="1"/>
          <p:nvPr/>
        </p:nvSpPr>
        <p:spPr>
          <a:xfrm>
            <a:off x="1691641" y="3827026"/>
            <a:ext cx="6995159" cy="369332"/>
          </a:xfrm>
          <a:prstGeom prst="rect">
            <a:avLst/>
          </a:prstGeom>
          <a:noFill/>
          <a:ln>
            <a:solidFill>
              <a:schemeClr val="tx1">
                <a:lumMod val="75000"/>
                <a:lumOff val="25000"/>
              </a:schemeClr>
            </a:solidFill>
          </a:ln>
        </p:spPr>
        <p:txBody>
          <a:bodyPr wrap="square" rtlCol="0">
            <a:spAutoFit/>
          </a:bodyPr>
          <a:lstStyle/>
          <a:p>
            <a:r>
              <a:rPr lang="en-US" dirty="0" smtClean="0">
                <a:solidFill>
                  <a:schemeClr val="tx1">
                    <a:lumMod val="75000"/>
                    <a:lumOff val="25000"/>
                  </a:schemeClr>
                </a:solidFill>
              </a:rPr>
              <a:t>History:  “patient was diagnosed with renal cancer one month ago”</a:t>
            </a:r>
            <a:endParaRPr lang="en-US" dirty="0">
              <a:solidFill>
                <a:schemeClr val="tx1">
                  <a:lumMod val="75000"/>
                  <a:lumOff val="25000"/>
                </a:schemeClr>
              </a:solidFill>
            </a:endParaRPr>
          </a:p>
        </p:txBody>
      </p:sp>
      <p:sp>
        <p:nvSpPr>
          <p:cNvPr id="5" name="TextBox 4"/>
          <p:cNvSpPr txBox="1"/>
          <p:nvPr/>
        </p:nvSpPr>
        <p:spPr>
          <a:xfrm>
            <a:off x="1691640" y="4441091"/>
            <a:ext cx="6233160" cy="369332"/>
          </a:xfrm>
          <a:prstGeom prst="rect">
            <a:avLst/>
          </a:prstGeom>
          <a:noFill/>
          <a:ln>
            <a:solidFill>
              <a:schemeClr val="tx1">
                <a:lumMod val="75000"/>
                <a:lumOff val="25000"/>
              </a:schemeClr>
            </a:solidFill>
          </a:ln>
        </p:spPr>
        <p:txBody>
          <a:bodyPr wrap="square" rtlCol="0">
            <a:spAutoFit/>
          </a:bodyPr>
          <a:lstStyle/>
          <a:p>
            <a:r>
              <a:rPr lang="en-US" dirty="0" smtClean="0">
                <a:solidFill>
                  <a:schemeClr val="tx1">
                    <a:lumMod val="75000"/>
                    <a:lumOff val="25000"/>
                  </a:schemeClr>
                </a:solidFill>
              </a:rPr>
              <a:t>Medications:  “no new medicines prescribed”</a:t>
            </a:r>
            <a:endParaRPr lang="en-US" dirty="0">
              <a:solidFill>
                <a:schemeClr val="tx1">
                  <a:lumMod val="75000"/>
                  <a:lumOff val="25000"/>
                </a:schemeClr>
              </a:solidFill>
            </a:endParaRPr>
          </a:p>
        </p:txBody>
      </p:sp>
    </p:spTree>
    <p:extLst>
      <p:ext uri="{BB962C8B-B14F-4D97-AF65-F5344CB8AC3E}">
        <p14:creationId xmlns:p14="http://schemas.microsoft.com/office/powerpoint/2010/main" val="5023117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Records – Tips and Tools</a:t>
            </a:r>
            <a:endParaRPr lang="en-US" dirty="0"/>
          </a:p>
        </p:txBody>
      </p:sp>
      <p:sp>
        <p:nvSpPr>
          <p:cNvPr id="3" name="Content Placeholder 2"/>
          <p:cNvSpPr>
            <a:spLocks noGrp="1"/>
          </p:cNvSpPr>
          <p:nvPr>
            <p:ph idx="1"/>
          </p:nvPr>
        </p:nvSpPr>
        <p:spPr>
          <a:xfrm>
            <a:off x="4498402" y="1600200"/>
            <a:ext cx="4188398" cy="4255073"/>
          </a:xfrm>
        </p:spPr>
        <p:txBody>
          <a:bodyPr/>
          <a:lstStyle/>
          <a:p>
            <a:endParaRPr lang="en-US" dirty="0" smtClean="0"/>
          </a:p>
          <a:p>
            <a:r>
              <a:rPr lang="en-US" dirty="0" smtClean="0"/>
              <a:t>Verify identities</a:t>
            </a:r>
          </a:p>
          <a:p>
            <a:r>
              <a:rPr lang="en-US" dirty="0" smtClean="0"/>
              <a:t>One chart at a time</a:t>
            </a:r>
          </a:p>
          <a:p>
            <a:r>
              <a:rPr lang="en-US" dirty="0" smtClean="0"/>
              <a:t>Train staff</a:t>
            </a:r>
          </a:p>
          <a:p>
            <a:r>
              <a:rPr lang="en-US" dirty="0" smtClean="0"/>
              <a:t>Read what you wrote</a:t>
            </a:r>
          </a:p>
          <a:p>
            <a:r>
              <a:rPr lang="en-US" dirty="0" smtClean="0"/>
              <a:t>Chart audits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325" r="11966"/>
          <a:stretch/>
        </p:blipFill>
        <p:spPr>
          <a:xfrm>
            <a:off x="822962" y="1600200"/>
            <a:ext cx="3675440" cy="3406141"/>
          </a:xfrm>
          <a:prstGeom prst="rect">
            <a:avLst/>
          </a:prstGeom>
        </p:spPr>
      </p:pic>
    </p:spTree>
    <p:extLst>
      <p:ext uri="{BB962C8B-B14F-4D97-AF65-F5344CB8AC3E}">
        <p14:creationId xmlns:p14="http://schemas.microsoft.com/office/powerpoint/2010/main" val="17764293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Timely Completion of Notes</a:t>
            </a:r>
            <a:endParaRPr lang="en-US" dirty="0"/>
          </a:p>
        </p:txBody>
      </p:sp>
      <p:sp>
        <p:nvSpPr>
          <p:cNvPr id="3" name="Content Placeholder 2"/>
          <p:cNvSpPr>
            <a:spLocks noGrp="1"/>
          </p:cNvSpPr>
          <p:nvPr>
            <p:ph idx="1"/>
          </p:nvPr>
        </p:nvSpPr>
        <p:spPr/>
        <p:txBody>
          <a:bodyPr/>
          <a:lstStyle/>
          <a:p>
            <a:pPr marL="0" indent="0">
              <a:buNone/>
            </a:pPr>
            <a:r>
              <a:rPr lang="en-US" i="1" dirty="0" smtClean="0">
                <a:solidFill>
                  <a:schemeClr val="accent1">
                    <a:lumMod val="75000"/>
                  </a:schemeClr>
                </a:solidFill>
                <a:effectLst>
                  <a:outerShdw blurRad="38100" dist="38100" dir="2700000" algn="tl">
                    <a:srgbClr val="000000">
                      <a:alpha val="43137"/>
                    </a:srgbClr>
                  </a:outerShdw>
                </a:effectLst>
              </a:rPr>
              <a:t>Hazards of completing notes after the Date of Service</a:t>
            </a:r>
          </a:p>
          <a:p>
            <a:r>
              <a:rPr lang="en-US" dirty="0" smtClean="0"/>
              <a:t>Memory can interfere with accuracy</a:t>
            </a:r>
          </a:p>
          <a:p>
            <a:r>
              <a:rPr lang="en-US" dirty="0" smtClean="0"/>
              <a:t>Any intervening event can make notes look “self serving”</a:t>
            </a:r>
          </a:p>
          <a:p>
            <a:r>
              <a:rPr lang="en-US" dirty="0" smtClean="0"/>
              <a:t>Easily leads to “cookie cutter” brief notes</a:t>
            </a:r>
          </a:p>
          <a:p>
            <a:r>
              <a:rPr lang="en-US" dirty="0" smtClean="0"/>
              <a:t>Cannot bill prior to completion of the record – level of service?</a:t>
            </a:r>
          </a:p>
          <a:p>
            <a:r>
              <a:rPr lang="en-US" dirty="0" smtClean="0"/>
              <a:t>But – not documented does not mean not done</a:t>
            </a:r>
            <a:endParaRPr lang="en-US" dirty="0"/>
          </a:p>
        </p:txBody>
      </p:sp>
    </p:spTree>
    <p:extLst>
      <p:ext uri="{BB962C8B-B14F-4D97-AF65-F5344CB8AC3E}">
        <p14:creationId xmlns:p14="http://schemas.microsoft.com/office/powerpoint/2010/main" val="37145529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Non-compliance Challenges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4173" y="1417638"/>
            <a:ext cx="2836333" cy="4254500"/>
          </a:xfrm>
        </p:spPr>
      </p:pic>
      <p:sp>
        <p:nvSpPr>
          <p:cNvPr id="5" name="Content Placeholder 2"/>
          <p:cNvSpPr txBox="1">
            <a:spLocks/>
          </p:cNvSpPr>
          <p:nvPr/>
        </p:nvSpPr>
        <p:spPr>
          <a:xfrm>
            <a:off x="4023360" y="1600200"/>
            <a:ext cx="4663440" cy="42550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spcAft>
                <a:spcPts val="600"/>
              </a:spcAft>
              <a:buClr>
                <a:srgbClr val="9C48C0"/>
              </a:buClr>
              <a:buSzPct val="75000"/>
              <a:buFont typeface="Wingdings" charset="2"/>
              <a:buChar char="u"/>
              <a:defRPr sz="2400" b="0" i="0" kern="1200">
                <a:solidFill>
                  <a:schemeClr val="tx1">
                    <a:lumMod val="75000"/>
                    <a:lumOff val="25000"/>
                  </a:schemeClr>
                </a:solidFill>
                <a:latin typeface="Arial"/>
                <a:ea typeface="+mn-ea"/>
                <a:cs typeface="Arial"/>
              </a:defRPr>
            </a:lvl1pPr>
            <a:lvl2pPr marL="742950" indent="-285750" algn="l" defTabSz="457200" rtl="0" eaLnBrk="1" latinLnBrk="0" hangingPunct="1">
              <a:spcBef>
                <a:spcPct val="20000"/>
              </a:spcBef>
              <a:spcAft>
                <a:spcPts val="600"/>
              </a:spcAft>
              <a:buClr>
                <a:schemeClr val="accent1">
                  <a:lumMod val="50000"/>
                </a:schemeClr>
              </a:buClr>
              <a:buFont typeface="Arial"/>
              <a:buChar char="–"/>
              <a:defRPr sz="2000" b="0" i="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spcAft>
                <a:spcPts val="600"/>
              </a:spcAft>
              <a:buClr>
                <a:schemeClr val="accent1">
                  <a:lumMod val="50000"/>
                </a:schemeClr>
              </a:buClr>
              <a:buFont typeface="Arial"/>
              <a:buChar char="•"/>
              <a:defRPr sz="1800" b="0" i="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spcAft>
                <a:spcPts val="600"/>
              </a:spcAft>
              <a:buClr>
                <a:schemeClr val="accent1">
                  <a:lumMod val="50000"/>
                </a:schemeClr>
              </a:buClr>
              <a:buFont typeface="Arial"/>
              <a:buChar char="–"/>
              <a:defRPr sz="1600" b="0" i="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spcAft>
                <a:spcPts val="600"/>
              </a:spcAft>
              <a:buClr>
                <a:schemeClr val="accent1">
                  <a:lumMod val="50000"/>
                </a:schemeClr>
              </a:buClr>
              <a:buFont typeface="Arial"/>
              <a:buChar char="»"/>
              <a:defRPr sz="1600" b="0" i="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r>
              <a:rPr lang="en-US" dirty="0" smtClean="0"/>
              <a:t>Missed appointments</a:t>
            </a:r>
          </a:p>
          <a:p>
            <a:endParaRPr lang="en-US" dirty="0"/>
          </a:p>
          <a:p>
            <a:r>
              <a:rPr lang="en-US" dirty="0" smtClean="0"/>
              <a:t>Missed referrals</a:t>
            </a:r>
          </a:p>
          <a:p>
            <a:endParaRPr lang="en-US" dirty="0"/>
          </a:p>
          <a:p>
            <a:r>
              <a:rPr lang="en-US" dirty="0" smtClean="0"/>
              <a:t>Refusal to follow medical plan</a:t>
            </a:r>
            <a:endParaRPr lang="en-US" dirty="0"/>
          </a:p>
        </p:txBody>
      </p:sp>
    </p:spTree>
    <p:extLst>
      <p:ext uri="{BB962C8B-B14F-4D97-AF65-F5344CB8AC3E}">
        <p14:creationId xmlns:p14="http://schemas.microsoft.com/office/powerpoint/2010/main" val="2593604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SVMIC Paid Claims in Physician Offices</a:t>
            </a:r>
            <a:br>
              <a:rPr lang="en-US" dirty="0" smtClean="0"/>
            </a:br>
            <a:r>
              <a:rPr lang="en-US" sz="1400" b="0" dirty="0" smtClean="0"/>
              <a:t>(last 5 years)</a:t>
            </a:r>
            <a:endParaRPr lang="en-US" sz="1400" b="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572988"/>
              </p:ext>
            </p:extLst>
          </p:nvPr>
        </p:nvGraphicFramePr>
        <p:xfrm>
          <a:off x="473587" y="1600200"/>
          <a:ext cx="7416800" cy="4254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906691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Non-compliance Solutions</a:t>
            </a:r>
            <a:endParaRPr lang="en-US" dirty="0"/>
          </a:p>
        </p:txBody>
      </p:sp>
      <p:sp>
        <p:nvSpPr>
          <p:cNvPr id="3" name="Content Placeholder 2"/>
          <p:cNvSpPr>
            <a:spLocks noGrp="1"/>
          </p:cNvSpPr>
          <p:nvPr>
            <p:ph idx="1"/>
          </p:nvPr>
        </p:nvSpPr>
        <p:spPr/>
        <p:txBody>
          <a:bodyPr/>
          <a:lstStyle/>
          <a:p>
            <a:r>
              <a:rPr lang="en-US" dirty="0" smtClean="0"/>
              <a:t>Tracking</a:t>
            </a:r>
          </a:p>
          <a:p>
            <a:r>
              <a:rPr lang="en-US" dirty="0" smtClean="0"/>
              <a:t>Document recommendations</a:t>
            </a:r>
          </a:p>
          <a:p>
            <a:r>
              <a:rPr lang="en-US" dirty="0" smtClean="0"/>
              <a:t>Document follow-up efforts</a:t>
            </a:r>
          </a:p>
          <a:p>
            <a:r>
              <a:rPr lang="en-US" dirty="0" smtClean="0"/>
              <a:t>Combat health illiteracy</a:t>
            </a:r>
          </a:p>
          <a:p>
            <a:pPr lvl="1"/>
            <a:r>
              <a:rPr lang="en-US" dirty="0" smtClean="0"/>
              <a:t>Teach back method</a:t>
            </a:r>
          </a:p>
          <a:p>
            <a:pPr lvl="1"/>
            <a:r>
              <a:rPr lang="en-US" dirty="0" smtClean="0"/>
              <a:t>Plain language</a:t>
            </a:r>
          </a:p>
          <a:p>
            <a:pPr lvl="1"/>
            <a:r>
              <a:rPr lang="en-US" dirty="0" smtClean="0"/>
              <a:t>Written materials, elementary level</a:t>
            </a:r>
          </a:p>
          <a:p>
            <a:pPr lvl="1"/>
            <a:r>
              <a:rPr lang="en-US" dirty="0" smtClean="0"/>
              <a:t>Visit summary</a:t>
            </a:r>
            <a:endParaRPr lang="en-US" dirty="0"/>
          </a:p>
        </p:txBody>
      </p:sp>
    </p:spTree>
    <p:extLst>
      <p:ext uri="{BB962C8B-B14F-4D97-AF65-F5344CB8AC3E}">
        <p14:creationId xmlns:p14="http://schemas.microsoft.com/office/powerpoint/2010/main" val="6109852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is enough?</a:t>
            </a:r>
            <a:endParaRPr lang="en-US" dirty="0"/>
          </a:p>
        </p:txBody>
      </p:sp>
      <p:pic>
        <p:nvPicPr>
          <p:cNvPr id="4" name="Content Placeholder 3"/>
          <p:cNvPicPr>
            <a:picLocks noGrp="1" noChangeAspect="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872" y="1897380"/>
            <a:ext cx="4603750" cy="3683000"/>
          </a:xfrm>
        </p:spPr>
      </p:pic>
      <p:sp>
        <p:nvSpPr>
          <p:cNvPr id="5" name="Content Placeholder 2"/>
          <p:cNvSpPr txBox="1">
            <a:spLocks/>
          </p:cNvSpPr>
          <p:nvPr/>
        </p:nvSpPr>
        <p:spPr>
          <a:xfrm>
            <a:off x="4411980" y="1600200"/>
            <a:ext cx="4274820" cy="42550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spcAft>
                <a:spcPts val="600"/>
              </a:spcAft>
              <a:buClr>
                <a:srgbClr val="9C48C0"/>
              </a:buClr>
              <a:buSzPct val="75000"/>
              <a:buFont typeface="Wingdings" charset="2"/>
              <a:buChar char="u"/>
              <a:defRPr sz="2400" b="0" i="0" kern="1200">
                <a:solidFill>
                  <a:schemeClr val="tx1">
                    <a:lumMod val="75000"/>
                    <a:lumOff val="25000"/>
                  </a:schemeClr>
                </a:solidFill>
                <a:latin typeface="Arial"/>
                <a:ea typeface="+mn-ea"/>
                <a:cs typeface="Arial"/>
              </a:defRPr>
            </a:lvl1pPr>
            <a:lvl2pPr marL="742950" indent="-285750" algn="l" defTabSz="457200" rtl="0" eaLnBrk="1" latinLnBrk="0" hangingPunct="1">
              <a:spcBef>
                <a:spcPct val="20000"/>
              </a:spcBef>
              <a:spcAft>
                <a:spcPts val="600"/>
              </a:spcAft>
              <a:buClr>
                <a:schemeClr val="accent1">
                  <a:lumMod val="50000"/>
                </a:schemeClr>
              </a:buClr>
              <a:buFont typeface="Arial"/>
              <a:buChar char="–"/>
              <a:defRPr sz="2000" b="0" i="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spcAft>
                <a:spcPts val="600"/>
              </a:spcAft>
              <a:buClr>
                <a:schemeClr val="accent1">
                  <a:lumMod val="50000"/>
                </a:schemeClr>
              </a:buClr>
              <a:buFont typeface="Arial"/>
              <a:buChar char="•"/>
              <a:defRPr sz="1800" b="0" i="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spcAft>
                <a:spcPts val="600"/>
              </a:spcAft>
              <a:buClr>
                <a:schemeClr val="accent1">
                  <a:lumMod val="50000"/>
                </a:schemeClr>
              </a:buClr>
              <a:buFont typeface="Arial"/>
              <a:buChar char="–"/>
              <a:defRPr sz="1600" b="0" i="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spcAft>
                <a:spcPts val="600"/>
              </a:spcAft>
              <a:buClr>
                <a:schemeClr val="accent1">
                  <a:lumMod val="50000"/>
                </a:schemeClr>
              </a:buClr>
              <a:buFont typeface="Arial"/>
              <a:buChar char="»"/>
              <a:defRPr sz="1600" b="0" i="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Patient follow-up</a:t>
            </a:r>
          </a:p>
          <a:p>
            <a:pPr lvl="1"/>
            <a:r>
              <a:rPr lang="en-US" dirty="0" smtClean="0"/>
              <a:t>Two documented calls</a:t>
            </a:r>
          </a:p>
          <a:p>
            <a:pPr lvl="1"/>
            <a:r>
              <a:rPr lang="en-US" dirty="0" smtClean="0"/>
              <a:t>One letter</a:t>
            </a:r>
          </a:p>
          <a:p>
            <a:pPr lvl="1"/>
            <a:r>
              <a:rPr lang="en-US" dirty="0" smtClean="0"/>
              <a:t>Severity of problem may require more</a:t>
            </a:r>
          </a:p>
          <a:p>
            <a:r>
              <a:rPr lang="en-US" dirty="0" smtClean="0"/>
              <a:t>Correspondence</a:t>
            </a:r>
          </a:p>
          <a:p>
            <a:pPr lvl="1"/>
            <a:r>
              <a:rPr lang="en-US" dirty="0" smtClean="0"/>
              <a:t>Regular vs. return receipt?</a:t>
            </a:r>
            <a:endParaRPr lang="en-US" dirty="0"/>
          </a:p>
        </p:txBody>
      </p:sp>
    </p:spTree>
    <p:extLst>
      <p:ext uri="{BB962C8B-B14F-4D97-AF65-F5344CB8AC3E}">
        <p14:creationId xmlns:p14="http://schemas.microsoft.com/office/powerpoint/2010/main" val="39965004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Informed Consent</a:t>
            </a:r>
            <a:endParaRPr lang="en-US" dirty="0"/>
          </a:p>
        </p:txBody>
      </p:sp>
      <p:sp>
        <p:nvSpPr>
          <p:cNvPr id="3" name="Content Placeholder 2"/>
          <p:cNvSpPr>
            <a:spLocks noGrp="1"/>
          </p:cNvSpPr>
          <p:nvPr>
            <p:ph idx="1"/>
          </p:nvPr>
        </p:nvSpPr>
        <p:spPr/>
        <p:txBody>
          <a:bodyPr/>
          <a:lstStyle/>
          <a:p>
            <a:r>
              <a:rPr lang="en-US" dirty="0" smtClean="0"/>
              <a:t>Benefits</a:t>
            </a:r>
          </a:p>
          <a:p>
            <a:r>
              <a:rPr lang="en-US" dirty="0" smtClean="0"/>
              <a:t>Risks</a:t>
            </a:r>
          </a:p>
          <a:p>
            <a:r>
              <a:rPr lang="en-US" dirty="0" smtClean="0"/>
              <a:t>Alternatives</a:t>
            </a:r>
          </a:p>
          <a:p>
            <a:r>
              <a:rPr lang="en-US" dirty="0" smtClean="0"/>
              <a:t>Consequences</a:t>
            </a:r>
          </a:p>
          <a:p>
            <a:r>
              <a:rPr lang="en-US" dirty="0" smtClean="0"/>
              <a:t>Layman’s terms</a:t>
            </a:r>
          </a:p>
          <a:p>
            <a:r>
              <a:rPr lang="en-US" i="1" dirty="0" smtClean="0">
                <a:solidFill>
                  <a:schemeClr val="accent1">
                    <a:lumMod val="75000"/>
                  </a:schemeClr>
                </a:solidFill>
                <a:effectLst>
                  <a:outerShdw blurRad="38100" dist="38100" dir="2700000" algn="tl">
                    <a:srgbClr val="000000">
                      <a:alpha val="43137"/>
                    </a:srgbClr>
                  </a:outerShdw>
                </a:effectLst>
              </a:rPr>
              <a:t>Informed refusal</a:t>
            </a:r>
            <a:endParaRPr lang="en-US" i="1"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98506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Do’s</a:t>
            </a:r>
            <a:endParaRPr lang="en-US" dirty="0"/>
          </a:p>
        </p:txBody>
      </p:sp>
      <p:sp>
        <p:nvSpPr>
          <p:cNvPr id="3" name="Content Placeholder 2"/>
          <p:cNvSpPr>
            <a:spLocks noGrp="1"/>
          </p:cNvSpPr>
          <p:nvPr>
            <p:ph idx="1"/>
          </p:nvPr>
        </p:nvSpPr>
        <p:spPr/>
        <p:txBody>
          <a:bodyPr/>
          <a:lstStyle/>
          <a:p>
            <a:r>
              <a:rPr lang="en-US" dirty="0" smtClean="0"/>
              <a:t>Update problem, medication lists</a:t>
            </a:r>
          </a:p>
          <a:p>
            <a:r>
              <a:rPr lang="en-US" dirty="0" smtClean="0"/>
              <a:t>Document consistently, same location</a:t>
            </a:r>
          </a:p>
          <a:p>
            <a:r>
              <a:rPr lang="en-US" dirty="0" smtClean="0"/>
              <a:t>Structure HER prompts to help you</a:t>
            </a:r>
          </a:p>
          <a:p>
            <a:r>
              <a:rPr lang="en-US" dirty="0" smtClean="0"/>
              <a:t>Write it out – narrative format</a:t>
            </a:r>
          </a:p>
          <a:p>
            <a:r>
              <a:rPr lang="en-US" dirty="0" smtClean="0"/>
              <a:t>Use the patient’s own words</a:t>
            </a:r>
            <a:endParaRPr lang="en-US" dirty="0"/>
          </a:p>
        </p:txBody>
      </p:sp>
    </p:spTree>
    <p:extLst>
      <p:ext uri="{BB962C8B-B14F-4D97-AF65-F5344CB8AC3E}">
        <p14:creationId xmlns:p14="http://schemas.microsoft.com/office/powerpoint/2010/main" val="16021729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Don’ts</a:t>
            </a:r>
            <a:endParaRPr lang="en-US" dirty="0"/>
          </a:p>
        </p:txBody>
      </p:sp>
      <p:sp>
        <p:nvSpPr>
          <p:cNvPr id="3" name="Content Placeholder 2"/>
          <p:cNvSpPr>
            <a:spLocks noGrp="1"/>
          </p:cNvSpPr>
          <p:nvPr>
            <p:ph idx="1"/>
          </p:nvPr>
        </p:nvSpPr>
        <p:spPr>
          <a:xfrm>
            <a:off x="1270066" y="1600200"/>
            <a:ext cx="5290754" cy="4255073"/>
          </a:xfrm>
        </p:spPr>
        <p:txBody>
          <a:bodyPr/>
          <a:lstStyle/>
          <a:p>
            <a:r>
              <a:rPr lang="en-US" dirty="0" smtClean="0"/>
              <a:t>Erase or destroy entries</a:t>
            </a:r>
          </a:p>
          <a:p>
            <a:r>
              <a:rPr lang="en-US" dirty="0" smtClean="0"/>
              <a:t>Copy and paste</a:t>
            </a:r>
          </a:p>
          <a:p>
            <a:r>
              <a:rPr lang="en-US" dirty="0" smtClean="0"/>
              <a:t>Rely exclusively on templates</a:t>
            </a:r>
          </a:p>
          <a:p>
            <a:r>
              <a:rPr lang="en-US" dirty="0" smtClean="0"/>
              <a:t>Use unapproved abbreviations</a:t>
            </a:r>
          </a:p>
          <a:p>
            <a:r>
              <a:rPr lang="en-US" i="1" dirty="0" smtClean="0">
                <a:solidFill>
                  <a:schemeClr val="accent1">
                    <a:lumMod val="75000"/>
                  </a:schemeClr>
                </a:solidFill>
                <a:effectLst>
                  <a:outerShdw blurRad="38100" dist="38100" dir="2700000" algn="tl">
                    <a:srgbClr val="000000">
                      <a:alpha val="43137"/>
                    </a:srgbClr>
                  </a:outerShdw>
                </a:effectLst>
              </a:rPr>
              <a:t>Do not </a:t>
            </a:r>
            <a:r>
              <a:rPr lang="en-US" dirty="0" smtClean="0"/>
              <a:t>make any self-serving entries or alterations to the record if litigation is threatened</a:t>
            </a:r>
            <a:endParaRPr lang="en-US" dirty="0"/>
          </a:p>
        </p:txBody>
      </p:sp>
    </p:spTree>
    <p:extLst>
      <p:ext uri="{BB962C8B-B14F-4D97-AF65-F5344CB8AC3E}">
        <p14:creationId xmlns:p14="http://schemas.microsoft.com/office/powerpoint/2010/main" val="25119317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data:image/jpeg;base64,/9j/4AAQSkZJRgABAQAAAQABAAD/2wCEAAkGBxQSEhUUEhQUFhQXGRkYFhYXGBYXHBccFxgcHRccGBgZHSggGBolHBUYITEjJSktLi4uHB8zODMsNygtLisBCgoKDg0OGxAQGy4kHyQsLCwsLCwsLCwsLCwsLS0sLCwsLCwsLCwsLCwsLCwsLCwsLCwsLCwsLCwsLCwsLCwsLP/AABEIAOEA4QMBEQACEQEDEQH/xAAbAAACAgMBAAAAAAAAAAAAAAAABgQFAgMHAf/EAEoQAAIABAIFBQwJAwMCBwEAAAECAAMEERIhBQYxQVETImFxkQcUMjNScoGSobGy0RUWIzRTYnPB4UJj0iSCorPwJVR0k8LD0zX/xAAbAQABBQEBAAAAAAAAAAAAAAAAAQIDBAUGB//EAD8RAAIBAwEEBwYFAgUEAwEAAAABAgMEETEFEiFRExQyQWFxkQYiMzRSgRUWobHBQnJTYtHh8CMkgvFDkqI1/9oADAMBAAIRAxEAPwBtjUOZCAAgAIACAAgAIACAAgAIACAAgAIACAAgAIACAAgAIACAAgAIACAAgAIACAAgAIACAAgAIACAAgAIACAAgAIACAAgAIACAAgAIACAAgAIACAAgAIACAAgAIACAAgAIACAAgAIACAAgECAUIACAQIACAUIACAAgAIACAAgAIACAAgAIACAAgAIACAAgAIACAQIBQgAIACAAgAIAE3T2mZonMiOVVTYAZX4kmJoxWOJdpUo7uWVv0xP/Ffth26iToocg+mJ/wCK/bBuIOihyLmk0bpOYodEnlTsJIW/UGIJEROrSTw2PVvnSJL1crpxmTJE+5ZL3va6lSAykjbtglu4yipcU1Hii00nPKKMORJ2w+jBSfEoVZOK4FZ32/lN2xa6OHIr9JLmHfb+U3bB0cOQdJLmHfb+U3bB0cOQdJLmZya1wRdiRvBhsqUWuCFjUlnUuZ74VZuAJ7BeM+ct2LZo0afSVIw5tCU+l57HxjXJyC5bdgAEYDuq0n2melQ2NY04Y6NPHey2o9G101+TWYBMAuZbTUDgdKXxD0iHqpcP+orTo7Lhx6NY544EDSk+fTvgmT1L5gqkwOVI3NbwT0GGyrVo6yJaFls+ssxor7oxrKmplFQ8xgWRZijEDzX8E+w5QkritH+pj6eztn1U92kuDafDkMmg6xpsoM3hAkE8bb/bGxaVXUp5fkcRtuzha3ThDRrK+5MZo5bae2LhXEoU3hR4G3s3ZFvKhGdRZb4nmKM78XvP8Qv/AITZ/QGIwfi95/iMPwiz+gMRg/F7z62H4RZ/QjJDHQ7E2lVuXKnVeWlnJgbb2dSt1GpSWE3jBX6wVrSZWJPCJCg8Lgm/YI6SKMGnFSeGK0mvqXNkaax4Ldj2AQ97q1LKpp6I3463hU+pM+UJmHNC9F/l/QMdbwqfUmfKDMOaDov8v6GhNMT0bN2uDmre0EGHYTGumuQ8ynuAeIB7REJUeplAAQAc80794m+cYsR0NGl2EQYcPLzUekWbXSEcXXEWIO/ApYX9IEQXEmqbwSU1mSOid0PXZtHGSqSlmNMDm7MQAEw8BmTi9kZ9CiqmeJYq1dzuOdao6RaorqiawCmYrOVGYBLrsvF9R3YqJl3Tys+Iy6Z2L1n9ont9WZdxojfoXQPfMmYUYCajZKdhUjK/DO+fRCV7noppPRk1tZ9YpycX7yZ5ozV+Y1QkucjopJxGxtYC9gwyztbbBVu4qnvQfEShYzlWUKiaX/O8cKzVelKeBgw54lJBsNt9t4zY3dZPU2p7Pt3HTGORy8ViNMYL4OI4Da1xfLIkkek345xtQb3VvanOVIx3vc0yMtd4uZ5rfCYy6vYfkatl8xDzRR9zpUNdL5S2QYpfywMvTbEesRgUMb/E9J2q5K2e7z4+RQ1Qm0ukjtE1Ki44tje46w6t7YXip/cjW7UtvDd/ZF/r/pCTL0m7CTKn2lKjo98OO9783+oKFHph9RpTKtlTnK3S3muPDHI0636wyn5NZcimZmppX2qks0okG8sWNhh4HPPOCpJaYWhJZ0KkW5OT4SfDn4/cmanzMVPf87e4Ro7PX/S+5y/tK83if+VfyW7Rwu0fmqnmdLs75Wn5HgEU0XSZRaNmTfAA6ybRbt7CtXWYr1K1W6p0tWaaukeU2FxY+/qMRV7epRluzWCSlWhUjmLNaRt+zfzE/wC3+TD9o/gQ/u/hlPrf4hf1B8LR20dTkqPaGXuSIO9prWFzNIJ6Ai2HtPbFO8fvo2LVe6xs0npeRTAGfOlyg3g42C3ttsDtitGMpaIsSnGOrE/XDSukTNktoz7SnZAS8tZcxWbGb847rW9sS04ww9/UhqSnlbmgod1OaE0iwtk0uWTbjzhfsA7ItWsvcK9yvf8AsMlIfs081fcIezKlqbYBAgA55p37xN84xYjoaNLsIgw4edd1HlaP5OmKmn77wC4DrymLDzube97XvlGVXdTeec4LlPcwuZc6zU2j3ZO/+98QB5PlmVTbLFhxEdF/REUN/wDoHT3P6jkWpxQ19SZYAl/a4AuwLywwAdGG1o0uO6smTc6cOYz6Z2L1n9ont9WZdfRFrqHpDBMMohefmGJAIItcDjcAG3REO0KTaU+Rd2VX3Zum+8f4yDoSj1z0oKelmG/OcFEG8swt7Bc+iJ7em51EireVlSpN974I4um6N05hD3X+Lmea3uMZdbsPyNSy+Yp+aESjku7qsoM0y91CXxXG8WzFuO6Obim3wPVqsoRi3PTxH3VerYzXSvnyDOKhadmamabKY3BAK88NmCLncfTbptvhP+DnryEMKVunu9+uGc91m0DNopxlzudfnLMztMF/CzzvfaDnfjtiGcHF8TTtriNaG9H05FTDCcfNSPux/Ub3LGzYfC+5w3tH82v7V/JegXNr2z28I4e9jv3s451kdJYy3bOD8C5oKJRc4gco17eyp0eKeSrVuZ1ODRe6NQC1j/T+4jVglngUJvJs0joxJ1sd7rexBta+33CIrm0pXCxUWg6jXnSeYMRFdcbqpvhYrfjYkA9RtFHYVHorqou7H8i7fnvW1N+P8MqNb/EL+oPhaOvjqcvR1MtEaQen0PPmo7IVqZd2XbhLSQwHWpIivWipVUvA06Ut2nnxIPdW0dOmVS1CK8yRMlpyboCyjLMZbLk4um8Jbyio47wuIty3u4k6Keo0foaezs8mZNnJ3up5ri5TEQDmtwrm3AE74bLdnUSXLiOjvQpvPfoVvdh//on9GX73h9t2Blx8QaaDxUvzF+ERKZMtWb4BAgA55p37xN84xYjoaNLsIgw4eMHc8lA6Sp23jH/02itcr/pslpdtFr3dvG0nmTfekV7PR/Ydc6oWe5194mfpH40i3LQz7jsjjpnYvWYlt9WZlxoiLRVcmWbzpLTVHkuVI/27+0Q+tCpJe48C29SjF5qRb8hhnd0iUq2lSHuBYBiqgcNhJjPVhJv3mjXe1YJe7FiRpvTM2rmY5p2ZKoyVRwA/eL9KjGksRMuvXnWlmT+xXrtiUhQ91/i5nmt8JjLrdh+Rp2XzFPzRXaiqsyTWSUcJUzZeGUxNssJFlO0ZkXtnsO6MKhhprvPQdqbynTm1mCfET5uq1YjcmaWffZlLYr645tvTDXCXInV3RazvItNdNJ45VJTu4mTZEsia4OLnNbmYv6ioUAnjD6j4JEFnSxKc0sKT4eQrRCXh81I+7H9RvcsbNh8L7nDe0nzf/iv5Lxo4TaPzdTzOm2d8rT8iDWSmHORmA3gE5dUFC5l2WyxKmtcERK6aNkyYOp2H7xcVWa/qfqROlB9yPW0jOORnTSOBd/nC9LU+p+rDoqf0r0N2hvCPV+4jV2J8aXl/Jie0PwI+f8GrW/xC/qD4WjqYanL0e0a9AmRP0dPo5tQlOzzVmB5lrWGA5XIv4BFr74hrb0aiklk0aW7Km4t4LLQclqROTk6bpeT3I6I4XzbzbjqvaIJve4uBLDMeCmiDpnQaVcwPU6apntsGFAFG8Kom2HX1Q6M3FYjAbKG88ymL3dM0pKqa53ksHQIiYhsJW5NjvHOtfoiWhFxhhkdaSlPKHWg8VL8xfhEPMuWrN8AgQAIWsdDOWe7ck7o5xKyKW27jbYRE0ZcC7SqR3Uir5Kb+BP8A/baHbyJekiW2qte9LVS5z01SypiuFlEnNSMrkDfxiKst+G6h0KsYvJK7o+mTpF5LSaarQS1cHlJVr4ipFsJbyTEVCm6eci1a8ZtYMNQtEzZbvNmIyKVwKGBBN2BJscwBh9N4lkynXmmsIZNMymKqUBaxN1G2x3jjs2Q+hNRfEoVYbyKbG34U31DFrfjzK/RyIU+kYm6y5g6ChhN5D0pd5q70mfhv6rfKDeXMXDNtLo2Y7AYGGeZIIA9JhsppIVReRyqZeJGUGxZSL8Li0UJrei0XqFTo6kZvuZz+ZSTlOFpM248lSw6wRtjnpW9SLxg9NhtO1qwyprD5s1VHfTDCe+ynktypHYcoduVeTI+ntM5Tj+hE+j5v4Uz1G+UJ0U+TH9bofWvVHo0fN/Cm+o/yg6KfJiO7oJZ316ofNVqF5MgK4sxYtbhe1genKNi0punTxI4XbVzTuLpyp6JYJkyfhJDK3QQL3/mOQ2ps+srmUkspvJ0uy72jK2ispNLD4mPfg4P6sZ3Ua/0v0ZodZo/UvVFfVICbqGF9otFunRrJYlF+jGOvS7pL1Rp5M8D2GH9FU+l+jE6an9S9UWOiZJBLEWFrZxubGoTjKU5LCawc9t65pyjGnF5aeTXrRSPMk2ljEysGw72ABBA6edf0R0MXg5yk8MSWkzDkZE/q5Nok3kWsrmQX0bNvlJnW6ZbfKGC7y5mP0dO/Cm+o/wAoA3lzNkjQ892CrJmXO8qygdJJFgIBHNI6pTS8KKu3CoF+NhaGlNvLybIBAgAyRCdgJ6gTCNpCqLeiM+938lvVMJvx5juin9L9A73fyW9Uwb8eYdFP6X6B3u/kt6pg348w6Kf0v0NbKRkQQenKHZyMaa1PCbbYG8aixi5PCWWae/Jf4iesvziPpYc16ljqdx/hy9GHfkv8RPWX5wvSQ5r1E6ncf4cvRh35L/ET1l+cHSw5oXqdx/hy9GZS56tkrKT0EH3QqnF6NDJ29Wmszg15pmyHEJqepRTZnQHgWAPYTBkXck9EY9+y/wASX6y/OEyhejlyDv2X+JL9ZfnC5QdHLke9+S/xE9ZfnBlB0cuRugGgTaGSnGK95482OhTnN+7FvyWTzlBxHbDOsUvqXqiXqtf6JejDlBxHbB1ij9S9UHVK/wBEvRhyg4jtg6xR+peqDqtf6JejPQbxJGcZcYtMinTnT4STXmghw3GXg1d9p5aesPnDOlhzXqWOp1/8OXozzvuX5aesPnB0sPqXqHU7j/Dl6M977Ty09ZfnB0sPqXqHU7j/AA5f/VnqVCk2DKTwBBgVSLeE0NnbVoLMoNLyZsh5AEAoQANGi0AlJbeLnrMUKrbmzetYpUlglxGThAAQAVWsKDAp34regg/KLFu3nBn7Qit1S78nPtdppEuWoOTMbjjYZX7Yh2jJqKSNf2SpQlWnJrilw+4r6P0fMnzBLkoXdtgHAbSTsAHExkxi5Pgd1WrQpQ35vCQ70vcqnMt5k+WjeSqNMt6cS+6J1bPvZjT29TTxGDa88f6lNrFqNU0imYQs2UNrpe69LKcwOkX9ENnRlEtWu1qNd7uj5P8A1F2lmFHVlNiCCCOuI6cnGSaLlzSjVpShNZWGdKrXKy3YbQrEdYBtHSvQ8eisySOXk3zOZO08Yrm4klwRvoKNp0xJUsAu7BVvkLnidwgbwBs0xo16ac0mbhxqFJwm4swuM4RPIrIdoUQfNUJpanFzfCzKOrIge2J4aGVdpKp9ibOktMmYEBY7gOq5jlNq79W63FxwuCOx2GqdKzVR8MvizXU0UyX4ct16SpA7dkZk6M4dqLRswr059mSZHiMlCACTQnndca2xZtXG73NMwvaGnGVo5NcU0R9aphEjI2xMAekWJt7BHQbQk1S4GL7M0oTvMyWcLK8xSpsGNeUBwYhjtkcN+dY8bXjDWM8T0Kpvbj3de4ZdKaplXWVKK4yXZmdwqhHm8nSgcXf2nhFiVuv6TJo7Tb96emnBccpZk/JFNP0NMSWZrBQqqGOeYBm8lsttxiInSklkuxvqUp7q1f8Apn9iArWzGRGYIhieHlFmcFOLjLijoshrqpO0gHtEdRB5in4HkNxFRqyitE3+5nDiIIAGrRvik80Rn1O2zft/hR8io1i1tlUjiWVZ3IuQthhB2XJ3nhE1G1lVWe4KteMOBsla1U5pjU3IVTYrbnBty2va567QydCUZ7rLdlSldzUKepG0DrnJqZnJYWlufBxEENbcCNhtnaGypOKyad7satbQ6RtNd+O4sdYPFr537GH2/aOYv/hrzOda8eDK85vcIg2j2Ym17IfEqeSGHV+Ymi9EtWFQ02aAw6cRtJW/k54j1t0RWp+5TyaN9KV1d9Dn3Y8P9WaloFmT5UrSVfVd+T1xCTJdpcuVe5C80WByIudtt+0rjjiTeSFzag5Uaa3F3tZbJlBUztHV8qinTnqKaoU8k004pkth/SW/qGwf7ha1jdU3GW63lMbOMLig60Y7so640Yja6aLWkr3lKLI2GZLHBXPg+hlYDoAivUhuz4G5Y3brW2Z64a9EOGkvFTfMf4THQvQ8th215nMBFc2zpfcu0ZTWE7Gr1Vm+zxKTKXFhxBBmLjeeOW2Iqjeg+CMtcdXKCdVPOn1wkzsK3l8pJXJV5vNcYsxCRbSFkkcspagOL794iZMjH/Uz7v8A729wiaGhl3nxPsW9NUvLqA8tcbgZLmb3Wx2Z7I5i9qSp3zlFZZ12zKcamzlGTwuZbU2vS4sFTIaXuJHOHpUgG3VeJo3q0nHAS2e8ZpyyStI6vyqhOVpStzmAp5jf4n/sxHXsYVI71Lg/0HUL6pSluVeK/VCc6FSQQQQbEHcRGI008M3IyUlld5uovDHpjT2P80vJmPt/5KXmv3Iut3iV88fC0dBtH4S8zG9lvm3/AGivTUrzDhlo7ngqlj2CMVRb0R306kIcZNLzHWUswzyXp6wJydFzhIdudSTA7LbLJswD6YvLLenL9Dm5OKjhSjnMu/uksZI2llmTKOYve1WJrrhwGQ+Ef6wzs381uG6Ellx0/wCZCjuxrJ7ywu/P+XAhy5pUlXBBGViCCDwIOyKkom9TqcPA6fS+Anmr7hHS0+wvI8puvjz/ALn+5sh5AEADVo3xSeaIz6naZv2/wo+Qma86rzJs01EqzBgA6k2IKiwI6LARctbqMI7siKtQcpb0Stl6vt3sZZYYywfouBYDs3xFWuFOplaGrsav1Krvy4p6mjQmgJiTQ8ywC3IANyTa3oGcMqVU1hG/tLbNGrQdOlxbHCrrS8sK20MDfiLHb0wW3aOI2h8NeYl68eDK85vcIg2j2Ymz7IfEqeSGmm0d9JaElyZTBZiKqrfYHknINwBA2/mBivH36fAu3EurX0pSXB59GU1VpGUmnFm1bKnIykWY4uUWcZfHcLOQL8IRtdJlj405uy3YLV/fBPp6j6U0vKnSLmlpFP2tiA7m+S36SvoU8RC9ueVoiJrq1q4T7Uu7khU7qlcs3SRCm/JJLlE/mBZ27OUt1gxHUeZlywg423Hvy/0GvSXipvmP8Jjeeh53DtrzOYCK5tjz3Ix/qpv6J/6iRHUHQ1FvuvZaTmX/AA5R9GG37GCGgS1E+W5U3GREOEOoaiTsdLf87e5YsU9DKvPifYupFdyE8TAuLD/Te17rbbY8Y5e+q9FfOeDr9l0em2coZxxGKj01S145Galn3I9r/wCxhv7DFqFelcLdaIqlvWtnvJ+n8lMMeiqkC5almnfu4nzly6x7IPetamP6WWXu3dPP9SJmvdEFw1C+CSFmW6fAb9vVhm0bdNdJH7i7MuGn0UvsL9CbsOoxFsjhdLyf7Bt/5KXmv3I2t3iV88fC0dBtH4X3Mb2W+bf9pu1fV5ei6mfJmvKmJMvdAnOCotlbEp5vPJy3xn0U+jbR0V/JSu4QksrA0z9YDJR6e8x5il5YnMUuWFK08MQqgZAYdkTueOH/ADQy1Q3nv8Etcf8Alg0yNdsEleUlMZoKIQXlqGvT8tjLbFut8uJA3wKpwFlZ5k918OL7+eDn3dKmI9WJqCyzpEmbsseeDa/TZRFet2smvs5NUt19zaG2h8XL8xfhEb1PsLyPO7r48/7n+5uh5AEADVo3xSeaIz6naZv2/wAKPkSYYTFHpPR+HnJ4O8cP4hAK6AUxeLFv2ihtD4a8xV148GV5ze4RBtHSJteyHxKnkiu1U1nm0MwlBilt4csmwNthB/pYce3dbOp1HBnV31jC6hx4NaMYNUtaqGW9ZNq3IepnFsDSnmWlgnkwSqspNj7BE8Jx4t95iXdnXxCEFwisa9/ebtYe6hLWWZWj5ZBtYTGUIqX3om0t1gDrhZVlpEbQ2ZNy3qz+xy4MS1ySSTck5kknMk7zECfE15cIPyOt6S8VN8x/hMdE9DyyHbXmcwEVzbLXVvTj0U7lUAbIqynIMpsbX3G4BvCNZFTwNGkO6jSkhmoWecvgl+SsOp7EgdQiLcY7eOV1k/lJjzCLF3Z7cMTE29sSDTo3c6+6H9RvcsT09DKvPifYYqJZZqkE22C4vfIeDlfovaOZvYwd/ieh12zHNbNTp6mzX2VIltKaRhSbe55OwsB4JNthvsPXwgu404NOHB+BNYyqTUlU4rxLbWCYKnRomNbGFSZ1MDZvYWies1Ut8vUr26dK53e7QxkTRO0QcRFxKbac7yicPwCBSU7bjy/YHF07vhz/AHEvQc08oF3WPuiDZaXWU/Bku3fkpLxX7m7W7xK+ePhaNraPwl5mT7LfNv8AtN+qVTJmUNTSTJ8uS8xrq0wgCxCjK5FzzNl4z6EluOLZ0e06c4141lFtLUv63QyTZ7TRWU4lszPh5pOJqVpHhY7W5wa1uMTbuXwZmxrOMN3ceef/AJZIkzQKquJq6k5VXVlZlXBZKbkAGQzM2tzr3tcDKDd8RyrPPYeMffXPIQ9e61JtV9lME1JcqXK5QWs5QZsLZWuTsy4ZRXqtOXA1rGEo0/eWMtvA7UPi5fmL8Ijfp9heR5xdfGn5v9zdDyAIAJ1JpJ0FhYjpF4rVKDbyjSt72MYKMlob/pp+Cdh+cR9XkTdfpeIfTT8E7D84OryDr9LxIDzATfIdA2QdXkHX6Xia2aJqVLc4sp3V0qq3Y6FRrFog1CAKwV1N1J2G+0H2Z9ENuaHSxLWyNp9RquTWU1hi19VKnjJ7W+UZ/wCH1PA6r81W3J+n+5hM1PqTtMn1m/xheoVPAZP2ntJap+hr+pdRxles3+MHUangM/Mdn/m9P9yRQalzcYM1kCAgnCSSbbhkLdcPp2Ms+8QXPtHRdNqkm5Nd/BDtPlB1ZW2MCD1EWPvjVfI41PDyIs3U+qUkI8ll3FsQNukAWvEO4zSV7DHEw+qVZxkdr/KDckHXKZrnal1T7TI68Tf4wnRsOuU/E0DUOp4yfWb/ABg6Ni9cp+I86vaJFLJEvFiNyzHZcnbYcMgIljHdWChWq9JLJnW0blsSEZ7Q1+0W6IyL/Zbrz34M3dlbajbU+iqLh3NFe+hphN+YOon5RSWyK6Wq9TT/ADDa8n6GP0JM/J2n5Qv4TX8PUPzBaePoefQcz8naflCfhFfw9Q/MFpyfoTtGaLMtsTEXtYAdMX7HZ8qM+km+PgZW1NsQuafRUk8d+TdprR/LysAOFgQyncCL7eixIjQuKKqw3TP2ZfuyrqpjK0fkLDasVOy8kjrb5Rmfh1TwOt/NFs1o/QjnU2f/AGvWP+ML1Cp4DfzJaf5vT/cPqdP/ALXrH/GDqFTwD8yWn+b0/wBzZI1NnEgOyKu8gkn0Cwzh0bCefe0IqvtJbqLdNNv0HeWgUADYAAOobI1ksLBxc5ucnJ9/EyhRoQAVtfpuXKbCcRbeFtl13MSwpOSyNckiL9Z5Xkv/AMfnDursbvo9+s8ryX/4/ODq7F30H1nleS//AB+cHV2G+ifo7SSTgcFwRtByPX1RHOm46ippmekK5JK4nOWwAZkngIhnNQWWS06bqPCKr61yvImdi/OIetRLPUp8w+tcryJnYvzg61EOpT5h9a5XkTOxfnB1qIdSnzNtJrJKdgtmW+QLAWv6DlCxuIyeBs7ScVkuTFgqkFtKoDsY9OXziVUmO3WefSycG9nzg6FhusPpZODez5wdCxN0PpZODez5wdEw3WTJU0MARsMRtYEfA01dcss2NyeAiKdRRNWw2PXvYucMJc2R/phODez5w3p4mj+Vrn6o/qefTKcG9nzhOniH5Wufqie/TCcG9nzhenQfla5+qP6/6EikrlmZC4PAw+FRS0M3aGx7iyipTw4vhlG+Y4UXMMr14UIOc3wKVtbVLioqdNZbNHfy8D7IyPx+h9LNz8s3PfJB36OB9kH49Q+lh+Wbj6o/qHfy8D7IPx6h9LD8sXH1R/UFrV6RD6e3LeUt1poZV9m7mEXJNPHcSY2lxOfaxwCAAgAS62UHqyjNhVpoUt5IYgE+gG8XU8U8rkRqKlNJl3r/AKu09EklpTtd2KlWYG4AvjGWWdgd3OGyKtpczqNqZevLSFKKcBRi+ZoQAXmqXjW8w/EsQ3HZQ+Gpv108GV1t7hGRd6I07HVirFI0QgAIAMk2jrEKtRHodJqPBbqPujYjqYPeU2jNGTKhsMpbneTkFHEmLFSrGmsyLFOlKo8RG5tRl5EjlDyu3Ecl6rbbdO33RQ69Le04F92Md3XiVGrGrgqGYu6lEYqwRlYsR0jYvTv3cYmr3W6lu6kFC13372iNmndUHk3eUTMljMj+pR0+UOkdkFG8UuEuDFrWjjxjxRD0P4v0n9olrdoz3qV2k0JnEAEk4QAN5IFgIzq3aPRdgNRsIt+JPqKym0c6pMlioqOaZouMEkGxsAcme3H2RFqPlKvdpuD3Yd3N/wCxI1s1iqqd0eTMlvSzlDSry1K2tmpyv07dh6DAkV7O1o1U4yTU1rxPaGkFfT8ryK0869kIIWXUGxJwKcweac8+s52TQkVzK0qbjlvx7+a+5T6JFptjkRiBHAjaD03iaj2hPaJqVhJrmv3LXSHg+n9jFDbvy68znPZv5p/2mnRtA89wibdpJ2KOJjl6FCVaW5E7SvcQow35f+y1mSaKTk5mzm3lbKtxtsbi/aYuShaUuEsyfhp/BSjUvK3GOIrx1/kBouRUA96uwmAX5KZa580/yfRB1ajXX/QeHyYdar0GunWVzRQupBIIsRkQdxG2M2SaeHqaSaksrQt02Dqj0Sh8KPkv2PK7n40/N/uexKQhAAl1koPWFTsaaqnqZgD7DF1PFPPgRpZml4l73QtVKem72MvHeZNEtsTlubwF9kZ9CvKblnlk1ri3hT3cc8F/X6i0EgK8yY0qUp5+OZ4V/BGI7N+zOI4XlZ8F+w+pYUFxfBeZG1i1OpTSNUUhPNQzAQ5dXVRdrXJzsDa0SUbypv7syOvY0nT3qfcKmqBvNa3kH4li9cdlGTDUka6eDK629wjJu9Eadjqyt1d1bnVrHkwAi+HMbJV6Ok23D2RTSyaSWR20HoWiNDUKjiosxRpyS0DBiFFpTPcZXFje2Zh2EPSWCmqdTZBm97y6h5dSVxrJqFW7jPNXlkr/AEnIXOWyEwJuirpDR8ynmmVOUq6kZcRuIO8HjCd5HJYR0Cp8Fuo+6NiOpg95T6IM7lV73xcput7cW7DxvlE9bc3PfLNHf3vcLLX99IYftLCnsL8jfDe2fKX51r8coo2/RZ4a+JduOm79PAT9CNPE5e9cfK7sG23Tuw9eUWqihj3yrT3s+5qOWu76R73Tlgglkfa8jfwr5cpwW1tmV/RFSh0W9w+2S3X6bdWf0K/VZiZGe5iPYItT1MuepaaBlqa/E2xEL9igey9/RGfX7R2dnJrZMUu94/UoJ2jqAs0ybpB3ZiWbBJa5LG5233mI+JqQrXOFGFLGOHFjTq01PPp2p5EmbOSVeZKapUcmZmdlBGzM7OkwjM+5VSE1UnJJvg93XBQ6R0TpWbNSc8u7yyDLRHlgJY3AVcWQy6zC8C5CtZwg4J8Hq2tSRphMGlHAFhMQTCvBmTne0HtiWh2kZl/Ny2U0+5pfqbtIeD6f2MUNu/LrzM32a+afkT6V+SoHdcmmPgJ4KBs9/bGHSfRWTktW8HT1V0t6oy0isl9q5o4NSBJq3DFmsdwJyI4cY0bK3TtlGotcmde3GLlypvQV9LUL0c4FSbXxS2422g9I39fTGTcUJWtVNaZ4M1re4jd0nGWvejDXNwlSrWss2WrkcDmCewCLN/SUpKa70mQ7OqNQcX3No2yzkOoR11D4UfJfsefXPxp+b/cyiUhCABOm/fh+unxrFz/4vsxkPiLzQ7d1jZRf+oEZVp/V5G5ef0+Zq7tJ/wBNIH97/wCtoWy7b8hu0OwvM36mH/wNv06n4pkNrfH9B1v8t9mc/wBQXPLON3Jk/wDJY0auhjY7y1108GV1t7hGbd6IvWOrNuiNepFLRilmU0x1YOHZWChsZN+BHNIHoipk1FJYNdN3QKORIaTTUcyUrMGIxgi4K3OZJ2KBBkN5Gyu7oNBOnpUTKGaZ0vDgflACuE3XIG20mDIbyKfXbXNK6ZIaXKaWZeJXxFTiDFSuzhZvWg1GzeUOlT4LdR90a8dTn+8oqGumSWxynKt2g9BB2iLNSnGosSLFOpKDzE6JoPS0yqlDKWHtz2VgwW/FDzgx3A3Xfc7Ix6tPo5YNelUdSOQ0Po1acTGkKLF3xpzQWwsbFWNgD0Gy9UJOTlwYsIKGcCNrnrfOmO8mWyLK2Ey2xY7jMF7bM7ELltzMXKFCKW89SnXryb3VoYaqeI/3t7hE09TOqakuirhJrQz+Aea/mstj6BkfRGfW7R3OzaLq7LSjrxa+xBTVZKNps6tzp5TYZKA51BOaAdFtvSDuBuzOS47yVdRhR7T1fLmRvrvPM+U5IlyZbqeRl5IEvZgbeFzb7ewQYH/h9NU5LWTWr1yStJavO+lXlJdULCczg2CS25zG+7PEohO4jp3MY2ib10x4mp9Jip0m81fAzVOlVWwPptf0xNR7SKG1KPRbMcXrlN+eS20h4Pp/Yxn7e+XXmZHs180/7S71Mrls0h7ZnEl7G53jPflftjK2XWi06UvNHQbUoSTVWPkxxjcMQ01chHX7RVKjPnAEC2/PZDJwjJYkuA6EpRfuvicm1s0oKioZ08BQETpC3z9JJ9Foxbmoqk21podBaUnSppPV8S5p/AXzR7o62j8OPkjz25+NPzf7mcSEIQAI+kZxWpdl2rMuL8VIIuOGUXoJShgiballHmsmttTU8mJwlWlvjQopFyON2OUVo20aecd5dndzq4z3cTTrHrfUVyKk8S8KtiGBSpvYjO7HKxhKVCNN5iLVuJ1ViRno3XOpkUxpUErkiHXNSWtMJLZ4vzHdCSoRlPfeoRuZxhuLQz1CH27/AKZ+JYfV0K7LTXVubKHEt7hGdd6Iu2OrFVluLHZFI0SqqqYoejcYUDRABlL2jrHvgWoj0Oy1Zsjn8re4xsLUwVqLam+yLhKZSproweW7I42Mu0dB4joOUNnCM1hjoTcHlGnTOsVTNUypj4UuSyoMIcsbktxHRs6IrRoRg8onlXlNYZRxKRDhqp4j/e3uERT1IZ6kbSrfbMN4w/CIo1u0eiezz/7GP3JEvTAMoSamSKiSvgi+F5f6b/t7bZRFgt17LM+lovdl38mQv/CvC/136f2XZi/mF4kP/e6e75mWsWuT1CclKTkpNgpzu8xVGQdvJ6OvM3gSwFts+NKW/N5f6LyK3Vb7wvU3uiWl2ip7QfIy81+42aRayjpYD2GKG3U3brzOe9m3/wB0/IggxyCynk7tpNYZYDWyrkjIpMX86kkelSL9ZjVobRqYwzLrbNpN5WUVWl9ZaipGGY4Cb0QYQevefSYfUuJ1Fhi0rWnSeYrj4lREBZHGn8BfNHujtKPw4+SPNLn40/N/uZxIQhABWaR0DJnNjcENvKm17bL8YcptaARDqjT/ANz1/wCId0jA8+p9P/c9b+IOkYZD6oU/9z1v4g6RhkstGaKlU4Ili19pJuTwz4QyUm9QNmkdHy56YJq3XbwIPEEbDDJwUlhj4VJQeUU31MpuM31/4iHq0CfrlQDqXTf3fX/iDq0A65UPPqTTf3PX/iDq0A65UN9FqnTSnDhWYqbjE1wDuNrZmHRt4J5GzuqklgvImK5VzNASSSRiW+5WsPQN0OU2O32Y/V6Vxmet/ELvsXfZ4dXJJ3v638Qb7DpGefVuT+f1v4hN9h0jLSnkKihUFlGwQj4jHxI1fouXOILg4hliU2NuHTEcqalqaNltW4tE403wfcyL9XJPGZ6/8Q3oYl78yXnh6GJ1Zkfn9b+IOhiH5ju/D0D6syPz+t/EHQxD8x3fh6EzR+ipcm5QG53k3NuHRDo01HQo3u1Li7SVR8ORKnSg4KsLgwlWlGpFxmsopUK06M1Om8NEL6Hl8X9aM/8ACLc1/wAwXXh6B9Dy+L+tB+EW/iH5gu/D0PPoSV+bt/iF/CaHiH4/deHoZS9Dygb2J6CcodDZdCLzqMqbcupxccpZ5InxomOEABABTaQ0oyuVSwAyuRe5jAvdp1YVXCHcdrsj2eoVreNWvluWiXDCNUnSM9zZBiPBUufZFZbTupafsaM/Z7Z0FmWV5s2zJ9Uou0twBtJlsAPTaFe0bxf+iNbC2W3hP/8ARG+l5vEdghn4tcc16E/5asOT9Sx0VpAzCVa1wLgiNTZt9Ou3GevM5vb2xqdlGNWi3ut4w+42aUrDKUWGZNhfdxjbo0998Tlas91GvRkmsqFLyVVlBwk3QZ2BtZiDsIh1R0KbxJ8fuOo0rist6CyvNEz6H0j+EvrSv8oZ01tz/RkvU7v6f1QfQ+kfwl9aV/lB01tz/cOp3f0/qv8AUr6qpn080S6hVBIDFeaThJIBupI2qYkjGlUi3BkFRVaMt2oi0drAnhnFWct2Lb7ixSpupNQXeyspqmdOcJKALG9ly3C5zJ4COc/E7mpPEMHc/gFjQpZqtvm8/wChY/RFf+F7Zf8AlEvWb7l+xB+H7I5v9Q+iK/8AC9sv/KE6zfcl+gv4fsjm/wBSNX09XIXHNQKtwLkoczsGRvDZ3t7BZl/A+nsnZdWW5DOfNm2in41B37DGzZ3HT0lN8Dl9qWPU7h0k8rVeTFnWnWaZJm8lKCiwBZmF8yLgAbLWtF2MclWnSTWWUv1wqvKT1BC7qJOhiH1wqvKT1BBuIXoYB9cKryk9QQbqE6GBeaq6yzJ8zkpoUkglWUW2bQR1Qko4I6lJRWUMlbPwLffsH/fohacN6WCrOW6slZ9JTOI7Is9BAg6WQHSMziOyDoYA6s0efSUziOwQvQQ5B0sjJNJuDnYjhaEdCPcCrSLhTcXim9Syj2EFCABaq5RaeVG1nCjrJAHvjj7xZuZLmz1TZctzZ9OXKOTqkmVIoae5sktAMTWzJyFzbMkkxrQhCjDHcjmalSrdVcvi3/zBr0ZrNTVD8nKmYnsTYqwuBt2iFhWhN4TFq2lWlHekuAm90PRiSJkuYgCibiDAbAy2z6Lg+yM2+oKLU4rU3Nj3cpxdObzjQqNAeMbzf3ETbG+M/L+UVPaz5SH938M36xbE6z7hHX22rPNrjRDH3N5h5Ceq2xBgVvsuUsL9F1intJe/F+Bq7Ib6OaXP+CDpTWbSdMLz0o04Atdj1KJlzDIUaE+zkkqXNzTWZbq/55knVPWXSFXNTFJlinJOOYEdcrG2Es+ZvYZAw2tRowjwfEfbXNxUksx93y/3Fnukzz9IGx8FJa+zF/8AKLNnlUs+ZT2jxr48i8qfBbqPuiC4+FLyHWXzEPNEDVN7Vck/mI7VI/eORtHitE9L2jHNtMZ9N6wVSVhpqeVLc4A4xXBtvzxAbo1KlaaqbkUYFG3pOj0k21xwYfSWlv8Aysn1h/8ApBv1/pQvRWn1s0d0We/eMnlABMZ0xgbAeTYsB0BhDbtvo1nvH7OiunljRJ49Sg1ccmTn5RHui/spYoPzZie0bzdr+1fyJOun3yZ1J8Cxrx0M2l2TPUXRK1VdJlOMUu5ZxmLqqk2y3E2HpiOtPdg2ixSjvTSH/WR9B0M4SKinAcqHJVHYKGJALEG+4nK8U4OtJZTLco0ovDRA7ouokiTI74pAVsefLxFlK2JxLe5BFtl7ERJQuG3uyI6tFJb0RO1H+9r5r/DFuWhQrdketMeAPOHuMPodoza2gwahaMQo05gC2Iqt88IAF7dJJirtCrLe3Foamy6EXDpHrkl12n0eY0uXTNUFLgmwIG42uDEcLeUYqUpbuSapdxlNxhDewQZdNTVwdFl8hPTO1rb7ZgZEXsDkDEjnWt8NvMWQKnQu8xUd2SE6oklHZGFmUlWHSI1ITU1lGNUg4ScZaoYJXgjqHuihLVlqOhlDRwQAUC/e1/WT4xHIXPzb8z1Cw/8A5kf7X/J12rVCjCZhKW52K2G3TfK0bTxjicvHeT93XwK2k7ylHFLNKjbLqZam3C4iNdGuKwTS6eSxLL9SbPp5U9RjWXNTaLhXHWN0PajJcSKMp03wbTOXUQC1tSigBVaYFA3ATLADoiDZ0ErmeOT/AHLe36jls+lnmv2Z7rFsTrPuEdPbas4K40Rd9zB+fPXiqHsLD9xFbaS4RZo7GfvTXkVejNTJNW81pdXNLS3wuXl54h0lrnZthkrmVNJOK4k0LOFVtqb4MsNA006RpUU7VM2ciyi5xM1sxYDDcjK4iOq4yo7+7jiPoxlC53N5tYFHXmZi0jUH86j1UVf2i3bLFJFG8ea8hrqfBbqPuircfCl5E1l8xDzRTaFfDUSTwmJ8QvHG0XipF+KPUbuO9QmvBjVrRo1ZlfKw1LyJzy8KYUJuFLk88MLZEi3RGvWgnUWJYbRzltVcaEswzFPjxKvWnR1VRyeV7/nPdgoXnrtBN74z5MR1o1Kcc7xPa1KNae70aRJ7qLWlUyE3N2J6cKqCf+ULeP3YobsxZnJlNqx4k+cfcI0dl/B+7MD2i+bX9q/kS9dPvkzqT4FjXjoZ1Lsjd3EaG86onEeAioOtzc+xB2xUu5cEi9bR4tjBprV7RdTVPVTmmz3BCtLl8pNS8rmlcEpCzWKkFbnO4I3RWjUmo4RYcYt5ZU90bW8YCni7K4lSmI5WY8xCgmPLBJkyUV2YB7MzhcgFzfShxyNqS4HP+57M/wBWi7sL29WLueGDOuF7mTommPAHnD3GJrftGVW7Iydzt/spovscG3C6j5eyKm0V768jV2Q/+nJeP8Ean0dMxzJuj56FSxxocrG97ZixGZscodKrHdUa8WMjQmpynazT46EnV7SJNU8ufJRKgjN1yJsAbNmRmLG44CGV6S6JShLMeRLa1m67hUilLmhU7oMzk69iBtRCw4mxF+wCLFjJ9GU9pRXTPyRZSDdVPQPdDZakK0M4QUIAFuqm4J5YbVcMP9pB/aOOvHi5k+TPVNlw39nwjzjg6r9jXU5B50qYBcXsRY3sbZgggRsRlCtDwZzMo1Larh8Gip+oFF5D+u/ziPqlLkWPxO45/oi1lS5FBT2HMky7nMknMknbmSSdkSpRpRx3FZupcVObZy7QdRytVOmWtjxvbhjmA29sRbNea8n4fyWPaKG5Z048ml+jJWsWxOs+4R09tqzgbjQk6h6QlyahjNdUVpZGJjYXxLYXOXGGX8HKmt1aMtbKqxp1XvPGUX1bqJTznM6nnTJTOSxaW2JTiN2tvzvuNoz43M4rElnzNaVjTm96EmvJknRGr1Ho0maZtnIKl5rqMiQTYZDaB0wypVqVuGOHgOpUKNu95vjzbOUabqBNqpzqbq01yp4qXOE9lo1aaxBLwMSrLeqSa5j3U+C3UfdFG4+FLyLdl8xDzQuyHwsrcCD2G8cVB4kmerVFvQa5o6LpTRVLpHCwm3ZAQrSnFxnfMZ7+i8bsoU62HniclTq1rbKa800QZeokoHHUT500LsxtYAdJNz2EQ1WsVxk2yR383whFLyQv90zSUudMkiU6uEV74SGALFcrjfzYr3k1KSwy5s2nKEZOSxnBH1Y8SfOPuEauy/g/dnNe0XzS/tX8iXrp98mdSfAsa8dDOpdkau5xrZIpKabLYWmly+J5kiUhuoVRimODlhzsDt3xUuacnLPcXreaSaETWjTDvPZZc92koqS1wuwRgiAMwF7EM+Jr2zvDqcUloEpcShAtsiQaMnc+++p5r/CYCC4+Gzo+mPAHnD3GJ7ftGTW7Jjq1pk0s3EQSjZOB7COkfuYfdUOljw17h1nc9BPL0eox02ikdmm0NWJYbwlFjboIvcdRGUUHXaW5WhnBpRtk2529TCZZ6F0AJLtOmTDNmkHnnIAb7ZnPLbfZENa5c4qEVhLuLNvZqlJ1JSzJ95zrugaTSfVkyyCqIExDYxBYmx3jnW9Bi9aQcKfHzMy+qqpVzHu4F1S+Anmr7hDXqQm2EFCABV0scE1sWVzcHcQeEclf0ZxrybWp6dsS6pTs4RT4pYZok6RaXnKmuh4qzLfrttivTc4aGjWhRqr3kmZfWKq/8zO9dosdNU5sp9UofSiJWaQmTbcrMd7bMTFrdVzlDZTlLVkkKUIdlJFrqpKONmtzcNr9JIP7Rp7Kg99y7sfyc37TVodDGmnxzn7YZN1luEVrEqCcVs7XGR6so6OhJJ8Thq0W1wF3vxPKHti5vorbjIy1RlG8iayX8hmX3WvEE4xfdksU6k46PBGmTcRuzFjxJue05wJY0Qrk28tmdJKMx1VBckjIf97IRvCBHR54JVgNpBt2ZRQqxcoSSLltNQqxk9E0KbVKjJrqRtBBuI4uVKUXho9Wp14TipRfBkefNUnErWYbxcHth0N6IypuSRqqa2ZMtykx3tsxMW95iWUm9WV404R7KSNN4QfkbtXZRWSMQtckjqy+UdHs6Eo0ePM4Tb1WFS69x5wkhJ18QpVM7ghHC4W3GygEX43GyNKMinR4x4C2apPKEOyiXDIkxlvkQREbJV4mOMcRCCjV3OaZmqhMA5iK2JtwLCwF+OeyAr3MluYOg6avydwCbEE222sc/aIloyxIy6iyig79TyvfF3eRW3WR6p5bZhhi3Gx7IZJpjoppkYVDYcONsPk4jbsvaI91Zzgm3pYxlmKKWNlFydgELnA0fpC2VQdoAB9Aio9SYzhBQgACIRpMVSa0Z5hHAQm7HkO6SfNhhHAQbkeQdJPmwwDgINyPIOlnzfqew4Y228sIAPMI4CFyIGEcBBkDzAOA7IMhg9CgbBCAewCgRCOKfcOU5LRnmEcBCbseQdJLmwwDgINyPIXpJ836hhHAQbseQdJPm/U9hwwCIAXAx5McB2CAMhyY4DsEAZZ5yS+SvYIBcszAtsgECAQ8wjgIXLAMI4CDIBgHAdkGQwAUDYIMgewgoQAEABAAQAEABAAQAEABAAQAEABAAQAEABAAQAEABAAQAEABAAQAEABAAQAEABAAQAEABAAQAEABAAQAEABAAQAEABAAQAEABAAQAEABAAQAEABAAQAEABAAQAEABAAQAEABAAQAEABAAQAEABAAQAEABAAQAEABAAQAEABAAQAEABAAQAEABAAQAEABAAQAEABAAQAEABAAQA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ata:image/jpeg;base64,/9j/4AAQSkZJRgABAQAAAQABAAD/2wCEAAkGBxQSEhUUEhQUFhQXGRkYFhYXGBYXHBccFxgcHRccGBgZHSggGBolHBUYITEjJSktLi4uHB8zODMsNygtLisBCgoKDg0OGxAQGy4kHyQsLCwsLCwsLCwsLCwsLS0sLCwsLCwsLCwsLCwsLCwsLCwsLCwsLCwsLCwsLCwsLCwsLP/AABEIAOEA4QMBEQACEQEDEQH/xAAbAAACAgMBAAAAAAAAAAAAAAAABgQFAgMHAf/EAEoQAAIABAIFBQwJAwMCBwEAAAECAAMEERIhBQYxQVETImFxkQcUMjNScoGSobGy0RUWIzRTYnPB4UJj0iSCorPwJVR0k8LD0zX/xAAbAQABBQEBAAAAAAAAAAAAAAAAAQIDBAUGB//EAD8RAAIBAwEEBwYFAgUEAwEAAAABAgMEETEFEiFRExQyQWFxkQYiMzRSgRUWobHBQnJTYtHh8CMkgvFDkqI1/9oADAMBAAIRAxEAPwBtjUOZCAAgAIACAAgAIACAAgAIACAAgAIACAAgAIACAAgAIACAAgAIACAAgAIACAAgAIACAAgAIACAAgAIACAAgAIACAAgAIACAAgAIACAAgAIACAAgAIACAAgAIACAAgAIACAAgAIACAAgECAUIACAQIACAUIACAAgAIACAAgAIACAAgAIACAAgAIACAAgAIACAQIBQgAIACAAgAIAE3T2mZonMiOVVTYAZX4kmJoxWOJdpUo7uWVv0xP/Ffth26iToocg+mJ/wCK/bBuIOihyLmk0bpOYodEnlTsJIW/UGIJEROrSTw2PVvnSJL1crpxmTJE+5ZL3va6lSAykjbtglu4yipcU1Hii00nPKKMORJ2w+jBSfEoVZOK4FZ32/lN2xa6OHIr9JLmHfb+U3bB0cOQdJLmHfb+U3bB0cOQdJLmZya1wRdiRvBhsqUWuCFjUlnUuZ74VZuAJ7BeM+ct2LZo0afSVIw5tCU+l57HxjXJyC5bdgAEYDuq0n2melQ2NY04Y6NPHey2o9G101+TWYBMAuZbTUDgdKXxD0iHqpcP+orTo7Lhx6NY544EDSk+fTvgmT1L5gqkwOVI3NbwT0GGyrVo6yJaFls+ssxor7oxrKmplFQ8xgWRZijEDzX8E+w5QkritH+pj6eztn1U92kuDafDkMmg6xpsoM3hAkE8bb/bGxaVXUp5fkcRtuzha3ThDRrK+5MZo5bae2LhXEoU3hR4G3s3ZFvKhGdRZb4nmKM78XvP8Qv/AITZ/QGIwfi95/iMPwiz+gMRg/F7z62H4RZ/QjJDHQ7E2lVuXKnVeWlnJgbb2dSt1GpSWE3jBX6wVrSZWJPCJCg8Lgm/YI6SKMGnFSeGK0mvqXNkaax4Ldj2AQ97q1LKpp6I3463hU+pM+UJmHNC9F/l/QMdbwqfUmfKDMOaDov8v6GhNMT0bN2uDmre0EGHYTGumuQ8ynuAeIB7REJUeplAAQAc80794m+cYsR0NGl2EQYcPLzUekWbXSEcXXEWIO/ApYX9IEQXEmqbwSU1mSOid0PXZtHGSqSlmNMDm7MQAEw8BmTi9kZ9CiqmeJYq1dzuOdao6RaorqiawCmYrOVGYBLrsvF9R3YqJl3Tys+Iy6Z2L1n9ont9WZdxojfoXQPfMmYUYCajZKdhUjK/DO+fRCV7noppPRk1tZ9YpycX7yZ5ozV+Y1QkucjopJxGxtYC9gwyztbbBVu4qnvQfEShYzlWUKiaX/O8cKzVelKeBgw54lJBsNt9t4zY3dZPU2p7Pt3HTGORy8ViNMYL4OI4Da1xfLIkkek345xtQb3VvanOVIx3vc0yMtd4uZ5rfCYy6vYfkatl8xDzRR9zpUNdL5S2QYpfywMvTbEesRgUMb/E9J2q5K2e7z4+RQ1Qm0ukjtE1Ki44tje46w6t7YXip/cjW7UtvDd/ZF/r/pCTL0m7CTKn2lKjo98OO9783+oKFHph9RpTKtlTnK3S3muPDHI0636wyn5NZcimZmppX2qks0okG8sWNhh4HPPOCpJaYWhJZ0KkW5OT4SfDn4/cmanzMVPf87e4Ro7PX/S+5y/tK83if+VfyW7Rwu0fmqnmdLs75Wn5HgEU0XSZRaNmTfAA6ybRbt7CtXWYr1K1W6p0tWaaukeU2FxY+/qMRV7epRluzWCSlWhUjmLNaRt+zfzE/wC3+TD9o/gQ/u/hlPrf4hf1B8LR20dTkqPaGXuSIO9prWFzNIJ6Ai2HtPbFO8fvo2LVe6xs0npeRTAGfOlyg3g42C3ttsDtitGMpaIsSnGOrE/XDSukTNktoz7SnZAS8tZcxWbGb847rW9sS04ww9/UhqSnlbmgod1OaE0iwtk0uWTbjzhfsA7ItWsvcK9yvf8AsMlIfs081fcIezKlqbYBAgA55p37xN84xYjoaNLsIgw4edd1HlaP5OmKmn77wC4DrymLDzube97XvlGVXdTeec4LlPcwuZc6zU2j3ZO/+98QB5PlmVTbLFhxEdF/REUN/wDoHT3P6jkWpxQ19SZYAl/a4AuwLywwAdGG1o0uO6smTc6cOYz6Z2L1n9ont9WZdfRFrqHpDBMMohefmGJAIItcDjcAG3REO0KTaU+Rd2VX3Zum+8f4yDoSj1z0oKelmG/OcFEG8swt7Bc+iJ7em51EireVlSpN974I4um6N05hD3X+Lmea3uMZdbsPyNSy+Yp+aESjku7qsoM0y91CXxXG8WzFuO6Obim3wPVqsoRi3PTxH3VerYzXSvnyDOKhadmamabKY3BAK88NmCLncfTbptvhP+DnryEMKVunu9+uGc91m0DNopxlzudfnLMztMF/CzzvfaDnfjtiGcHF8TTtriNaG9H05FTDCcfNSPux/Ub3LGzYfC+5w3tH82v7V/JegXNr2z28I4e9jv3s451kdJYy3bOD8C5oKJRc4gco17eyp0eKeSrVuZ1ODRe6NQC1j/T+4jVglngUJvJs0joxJ1sd7rexBta+33CIrm0pXCxUWg6jXnSeYMRFdcbqpvhYrfjYkA9RtFHYVHorqou7H8i7fnvW1N+P8MqNb/EL+oPhaOvjqcvR1MtEaQen0PPmo7IVqZd2XbhLSQwHWpIivWipVUvA06Ut2nnxIPdW0dOmVS1CK8yRMlpyboCyjLMZbLk4um8Jbyio47wuIty3u4k6Keo0foaezs8mZNnJ3up5ri5TEQDmtwrm3AE74bLdnUSXLiOjvQpvPfoVvdh//on9GX73h9t2Blx8QaaDxUvzF+ERKZMtWb4BAgA55p37xN84xYjoaNLsIgw4eMHc8lA6Sp23jH/02itcr/pslpdtFr3dvG0nmTfekV7PR/Ydc6oWe5194mfpH40i3LQz7jsjjpnYvWYlt9WZlxoiLRVcmWbzpLTVHkuVI/27+0Q+tCpJe48C29SjF5qRb8hhnd0iUq2lSHuBYBiqgcNhJjPVhJv3mjXe1YJe7FiRpvTM2rmY5p2ZKoyVRwA/eL9KjGksRMuvXnWlmT+xXrtiUhQ91/i5nmt8JjLrdh+Rp2XzFPzRXaiqsyTWSUcJUzZeGUxNssJFlO0ZkXtnsO6MKhhprvPQdqbynTm1mCfET5uq1YjcmaWffZlLYr645tvTDXCXInV3RazvItNdNJ45VJTu4mTZEsia4OLnNbmYv6ioUAnjD6j4JEFnSxKc0sKT4eQrRCXh81I+7H9RvcsbNh8L7nDe0nzf/iv5Lxo4TaPzdTzOm2d8rT8iDWSmHORmA3gE5dUFC5l2WyxKmtcERK6aNkyYOp2H7xcVWa/qfqROlB9yPW0jOORnTSOBd/nC9LU+p+rDoqf0r0N2hvCPV+4jV2J8aXl/Jie0PwI+f8GrW/xC/qD4WjqYanL0e0a9AmRP0dPo5tQlOzzVmB5lrWGA5XIv4BFr74hrb0aiklk0aW7Km4t4LLQclqROTk6bpeT3I6I4XzbzbjqvaIJve4uBLDMeCmiDpnQaVcwPU6apntsGFAFG8Kom2HX1Q6M3FYjAbKG88ymL3dM0pKqa53ksHQIiYhsJW5NjvHOtfoiWhFxhhkdaSlPKHWg8VL8xfhEPMuWrN8AgQAIWsdDOWe7ck7o5xKyKW27jbYRE0ZcC7SqR3Uir5Kb+BP8A/baHbyJekiW2qte9LVS5z01SypiuFlEnNSMrkDfxiKst+G6h0KsYvJK7o+mTpF5LSaarQS1cHlJVr4ipFsJbyTEVCm6eci1a8ZtYMNQtEzZbvNmIyKVwKGBBN2BJscwBh9N4lkynXmmsIZNMymKqUBaxN1G2x3jjs2Q+hNRfEoVYbyKbG34U31DFrfjzK/RyIU+kYm6y5g6ChhN5D0pd5q70mfhv6rfKDeXMXDNtLo2Y7AYGGeZIIA9JhsppIVReRyqZeJGUGxZSL8Li0UJrei0XqFTo6kZvuZz+ZSTlOFpM248lSw6wRtjnpW9SLxg9NhtO1qwyprD5s1VHfTDCe+ynktypHYcoduVeTI+ntM5Tj+hE+j5v4Uz1G+UJ0U+TH9bofWvVHo0fN/Cm+o/yg6KfJiO7oJZ316ofNVqF5MgK4sxYtbhe1genKNi0punTxI4XbVzTuLpyp6JYJkyfhJDK3QQL3/mOQ2ps+srmUkspvJ0uy72jK2ispNLD4mPfg4P6sZ3Ua/0v0ZodZo/UvVFfVICbqGF9otFunRrJYlF+jGOvS7pL1Rp5M8D2GH9FU+l+jE6an9S9UWOiZJBLEWFrZxubGoTjKU5LCawc9t65pyjGnF5aeTXrRSPMk2ljEysGw72ABBA6edf0R0MXg5yk8MSWkzDkZE/q5Nok3kWsrmQX0bNvlJnW6ZbfKGC7y5mP0dO/Cm+o/wAoA3lzNkjQ892CrJmXO8qygdJJFgIBHNI6pTS8KKu3CoF+NhaGlNvLybIBAgAyRCdgJ6gTCNpCqLeiM+938lvVMJvx5juin9L9A73fyW9Uwb8eYdFP6X6B3u/kt6pg348w6Kf0v0NbKRkQQenKHZyMaa1PCbbYG8aixi5PCWWae/Jf4iesvziPpYc16ljqdx/hy9GHfkv8RPWX5wvSQ5r1E6ncf4cvRh35L/ET1l+cHSw5oXqdx/hy9GZS56tkrKT0EH3QqnF6NDJ29Wmszg15pmyHEJqepRTZnQHgWAPYTBkXck9EY9+y/wASX6y/OEyhejlyDv2X+JL9ZfnC5QdHLke9+S/xE9ZfnBlB0cuRugGgTaGSnGK95482OhTnN+7FvyWTzlBxHbDOsUvqXqiXqtf6JejDlBxHbB1ij9S9UHVK/wBEvRhyg4jtg6xR+peqDqtf6JejPQbxJGcZcYtMinTnT4STXmghw3GXg1d9p5aesPnDOlhzXqWOp1/8OXozzvuX5aesPnB0sPqXqHU7j/Dl6M977Ty09ZfnB0sPqXqHU7j/AA5f/VnqVCk2DKTwBBgVSLeE0NnbVoLMoNLyZsh5AEAoQANGi0AlJbeLnrMUKrbmzetYpUlglxGThAAQAVWsKDAp34regg/KLFu3nBn7Qit1S78nPtdppEuWoOTMbjjYZX7Yh2jJqKSNf2SpQlWnJrilw+4r6P0fMnzBLkoXdtgHAbSTsAHExkxi5Pgd1WrQpQ35vCQ70vcqnMt5k+WjeSqNMt6cS+6J1bPvZjT29TTxGDa88f6lNrFqNU0imYQs2UNrpe69LKcwOkX9ENnRlEtWu1qNd7uj5P8A1F2lmFHVlNiCCCOuI6cnGSaLlzSjVpShNZWGdKrXKy3YbQrEdYBtHSvQ8eisySOXk3zOZO08Yrm4klwRvoKNp0xJUsAu7BVvkLnidwgbwBs0xo16ac0mbhxqFJwm4swuM4RPIrIdoUQfNUJpanFzfCzKOrIge2J4aGVdpKp9ibOktMmYEBY7gOq5jlNq79W63FxwuCOx2GqdKzVR8MvizXU0UyX4ct16SpA7dkZk6M4dqLRswr059mSZHiMlCACTQnndca2xZtXG73NMwvaGnGVo5NcU0R9aphEjI2xMAekWJt7BHQbQk1S4GL7M0oTvMyWcLK8xSpsGNeUBwYhjtkcN+dY8bXjDWM8T0Kpvbj3de4ZdKaplXWVKK4yXZmdwqhHm8nSgcXf2nhFiVuv6TJo7Tb96emnBccpZk/JFNP0NMSWZrBQqqGOeYBm8lsttxiInSklkuxvqUp7q1f8Apn9iArWzGRGYIhieHlFmcFOLjLijoshrqpO0gHtEdRB5in4HkNxFRqyitE3+5nDiIIAGrRvik80Rn1O2zft/hR8io1i1tlUjiWVZ3IuQthhB2XJ3nhE1G1lVWe4KteMOBsla1U5pjU3IVTYrbnBty2va567QydCUZ7rLdlSldzUKepG0DrnJqZnJYWlufBxEENbcCNhtnaGypOKyad7satbQ6RtNd+O4sdYPFr537GH2/aOYv/hrzOda8eDK85vcIg2j2Ym17IfEqeSGHV+Ymi9EtWFQ02aAw6cRtJW/k54j1t0RWp+5TyaN9KV1d9Dn3Y8P9WaloFmT5UrSVfVd+T1xCTJdpcuVe5C80WByIudtt+0rjjiTeSFzag5Uaa3F3tZbJlBUztHV8qinTnqKaoU8k004pkth/SW/qGwf7ha1jdU3GW63lMbOMLig60Y7so640Yja6aLWkr3lKLI2GZLHBXPg+hlYDoAivUhuz4G5Y3brW2Z64a9EOGkvFTfMf4THQvQ8th215nMBFc2zpfcu0ZTWE7Gr1Vm+zxKTKXFhxBBmLjeeOW2Iqjeg+CMtcdXKCdVPOn1wkzsK3l8pJXJV5vNcYsxCRbSFkkcspagOL794iZMjH/Uz7v8A729wiaGhl3nxPsW9NUvLqA8tcbgZLmb3Wx2Z7I5i9qSp3zlFZZ12zKcamzlGTwuZbU2vS4sFTIaXuJHOHpUgG3VeJo3q0nHAS2e8ZpyyStI6vyqhOVpStzmAp5jf4n/sxHXsYVI71Lg/0HUL6pSluVeK/VCc6FSQQQQbEHcRGI008M3IyUlld5uovDHpjT2P80vJmPt/5KXmv3Iut3iV88fC0dBtH4S8zG9lvm3/AGivTUrzDhlo7ngqlj2CMVRb0R306kIcZNLzHWUswzyXp6wJydFzhIdudSTA7LbLJswD6YvLLenL9Dm5OKjhSjnMu/uksZI2llmTKOYve1WJrrhwGQ+Ef6wzs381uG6Ellx0/wCZCjuxrJ7ywu/P+XAhy5pUlXBBGViCCDwIOyKkom9TqcPA6fS+Anmr7hHS0+wvI8puvjz/ALn+5sh5AEADVo3xSeaIz6naZv2/wo+Qma86rzJs01EqzBgA6k2IKiwI6LARctbqMI7siKtQcpb0Stl6vt3sZZYYywfouBYDs3xFWuFOplaGrsav1Krvy4p6mjQmgJiTQ8ywC3IANyTa3oGcMqVU1hG/tLbNGrQdOlxbHCrrS8sK20MDfiLHb0wW3aOI2h8NeYl68eDK85vcIg2j2Ymz7IfEqeSGmm0d9JaElyZTBZiKqrfYHknINwBA2/mBivH36fAu3EurX0pSXB59GU1VpGUmnFm1bKnIykWY4uUWcZfHcLOQL8IRtdJlj405uy3YLV/fBPp6j6U0vKnSLmlpFP2tiA7m+S36SvoU8RC9ueVoiJrq1q4T7Uu7khU7qlcs3SRCm/JJLlE/mBZ27OUt1gxHUeZlywg423Hvy/0GvSXipvmP8Jjeeh53DtrzOYCK5tjz3Ix/qpv6J/6iRHUHQ1FvuvZaTmX/AA5R9GG37GCGgS1E+W5U3GREOEOoaiTsdLf87e5YsU9DKvPifYupFdyE8TAuLD/Te17rbbY8Y5e+q9FfOeDr9l0em2coZxxGKj01S145Galn3I9r/wCxhv7DFqFelcLdaIqlvWtnvJ+n8lMMeiqkC5almnfu4nzly6x7IPetamP6WWXu3dPP9SJmvdEFw1C+CSFmW6fAb9vVhm0bdNdJH7i7MuGn0UvsL9CbsOoxFsjhdLyf7Bt/5KXmv3I2t3iV88fC0dBtH4X3Mb2W+bf9pu1fV5ei6mfJmvKmJMvdAnOCotlbEp5vPJy3xn0U+jbR0V/JSu4QksrA0z9YDJR6e8x5il5YnMUuWFK08MQqgZAYdkTueOH/ADQy1Q3nv8Etcf8Alg0yNdsEleUlMZoKIQXlqGvT8tjLbFut8uJA3wKpwFlZ5k918OL7+eDn3dKmI9WJqCyzpEmbsseeDa/TZRFet2smvs5NUt19zaG2h8XL8xfhEb1PsLyPO7r48/7n+5uh5AEADVo3xSeaIz6naZv2/wAKPkSYYTFHpPR+HnJ4O8cP4hAK6AUxeLFv2ihtD4a8xV148GV5ze4RBtHSJteyHxKnkiu1U1nm0MwlBilt4csmwNthB/pYce3dbOp1HBnV31jC6hx4NaMYNUtaqGW9ZNq3IepnFsDSnmWlgnkwSqspNj7BE8Jx4t95iXdnXxCEFwisa9/ebtYe6hLWWZWj5ZBtYTGUIqX3om0t1gDrhZVlpEbQ2ZNy3qz+xy4MS1ySSTck5kknMk7zECfE15cIPyOt6S8VN8x/hMdE9DyyHbXmcwEVzbLXVvTj0U7lUAbIqynIMpsbX3G4BvCNZFTwNGkO6jSkhmoWecvgl+SsOp7EgdQiLcY7eOV1k/lJjzCLF3Z7cMTE29sSDTo3c6+6H9RvcsT09DKvPifYYqJZZqkE22C4vfIeDlfovaOZvYwd/ieh12zHNbNTp6mzX2VIltKaRhSbe55OwsB4JNthvsPXwgu404NOHB+BNYyqTUlU4rxLbWCYKnRomNbGFSZ1MDZvYWies1Ut8vUr26dK53e7QxkTRO0QcRFxKbac7yicPwCBSU7bjy/YHF07vhz/AHEvQc08oF3WPuiDZaXWU/Bku3fkpLxX7m7W7xK+ePhaNraPwl5mT7LfNv8AtN+qVTJmUNTSTJ8uS8xrq0wgCxCjK5FzzNl4z6EluOLZ0e06c4141lFtLUv63QyTZ7TRWU4lszPh5pOJqVpHhY7W5wa1uMTbuXwZmxrOMN3ceef/AJZIkzQKquJq6k5VXVlZlXBZKbkAGQzM2tzr3tcDKDd8RyrPPYeMffXPIQ9e61JtV9lME1JcqXK5QWs5QZsLZWuTsy4ZRXqtOXA1rGEo0/eWMtvA7UPi5fmL8Ijfp9heR5xdfGn5v9zdDyAIAJ1JpJ0FhYjpF4rVKDbyjSt72MYKMlob/pp+Cdh+cR9XkTdfpeIfTT8E7D84OryDr9LxIDzATfIdA2QdXkHX6Xia2aJqVLc4sp3V0qq3Y6FRrFog1CAKwV1N1J2G+0H2Z9ENuaHSxLWyNp9RquTWU1hi19VKnjJ7W+UZ/wCH1PA6r81W3J+n+5hM1PqTtMn1m/xheoVPAZP2ntJap+hr+pdRxles3+MHUangM/Mdn/m9P9yRQalzcYM1kCAgnCSSbbhkLdcPp2Ms+8QXPtHRdNqkm5Nd/BDtPlB1ZW2MCD1EWPvjVfI41PDyIs3U+qUkI8ll3FsQNukAWvEO4zSV7DHEw+qVZxkdr/KDckHXKZrnal1T7TI68Tf4wnRsOuU/E0DUOp4yfWb/ABg6Ni9cp+I86vaJFLJEvFiNyzHZcnbYcMgIljHdWChWq9JLJnW0blsSEZ7Q1+0W6IyL/Zbrz34M3dlbajbU+iqLh3NFe+hphN+YOon5RSWyK6Wq9TT/ADDa8n6GP0JM/J2n5Qv4TX8PUPzBaePoefQcz8naflCfhFfw9Q/MFpyfoTtGaLMtsTEXtYAdMX7HZ8qM+km+PgZW1NsQuafRUk8d+TdprR/LysAOFgQyncCL7eixIjQuKKqw3TP2ZfuyrqpjK0fkLDasVOy8kjrb5Rmfh1TwOt/NFs1o/QjnU2f/AGvWP+ML1Cp4DfzJaf5vT/cPqdP/ALXrH/GDqFTwD8yWn+b0/wBzZI1NnEgOyKu8gkn0Cwzh0bCefe0IqvtJbqLdNNv0HeWgUADYAAOobI1ksLBxc5ucnJ9/EyhRoQAVtfpuXKbCcRbeFtl13MSwpOSyNckiL9Z5Xkv/AMfnDursbvo9+s8ryX/4/ODq7F30H1nleS//AB+cHV2G+ifo7SSTgcFwRtByPX1RHOm46ippmekK5JK4nOWwAZkngIhnNQWWS06bqPCKr61yvImdi/OIetRLPUp8w+tcryJnYvzg61EOpT5h9a5XkTOxfnB1qIdSnzNtJrJKdgtmW+QLAWv6DlCxuIyeBs7ScVkuTFgqkFtKoDsY9OXziVUmO3WefSycG9nzg6FhusPpZODez5wdCxN0PpZODez5wdEw3WTJU0MARsMRtYEfA01dcss2NyeAiKdRRNWw2PXvYucMJc2R/phODez5w3p4mj+Vrn6o/qefTKcG9nzhOniH5Wufqie/TCcG9nzhenQfla5+qP6/6EikrlmZC4PAw+FRS0M3aGx7iyipTw4vhlG+Y4UXMMr14UIOc3wKVtbVLioqdNZbNHfy8D7IyPx+h9LNz8s3PfJB36OB9kH49Q+lh+Wbj6o/qHfy8D7IPx6h9LD8sXH1R/UFrV6RD6e3LeUt1poZV9m7mEXJNPHcSY2lxOfaxwCAAgAS62UHqyjNhVpoUt5IYgE+gG8XU8U8rkRqKlNJl3r/AKu09EklpTtd2KlWYG4AvjGWWdgd3OGyKtpczqNqZevLSFKKcBRi+ZoQAXmqXjW8w/EsQ3HZQ+Gpv108GV1t7hGRd6I07HVirFI0QgAIAMk2jrEKtRHodJqPBbqPujYjqYPeU2jNGTKhsMpbneTkFHEmLFSrGmsyLFOlKo8RG5tRl5EjlDyu3Ecl6rbbdO33RQ69Le04F92Md3XiVGrGrgqGYu6lEYqwRlYsR0jYvTv3cYmr3W6lu6kFC13372iNmndUHk3eUTMljMj+pR0+UOkdkFG8UuEuDFrWjjxjxRD0P4v0n9olrdoz3qV2k0JnEAEk4QAN5IFgIzq3aPRdgNRsIt+JPqKym0c6pMlioqOaZouMEkGxsAcme3H2RFqPlKvdpuD3Yd3N/wCxI1s1iqqd0eTMlvSzlDSry1K2tmpyv07dh6DAkV7O1o1U4yTU1rxPaGkFfT8ryK0869kIIWXUGxJwKcweac8+s52TQkVzK0qbjlvx7+a+5T6JFptjkRiBHAjaD03iaj2hPaJqVhJrmv3LXSHg+n9jFDbvy68znPZv5p/2mnRtA89wibdpJ2KOJjl6FCVaW5E7SvcQow35f+y1mSaKTk5mzm3lbKtxtsbi/aYuShaUuEsyfhp/BSjUvK3GOIrx1/kBouRUA96uwmAX5KZa580/yfRB1ajXX/QeHyYdar0GunWVzRQupBIIsRkQdxG2M2SaeHqaSaksrQt02Dqj0Sh8KPkv2PK7n40/N/uexKQhAAl1koPWFTsaaqnqZgD7DF1PFPPgRpZml4l73QtVKem72MvHeZNEtsTlubwF9kZ9CvKblnlk1ri3hT3cc8F/X6i0EgK8yY0qUp5+OZ4V/BGI7N+zOI4XlZ8F+w+pYUFxfBeZG1i1OpTSNUUhPNQzAQ5dXVRdrXJzsDa0SUbypv7syOvY0nT3qfcKmqBvNa3kH4li9cdlGTDUka6eDK629wjJu9Eadjqyt1d1bnVrHkwAi+HMbJV6Ok23D2RTSyaSWR20HoWiNDUKjiosxRpyS0DBiFFpTPcZXFje2Zh2EPSWCmqdTZBm97y6h5dSVxrJqFW7jPNXlkr/AEnIXOWyEwJuirpDR8ynmmVOUq6kZcRuIO8HjCd5HJYR0Cp8Fuo+6NiOpg95T6IM7lV73xcput7cW7DxvlE9bc3PfLNHf3vcLLX99IYftLCnsL8jfDe2fKX51r8coo2/RZ4a+JduOm79PAT9CNPE5e9cfK7sG23Tuw9eUWqihj3yrT3s+5qOWu76R73Tlgglkfa8jfwr5cpwW1tmV/RFSh0W9w+2S3X6bdWf0K/VZiZGe5iPYItT1MuepaaBlqa/E2xEL9igey9/RGfX7R2dnJrZMUu94/UoJ2jqAs0ybpB3ZiWbBJa5LG5233mI+JqQrXOFGFLGOHFjTq01PPp2p5EmbOSVeZKapUcmZmdlBGzM7OkwjM+5VSE1UnJJvg93XBQ6R0TpWbNSc8u7yyDLRHlgJY3AVcWQy6zC8C5CtZwg4J8Hq2tSRphMGlHAFhMQTCvBmTne0HtiWh2kZl/Ny2U0+5pfqbtIeD6f2MUNu/LrzM32a+afkT6V+SoHdcmmPgJ4KBs9/bGHSfRWTktW8HT1V0t6oy0isl9q5o4NSBJq3DFmsdwJyI4cY0bK3TtlGotcmde3GLlypvQV9LUL0c4FSbXxS2422g9I39fTGTcUJWtVNaZ4M1re4jd0nGWvejDXNwlSrWss2WrkcDmCewCLN/SUpKa70mQ7OqNQcX3No2yzkOoR11D4UfJfsefXPxp+b/cyiUhCABOm/fh+unxrFz/4vsxkPiLzQ7d1jZRf+oEZVp/V5G5ef0+Zq7tJ/wBNIH97/wCtoWy7b8hu0OwvM36mH/wNv06n4pkNrfH9B1v8t9mc/wBQXPLON3Jk/wDJY0auhjY7y1108GV1t7hGbd6IvWOrNuiNepFLRilmU0x1YOHZWChsZN+BHNIHoipk1FJYNdN3QKORIaTTUcyUrMGIxgi4K3OZJ2KBBkN5Gyu7oNBOnpUTKGaZ0vDgflACuE3XIG20mDIbyKfXbXNK6ZIaXKaWZeJXxFTiDFSuzhZvWg1GzeUOlT4LdR90a8dTn+8oqGumSWxynKt2g9BB2iLNSnGosSLFOpKDzE6JoPS0yqlDKWHtz2VgwW/FDzgx3A3Xfc7Ix6tPo5YNelUdSOQ0Po1acTGkKLF3xpzQWwsbFWNgD0Gy9UJOTlwYsIKGcCNrnrfOmO8mWyLK2Ey2xY7jMF7bM7ELltzMXKFCKW89SnXryb3VoYaqeI/3t7hE09TOqakuirhJrQz+Aea/mstj6BkfRGfW7R3OzaLq7LSjrxa+xBTVZKNps6tzp5TYZKA51BOaAdFtvSDuBuzOS47yVdRhR7T1fLmRvrvPM+U5IlyZbqeRl5IEvZgbeFzb7ewQYH/h9NU5LWTWr1yStJavO+lXlJdULCczg2CS25zG+7PEohO4jp3MY2ib10x4mp9Jip0m81fAzVOlVWwPptf0xNR7SKG1KPRbMcXrlN+eS20h4Pp/Yxn7e+XXmZHs180/7S71Mrls0h7ZnEl7G53jPflftjK2XWi06UvNHQbUoSTVWPkxxjcMQ01chHX7RVKjPnAEC2/PZDJwjJYkuA6EpRfuvicm1s0oKioZ08BQETpC3z9JJ9Foxbmoqk21podBaUnSppPV8S5p/AXzR7o62j8OPkjz25+NPzf7mcSEIQAI+kZxWpdl2rMuL8VIIuOGUXoJShgiballHmsmttTU8mJwlWlvjQopFyON2OUVo20aecd5dndzq4z3cTTrHrfUVyKk8S8KtiGBSpvYjO7HKxhKVCNN5iLVuJ1ViRno3XOpkUxpUErkiHXNSWtMJLZ4vzHdCSoRlPfeoRuZxhuLQz1CH27/AKZ+JYfV0K7LTXVubKHEt7hGdd6Iu2OrFVluLHZFI0SqqqYoejcYUDRABlL2jrHvgWoj0Oy1Zsjn8re4xsLUwVqLam+yLhKZSproweW7I42Mu0dB4joOUNnCM1hjoTcHlGnTOsVTNUypj4UuSyoMIcsbktxHRs6IrRoRg8onlXlNYZRxKRDhqp4j/e3uERT1IZ6kbSrfbMN4w/CIo1u0eiezz/7GP3JEvTAMoSamSKiSvgi+F5f6b/t7bZRFgt17LM+lovdl38mQv/CvC/136f2XZi/mF4kP/e6e75mWsWuT1CclKTkpNgpzu8xVGQdvJ6OvM3gSwFts+NKW/N5f6LyK3Vb7wvU3uiWl2ip7QfIy81+42aRayjpYD2GKG3U3brzOe9m3/wB0/IggxyCynk7tpNYZYDWyrkjIpMX86kkelSL9ZjVobRqYwzLrbNpN5WUVWl9ZaipGGY4Cb0QYQevefSYfUuJ1Fhi0rWnSeYrj4lREBZHGn8BfNHujtKPw4+SPNLn40/N/uZxIQhABWaR0DJnNjcENvKm17bL8YcptaARDqjT/ANz1/wCId0jA8+p9P/c9b+IOkYZD6oU/9z1v4g6RhkstGaKlU4Ili19pJuTwz4QyUm9QNmkdHy56YJq3XbwIPEEbDDJwUlhj4VJQeUU31MpuM31/4iHq0CfrlQDqXTf3fX/iDq0A65UPPqTTf3PX/iDq0A65UN9FqnTSnDhWYqbjE1wDuNrZmHRt4J5GzuqklgvImK5VzNASSSRiW+5WsPQN0OU2O32Y/V6Vxmet/ELvsXfZ4dXJJ3v638Qb7DpGefVuT+f1v4hN9h0jLSnkKihUFlGwQj4jHxI1fouXOILg4hliU2NuHTEcqalqaNltW4tE403wfcyL9XJPGZ6/8Q3oYl78yXnh6GJ1Zkfn9b+IOhiH5ju/D0D6syPz+t/EHQxD8x3fh6EzR+ipcm5QG53k3NuHRDo01HQo3u1Li7SVR8ORKnSg4KsLgwlWlGpFxmsopUK06M1Om8NEL6Hl8X9aM/8ACLc1/wAwXXh6B9Dy+L+tB+EW/iH5gu/D0PPoSV+bt/iF/CaHiH4/deHoZS9Dygb2J6CcodDZdCLzqMqbcupxccpZ5InxomOEABABTaQ0oyuVSwAyuRe5jAvdp1YVXCHcdrsj2eoVreNWvluWiXDCNUnSM9zZBiPBUufZFZbTupafsaM/Z7Z0FmWV5s2zJ9Uou0twBtJlsAPTaFe0bxf+iNbC2W3hP/8ARG+l5vEdghn4tcc16E/5asOT9Sx0VpAzCVa1wLgiNTZt9Ou3GevM5vb2xqdlGNWi3ut4w+42aUrDKUWGZNhfdxjbo0998Tlas91GvRkmsqFLyVVlBwk3QZ2BtZiDsIh1R0KbxJ8fuOo0rist6CyvNEz6H0j+EvrSv8oZ01tz/RkvU7v6f1QfQ+kfwl9aV/lB01tz/cOp3f0/qv8AUr6qpn080S6hVBIDFeaThJIBupI2qYkjGlUi3BkFRVaMt2oi0drAnhnFWct2Lb7ixSpupNQXeyspqmdOcJKALG9ly3C5zJ4COc/E7mpPEMHc/gFjQpZqtvm8/wChY/RFf+F7Zf8AlEvWb7l+xB+H7I5v9Q+iK/8AC9sv/KE6zfcl+gv4fsjm/wBSNX09XIXHNQKtwLkoczsGRvDZ3t7BZl/A+nsnZdWW5DOfNm2in41B37DGzZ3HT0lN8Dl9qWPU7h0k8rVeTFnWnWaZJm8lKCiwBZmF8yLgAbLWtF2MclWnSTWWUv1wqvKT1BC7qJOhiH1wqvKT1BBuIXoYB9cKryk9QQbqE6GBeaq6yzJ8zkpoUkglWUW2bQR1Qko4I6lJRWUMlbPwLffsH/fohacN6WCrOW6slZ9JTOI7Is9BAg6WQHSMziOyDoYA6s0efSUziOwQvQQ5B0sjJNJuDnYjhaEdCPcCrSLhTcXim9Syj2EFCABaq5RaeVG1nCjrJAHvjj7xZuZLmz1TZctzZ9OXKOTqkmVIoae5sktAMTWzJyFzbMkkxrQhCjDHcjmalSrdVcvi3/zBr0ZrNTVD8nKmYnsTYqwuBt2iFhWhN4TFq2lWlHekuAm90PRiSJkuYgCibiDAbAy2z6Lg+yM2+oKLU4rU3Nj3cpxdObzjQqNAeMbzf3ETbG+M/L+UVPaz5SH938M36xbE6z7hHX22rPNrjRDH3N5h5Ceq2xBgVvsuUsL9F1intJe/F+Bq7Ib6OaXP+CDpTWbSdMLz0o04Atdj1KJlzDIUaE+zkkqXNzTWZbq/55knVPWXSFXNTFJlinJOOYEdcrG2Es+ZvYZAw2tRowjwfEfbXNxUksx93y/3Fnukzz9IGx8FJa+zF/8AKLNnlUs+ZT2jxr48i8qfBbqPuiC4+FLyHWXzEPNEDVN7Vck/mI7VI/eORtHitE9L2jHNtMZ9N6wVSVhpqeVLc4A4xXBtvzxAbo1KlaaqbkUYFG3pOj0k21xwYfSWlv8Aysn1h/8ApBv1/pQvRWn1s0d0We/eMnlABMZ0xgbAeTYsB0BhDbtvo1nvH7OiunljRJ49Sg1ccmTn5RHui/spYoPzZie0bzdr+1fyJOun3yZ1J8Cxrx0M2l2TPUXRK1VdJlOMUu5ZxmLqqk2y3E2HpiOtPdg2ixSjvTSH/WR9B0M4SKinAcqHJVHYKGJALEG+4nK8U4OtJZTLco0ovDRA7ouokiTI74pAVsefLxFlK2JxLe5BFtl7ERJQuG3uyI6tFJb0RO1H+9r5r/DFuWhQrdketMeAPOHuMPodoza2gwahaMQo05gC2Iqt88IAF7dJJirtCrLe3Foamy6EXDpHrkl12n0eY0uXTNUFLgmwIG42uDEcLeUYqUpbuSapdxlNxhDewQZdNTVwdFl8hPTO1rb7ZgZEXsDkDEjnWt8NvMWQKnQu8xUd2SE6oklHZGFmUlWHSI1ITU1lGNUg4ScZaoYJXgjqHuihLVlqOhlDRwQAUC/e1/WT4xHIXPzb8z1Cw/8A5kf7X/J12rVCjCZhKW52K2G3TfK0bTxjicvHeT93XwK2k7ylHFLNKjbLqZam3C4iNdGuKwTS6eSxLL9SbPp5U9RjWXNTaLhXHWN0PajJcSKMp03wbTOXUQC1tSigBVaYFA3ATLADoiDZ0ErmeOT/AHLe36jls+lnmv2Z7rFsTrPuEdPbas4K40Rd9zB+fPXiqHsLD9xFbaS4RZo7GfvTXkVejNTJNW81pdXNLS3wuXl54h0lrnZthkrmVNJOK4k0LOFVtqb4MsNA006RpUU7VM2ciyi5xM1sxYDDcjK4iOq4yo7+7jiPoxlC53N5tYFHXmZi0jUH86j1UVf2i3bLFJFG8ea8hrqfBbqPuircfCl5E1l8xDzRTaFfDUSTwmJ8QvHG0XipF+KPUbuO9QmvBjVrRo1ZlfKw1LyJzy8KYUJuFLk88MLZEi3RGvWgnUWJYbRzltVcaEswzFPjxKvWnR1VRyeV7/nPdgoXnrtBN74z5MR1o1Kcc7xPa1KNae70aRJ7qLWlUyE3N2J6cKqCf+ULeP3YobsxZnJlNqx4k+cfcI0dl/B+7MD2i+bX9q/kS9dPvkzqT4FjXjoZ1Lsjd3EaG86onEeAioOtzc+xB2xUu5cEi9bR4tjBprV7RdTVPVTmmz3BCtLl8pNS8rmlcEpCzWKkFbnO4I3RWjUmo4RYcYt5ZU90bW8YCni7K4lSmI5WY8xCgmPLBJkyUV2YB7MzhcgFzfShxyNqS4HP+57M/wBWi7sL29WLueGDOuF7mTommPAHnD3GJrftGVW7Iydzt/spovscG3C6j5eyKm0V768jV2Q/+nJeP8Ean0dMxzJuj56FSxxocrG97ZixGZscodKrHdUa8WMjQmpynazT46EnV7SJNU8ufJRKgjN1yJsAbNmRmLG44CGV6S6JShLMeRLa1m67hUilLmhU7oMzk69iBtRCw4mxF+wCLFjJ9GU9pRXTPyRZSDdVPQPdDZakK0M4QUIAFuqm4J5YbVcMP9pB/aOOvHi5k+TPVNlw39nwjzjg6r9jXU5B50qYBcXsRY3sbZgggRsRlCtDwZzMo1Larh8Gip+oFF5D+u/ziPqlLkWPxO45/oi1lS5FBT2HMky7nMknMknbmSSdkSpRpRx3FZupcVObZy7QdRytVOmWtjxvbhjmA29sRbNea8n4fyWPaKG5Z048ml+jJWsWxOs+4R09tqzgbjQk6h6QlyahjNdUVpZGJjYXxLYXOXGGX8HKmt1aMtbKqxp1XvPGUX1bqJTznM6nnTJTOSxaW2JTiN2tvzvuNoz43M4rElnzNaVjTm96EmvJknRGr1Ho0maZtnIKl5rqMiQTYZDaB0wypVqVuGOHgOpUKNu95vjzbOUabqBNqpzqbq01yp4qXOE9lo1aaxBLwMSrLeqSa5j3U+C3UfdFG4+FLyLdl8xDzQuyHwsrcCD2G8cVB4kmerVFvQa5o6LpTRVLpHCwm3ZAQrSnFxnfMZ7+i8bsoU62HniclTq1rbKa800QZeokoHHUT500LsxtYAdJNz2EQ1WsVxk2yR383whFLyQv90zSUudMkiU6uEV74SGALFcrjfzYr3k1KSwy5s2nKEZOSxnBH1Y8SfOPuEauy/g/dnNe0XzS/tX8iXrp98mdSfAsa8dDOpdkau5xrZIpKabLYWmly+J5kiUhuoVRimODlhzsDt3xUuacnLPcXreaSaETWjTDvPZZc92koqS1wuwRgiAMwF7EM+Jr2zvDqcUloEpcShAtsiQaMnc+++p5r/CYCC4+Gzo+mPAHnD3GJ7ftGTW7Jjq1pk0s3EQSjZOB7COkfuYfdUOljw17h1nc9BPL0eox02ikdmm0NWJYbwlFjboIvcdRGUUHXaW5WhnBpRtk2529TCZZ6F0AJLtOmTDNmkHnnIAb7ZnPLbfZENa5c4qEVhLuLNvZqlJ1JSzJ95zrugaTSfVkyyCqIExDYxBYmx3jnW9Bi9aQcKfHzMy+qqpVzHu4F1S+Anmr7hDXqQm2EFCABV0scE1sWVzcHcQeEclf0ZxrybWp6dsS6pTs4RT4pYZok6RaXnKmuh4qzLfrttivTc4aGjWhRqr3kmZfWKq/8zO9dosdNU5sp9UofSiJWaQmTbcrMd7bMTFrdVzlDZTlLVkkKUIdlJFrqpKONmtzcNr9JIP7Rp7Kg99y7sfyc37TVodDGmnxzn7YZN1luEVrEqCcVs7XGR6so6OhJJ8Thq0W1wF3vxPKHti5vorbjIy1RlG8iayX8hmX3WvEE4xfdksU6k46PBGmTcRuzFjxJue05wJY0Qrk28tmdJKMx1VBckjIf97IRvCBHR54JVgNpBt2ZRQqxcoSSLltNQqxk9E0KbVKjJrqRtBBuI4uVKUXho9Wp14TipRfBkefNUnErWYbxcHth0N6IypuSRqqa2ZMtykx3tsxMW95iWUm9WV404R7KSNN4QfkbtXZRWSMQtckjqy+UdHs6Eo0ePM4Tb1WFS69x5wkhJ18QpVM7ghHC4W3GygEX43GyNKMinR4x4C2apPKEOyiXDIkxlvkQREbJV4mOMcRCCjV3OaZmqhMA5iK2JtwLCwF+OeyAr3MluYOg6avydwCbEE222sc/aIloyxIy6iyig79TyvfF3eRW3WR6p5bZhhi3Gx7IZJpjoppkYVDYcONsPk4jbsvaI91Zzgm3pYxlmKKWNlFydgELnA0fpC2VQdoAB9Aio9SYzhBQgACIRpMVSa0Z5hHAQm7HkO6SfNhhHAQbkeQdJPmwwDgINyPIOlnzfqew4Y228sIAPMI4CFyIGEcBBkDzAOA7IMhg9CgbBCAewCgRCOKfcOU5LRnmEcBCbseQdJLmwwDgINyPIXpJ836hhHAQbseQdJPm/U9hwwCIAXAx5McB2CAMhyY4DsEAZZ5yS+SvYIBcszAtsgECAQ8wjgIXLAMI4CDIBgHAdkGQwAUDYIMgewgoQAEABAAQAEABAAQAEABAAQAEABAAQAEABAAQAEABAAQAEABAAQAEABAAQAEABAAQAEABAAQAEABAAQAEABAAQAEABAAQAEABAAQAEABAAQAEABAAQAEABAAQAEABAAQAEABAAQAEABAAQAEABAAQAEABAAQAEABAAQAEABAAQAEABAAQAEABAAQAEABAAQAEABAAQAEABAAQ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47799" y="1558990"/>
            <a:ext cx="6054505" cy="4036337"/>
          </a:xfrm>
          <a:prstGeom prst="rect">
            <a:avLst/>
          </a:prstGeom>
        </p:spPr>
      </p:pic>
      <p:sp>
        <p:nvSpPr>
          <p:cNvPr id="4" name="TextBox 3"/>
          <p:cNvSpPr txBox="1"/>
          <p:nvPr/>
        </p:nvSpPr>
        <p:spPr>
          <a:xfrm>
            <a:off x="2057399" y="1955888"/>
            <a:ext cx="5029200" cy="3416320"/>
          </a:xfrm>
          <a:prstGeom prst="rect">
            <a:avLst/>
          </a:prstGeom>
          <a:noFill/>
        </p:spPr>
        <p:txBody>
          <a:bodyPr wrap="square" rtlCol="0">
            <a:spAutoFit/>
          </a:bodyPr>
          <a:lstStyle/>
          <a:p>
            <a:r>
              <a:rPr lang="en-US" sz="3600" dirty="0" smtClean="0">
                <a:latin typeface="Arial Black" panose="020B0A04020102020204" pitchFamily="34" charset="0"/>
                <a:ea typeface="Segoe UI Black" panose="020B0A02040204020203" pitchFamily="34" charset="0"/>
                <a:cs typeface="Segoe UI Black" panose="020B0A02040204020203" pitchFamily="34" charset="0"/>
              </a:rPr>
              <a:t>The medical record </a:t>
            </a:r>
            <a:r>
              <a:rPr lang="en-US" sz="3600" strike="sngStrike" dirty="0" smtClean="0">
                <a:latin typeface="Arial Black" panose="020B0A04020102020204" pitchFamily="34" charset="0"/>
                <a:ea typeface="Segoe UI Black" panose="020B0A02040204020203" pitchFamily="34" charset="0"/>
                <a:cs typeface="Segoe UI Black" panose="020B0A02040204020203" pitchFamily="34" charset="0"/>
              </a:rPr>
              <a:t>could be </a:t>
            </a:r>
            <a:r>
              <a:rPr lang="en-US" sz="3600" dirty="0" smtClean="0">
                <a:solidFill>
                  <a:schemeClr val="accent1">
                    <a:lumMod val="75000"/>
                  </a:schemeClr>
                </a:solidFill>
                <a:latin typeface="Arial Black" panose="020B0A04020102020204" pitchFamily="34" charset="0"/>
                <a:ea typeface="Segoe UI Black" panose="020B0A02040204020203" pitchFamily="34" charset="0"/>
                <a:cs typeface="Segoe UI Black" panose="020B0A02040204020203" pitchFamily="34" charset="0"/>
              </a:rPr>
              <a:t>WILL BE </a:t>
            </a:r>
            <a:r>
              <a:rPr lang="en-US" sz="3600" dirty="0" smtClean="0">
                <a:latin typeface="Arial Black" panose="020B0A04020102020204" pitchFamily="34" charset="0"/>
                <a:ea typeface="Segoe UI Black" panose="020B0A02040204020203" pitchFamily="34" charset="0"/>
                <a:cs typeface="Segoe UI Black" panose="020B0A02040204020203" pitchFamily="34" charset="0"/>
              </a:rPr>
              <a:t>the most important piece of evidence in a malpractice trial. </a:t>
            </a:r>
            <a:endParaRPr lang="en-US" sz="3600" dirty="0">
              <a:latin typeface="Arial Black" panose="020B0A04020102020204" pitchFamily="34" charset="0"/>
              <a:ea typeface="Segoe UI Black" panose="020B0A02040204020203" pitchFamily="34" charset="0"/>
              <a:cs typeface="Segoe UI Black" panose="020B0A02040204020203" pitchFamily="34" charset="0"/>
            </a:endParaRPr>
          </a:p>
        </p:txBody>
      </p:sp>
      <p:sp>
        <p:nvSpPr>
          <p:cNvPr id="8" name="Title 2"/>
          <p:cNvSpPr>
            <a:spLocks noGrp="1"/>
          </p:cNvSpPr>
          <p:nvPr>
            <p:ph type="title"/>
          </p:nvPr>
        </p:nvSpPr>
        <p:spPr>
          <a:xfrm>
            <a:off x="688764" y="274638"/>
            <a:ext cx="7998035" cy="1143000"/>
          </a:xfrm>
        </p:spPr>
        <p:txBody>
          <a:bodyPr/>
          <a:lstStyle/>
          <a:p>
            <a:r>
              <a:rPr lang="en-US" dirty="0" smtClean="0"/>
              <a:t>Medical Records</a:t>
            </a:r>
            <a:endParaRPr lang="en-US" dirty="0"/>
          </a:p>
        </p:txBody>
      </p:sp>
    </p:spTree>
    <p:extLst>
      <p:ext uri="{BB962C8B-B14F-4D97-AF65-F5344CB8AC3E}">
        <p14:creationId xmlns:p14="http://schemas.microsoft.com/office/powerpoint/2010/main" val="3089987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Your Lawyer’s Diagnosis?</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687805" y="1802275"/>
            <a:ext cx="3255795" cy="3265124"/>
          </a:xfrm>
        </p:spPr>
      </p:pic>
    </p:spTree>
    <p:extLst>
      <p:ext uri="{BB962C8B-B14F-4D97-AF65-F5344CB8AC3E}">
        <p14:creationId xmlns:p14="http://schemas.microsoft.com/office/powerpoint/2010/main" val="1506847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Poor Communication = Errors</a:t>
            </a:r>
            <a:endParaRPr lang="en-US" dirty="0"/>
          </a:p>
        </p:txBody>
      </p:sp>
      <p:sp>
        <p:nvSpPr>
          <p:cNvPr id="3" name="Content Placeholder 2"/>
          <p:cNvSpPr>
            <a:spLocks noGrp="1"/>
          </p:cNvSpPr>
          <p:nvPr>
            <p:ph idx="1"/>
          </p:nvPr>
        </p:nvSpPr>
        <p:spPr>
          <a:xfrm>
            <a:off x="4020110" y="1600200"/>
            <a:ext cx="4666690" cy="4255073"/>
          </a:xfrm>
        </p:spPr>
        <p:txBody>
          <a:bodyPr/>
          <a:lstStyle/>
          <a:p>
            <a:r>
              <a:rPr lang="en-US" sz="2000" dirty="0" smtClean="0">
                <a:solidFill>
                  <a:schemeClr val="tx1">
                    <a:lumMod val="75000"/>
                    <a:lumOff val="25000"/>
                  </a:schemeClr>
                </a:solidFill>
              </a:rPr>
              <a:t>44%: Direct breakdown in communications with patients or among colleagues during care</a:t>
            </a:r>
          </a:p>
          <a:p>
            <a:r>
              <a:rPr lang="en-US" sz="2000" dirty="0" smtClean="0">
                <a:solidFill>
                  <a:schemeClr val="tx1">
                    <a:lumMod val="75000"/>
                    <a:lumOff val="25000"/>
                  </a:schemeClr>
                </a:solidFill>
              </a:rPr>
              <a:t>33%: Communications via medical record</a:t>
            </a:r>
          </a:p>
          <a:p>
            <a:pPr lvl="1"/>
            <a:r>
              <a:rPr lang="en-US" dirty="0" smtClean="0">
                <a:solidFill>
                  <a:schemeClr val="tx1">
                    <a:lumMod val="75000"/>
                    <a:lumOff val="25000"/>
                  </a:schemeClr>
                </a:solidFill>
              </a:rPr>
              <a:t>21%: Lack of correct information in the medical record</a:t>
            </a:r>
          </a:p>
          <a:p>
            <a:pPr lvl="1"/>
            <a:r>
              <a:rPr lang="en-US" dirty="0" smtClean="0">
                <a:solidFill>
                  <a:schemeClr val="tx1">
                    <a:lumMod val="75000"/>
                    <a:lumOff val="25000"/>
                  </a:schemeClr>
                </a:solidFill>
              </a:rPr>
              <a:t>12%: Inaccessibility of medical records</a:t>
            </a:r>
          </a:p>
          <a:p>
            <a:r>
              <a:rPr lang="en-US" sz="2000" dirty="0">
                <a:solidFill>
                  <a:schemeClr val="tx1">
                    <a:lumMod val="75000"/>
                    <a:lumOff val="25000"/>
                  </a:schemeClr>
                </a:solidFill>
              </a:rPr>
              <a:t>23%: Follow up issues with patients/colleagues</a:t>
            </a:r>
          </a:p>
        </p:txBody>
      </p:sp>
      <p:pic>
        <p:nvPicPr>
          <p:cNvPr id="5" name="Picture 4" descr="Screen Shot 2015-09-03 at 9.51.18 AM.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828" y="1676400"/>
            <a:ext cx="3087800" cy="4054476"/>
          </a:xfrm>
          <a:prstGeom prst="rect">
            <a:avLst/>
          </a:prstGeom>
        </p:spPr>
      </p:pic>
    </p:spTree>
    <p:extLst>
      <p:ext uri="{BB962C8B-B14F-4D97-AF65-F5344CB8AC3E}">
        <p14:creationId xmlns:p14="http://schemas.microsoft.com/office/powerpoint/2010/main" val="784682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These Three Areas…</a:t>
            </a:r>
            <a:br>
              <a:rPr lang="en-US" dirty="0" smtClean="0"/>
            </a:br>
            <a:r>
              <a:rPr lang="en-US" dirty="0" smtClean="0"/>
              <a:t>And You </a:t>
            </a:r>
            <a:r>
              <a:rPr lang="en-US" i="1" dirty="0" smtClean="0">
                <a:solidFill>
                  <a:schemeClr val="accent1">
                    <a:lumMod val="75000"/>
                  </a:schemeClr>
                </a:solidFill>
                <a:effectLst>
                  <a:outerShdw blurRad="38100" dist="38100" dir="2700000" algn="tl">
                    <a:srgbClr val="000000">
                      <a:alpha val="43137"/>
                    </a:srgbClr>
                  </a:outerShdw>
                </a:effectLst>
              </a:rPr>
              <a:t>Will</a:t>
            </a:r>
            <a:r>
              <a:rPr lang="en-US" dirty="0" smtClean="0"/>
              <a:t> Reduce the Risk of Lawsuits</a:t>
            </a:r>
            <a:endParaRPr lang="en-US" dirty="0"/>
          </a:p>
        </p:txBody>
      </p:sp>
      <p:sp>
        <p:nvSpPr>
          <p:cNvPr id="3" name="Content Placeholder 2"/>
          <p:cNvSpPr>
            <a:spLocks noGrp="1"/>
          </p:cNvSpPr>
          <p:nvPr>
            <p:ph idx="1"/>
          </p:nvPr>
        </p:nvSpPr>
        <p:spPr>
          <a:xfrm>
            <a:off x="4020110" y="1600200"/>
            <a:ext cx="4666690" cy="4255073"/>
          </a:xfrm>
        </p:spPr>
        <p:txBody>
          <a:bodyPr/>
          <a:lstStyle/>
          <a:p>
            <a:endParaRPr lang="en-US" sz="2000" dirty="0" smtClean="0">
              <a:solidFill>
                <a:schemeClr val="tx1">
                  <a:lumMod val="75000"/>
                  <a:lumOff val="25000"/>
                </a:schemeClr>
              </a:solidFill>
            </a:endParaRPr>
          </a:p>
          <a:p>
            <a:r>
              <a:rPr lang="en-US" sz="2000" dirty="0" smtClean="0">
                <a:solidFill>
                  <a:schemeClr val="tx1">
                    <a:lumMod val="75000"/>
                    <a:lumOff val="25000"/>
                  </a:schemeClr>
                </a:solidFill>
              </a:rPr>
              <a:t>Effective Communication</a:t>
            </a:r>
          </a:p>
          <a:p>
            <a:endParaRPr lang="en-US" sz="2000" dirty="0" smtClean="0">
              <a:solidFill>
                <a:schemeClr val="tx1">
                  <a:lumMod val="75000"/>
                  <a:lumOff val="25000"/>
                </a:schemeClr>
              </a:solidFill>
            </a:endParaRPr>
          </a:p>
          <a:p>
            <a:r>
              <a:rPr lang="en-US" sz="2000" dirty="0" smtClean="0"/>
              <a:t>Consistent Office Processes and Systems</a:t>
            </a:r>
          </a:p>
          <a:p>
            <a:endParaRPr lang="en-US" sz="2000" dirty="0" smtClean="0"/>
          </a:p>
          <a:p>
            <a:r>
              <a:rPr lang="en-US" sz="2000" dirty="0" smtClean="0">
                <a:solidFill>
                  <a:schemeClr val="tx1">
                    <a:lumMod val="75000"/>
                    <a:lumOff val="25000"/>
                  </a:schemeClr>
                </a:solidFill>
              </a:rPr>
              <a:t>Good Medical Record Documentation</a:t>
            </a:r>
            <a:endParaRPr lang="en-US" sz="2000" dirty="0">
              <a:solidFill>
                <a:schemeClr val="tx1">
                  <a:lumMod val="75000"/>
                  <a:lumOff val="25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830" y="1676400"/>
            <a:ext cx="2695795" cy="4054476"/>
          </a:xfrm>
          <a:prstGeom prst="rect">
            <a:avLst/>
          </a:prstGeom>
        </p:spPr>
      </p:pic>
    </p:spTree>
    <p:extLst>
      <p:ext uri="{BB962C8B-B14F-4D97-AF65-F5344CB8AC3E}">
        <p14:creationId xmlns:p14="http://schemas.microsoft.com/office/powerpoint/2010/main" val="4057872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Effective Communication</a:t>
            </a:r>
            <a:endParaRPr lang="en-US" dirty="0"/>
          </a:p>
        </p:txBody>
      </p:sp>
    </p:spTree>
    <p:extLst>
      <p:ext uri="{BB962C8B-B14F-4D97-AF65-F5344CB8AC3E}">
        <p14:creationId xmlns:p14="http://schemas.microsoft.com/office/powerpoint/2010/main" val="9677830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Patient’s Point of View</a:t>
            </a:r>
            <a:endParaRPr lang="en-US" dirty="0"/>
          </a:p>
        </p:txBody>
      </p:sp>
      <p:pic>
        <p:nvPicPr>
          <p:cNvPr id="5" name="Picture 2" descr="http://www.glasbergen.com/wp-content/gallery/miscmedical/toon_179.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06750" y="2336800"/>
            <a:ext cx="354330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0342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Harm + Bad Experience = Lawsuit</a:t>
            </a:r>
            <a:endParaRPr lang="en-US" dirty="0"/>
          </a:p>
        </p:txBody>
      </p:sp>
      <p:sp>
        <p:nvSpPr>
          <p:cNvPr id="3" name="Content Placeholder 2"/>
          <p:cNvSpPr>
            <a:spLocks noGrp="1"/>
          </p:cNvSpPr>
          <p:nvPr>
            <p:ph idx="1"/>
          </p:nvPr>
        </p:nvSpPr>
        <p:spPr>
          <a:xfrm>
            <a:off x="1270066" y="1600200"/>
            <a:ext cx="5951349" cy="4255073"/>
          </a:xfrm>
        </p:spPr>
        <p:txBody>
          <a:bodyPr/>
          <a:lstStyle/>
          <a:p>
            <a:r>
              <a:rPr lang="en-US" dirty="0" smtClean="0">
                <a:solidFill>
                  <a:schemeClr val="tx1">
                    <a:lumMod val="75000"/>
                    <a:lumOff val="25000"/>
                  </a:schemeClr>
                </a:solidFill>
              </a:rPr>
              <a:t>Good care + GOOD communication = </a:t>
            </a:r>
            <a:r>
              <a:rPr lang="en-US" dirty="0" smtClean="0">
                <a:solidFill>
                  <a:schemeClr val="accent2">
                    <a:lumMod val="75000"/>
                  </a:schemeClr>
                </a:solidFill>
              </a:rPr>
              <a:t>LOWEST</a:t>
            </a:r>
            <a:r>
              <a:rPr lang="en-US" dirty="0" smtClean="0">
                <a:solidFill>
                  <a:schemeClr val="tx1">
                    <a:lumMod val="75000"/>
                    <a:lumOff val="25000"/>
                  </a:schemeClr>
                </a:solidFill>
              </a:rPr>
              <a:t> risk of lawsuit</a:t>
            </a:r>
          </a:p>
          <a:p>
            <a:endParaRPr lang="en-US" dirty="0" smtClean="0">
              <a:solidFill>
                <a:schemeClr val="tx1">
                  <a:lumMod val="75000"/>
                  <a:lumOff val="25000"/>
                </a:schemeClr>
              </a:solidFill>
            </a:endParaRPr>
          </a:p>
          <a:p>
            <a:r>
              <a:rPr lang="en-US" dirty="0" smtClean="0">
                <a:solidFill>
                  <a:schemeClr val="tx1">
                    <a:lumMod val="75000"/>
                    <a:lumOff val="25000"/>
                  </a:schemeClr>
                </a:solidFill>
              </a:rPr>
              <a:t>Good care + BAD communication = </a:t>
            </a:r>
            <a:r>
              <a:rPr lang="en-US" dirty="0" smtClean="0">
                <a:solidFill>
                  <a:schemeClr val="accent3">
                    <a:lumMod val="75000"/>
                  </a:schemeClr>
                </a:solidFill>
              </a:rPr>
              <a:t>HIGHER</a:t>
            </a:r>
            <a:r>
              <a:rPr lang="en-US" dirty="0" smtClean="0">
                <a:solidFill>
                  <a:schemeClr val="tx1">
                    <a:lumMod val="75000"/>
                    <a:lumOff val="25000"/>
                  </a:schemeClr>
                </a:solidFill>
              </a:rPr>
              <a:t> risk of lawsuit</a:t>
            </a:r>
          </a:p>
          <a:p>
            <a:endParaRPr lang="en-US" dirty="0" smtClean="0">
              <a:solidFill>
                <a:schemeClr val="tx1">
                  <a:lumMod val="75000"/>
                  <a:lumOff val="25000"/>
                </a:schemeClr>
              </a:solidFill>
            </a:endParaRPr>
          </a:p>
          <a:p>
            <a:r>
              <a:rPr lang="en-US" dirty="0" smtClean="0">
                <a:solidFill>
                  <a:schemeClr val="tx1">
                    <a:lumMod val="75000"/>
                    <a:lumOff val="25000"/>
                  </a:schemeClr>
                </a:solidFill>
              </a:rPr>
              <a:t>BAD care + BAD communication = </a:t>
            </a:r>
            <a:r>
              <a:rPr lang="en-US" dirty="0" smtClean="0">
                <a:solidFill>
                  <a:schemeClr val="accent4">
                    <a:lumMod val="75000"/>
                  </a:schemeClr>
                </a:solidFill>
              </a:rPr>
              <a:t>ALMOST</a:t>
            </a:r>
            <a:r>
              <a:rPr lang="en-US" dirty="0" smtClean="0">
                <a:solidFill>
                  <a:schemeClr val="tx1">
                    <a:lumMod val="75000"/>
                    <a:lumOff val="25000"/>
                  </a:schemeClr>
                </a:solidFill>
              </a:rPr>
              <a:t> CERTAIN lawsuit</a:t>
            </a:r>
          </a:p>
        </p:txBody>
      </p:sp>
    </p:spTree>
    <p:extLst>
      <p:ext uri="{BB962C8B-B14F-4D97-AF65-F5344CB8AC3E}">
        <p14:creationId xmlns:p14="http://schemas.microsoft.com/office/powerpoint/2010/main" val="29398094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233a79aa-3472-4019-9b53-c58c406bb027"/>
  <p:tag name="TPVERSION" val="6"/>
  <p:tag name="TPFULLVERSION" val="7.3.0.116"/>
  <p:tag name="PPTVERSION" val="16"/>
  <p:tag name="TPOS" val="2"/>
  <p:tag name="TPLASTSAVEVERSION" val="6.2 PC"/>
</p:tagLst>
</file>

<file path=ppt/theme/theme1.xml><?xml version="1.0" encoding="utf-8"?>
<a:theme xmlns:a="http://schemas.openxmlformats.org/drawingml/2006/main" name="SVMIC_PPT Template">
  <a:themeElements>
    <a:clrScheme name="SVMIC Presentation">
      <a:dk1>
        <a:sysClr val="windowText" lastClr="000000"/>
      </a:dk1>
      <a:lt1>
        <a:sysClr val="window" lastClr="FFFFFF"/>
      </a:lt1>
      <a:dk2>
        <a:srgbClr val="002F7D"/>
      </a:dk2>
      <a:lt2>
        <a:srgbClr val="D7D2CB"/>
      </a:lt2>
      <a:accent1>
        <a:srgbClr val="753BBD"/>
      </a:accent1>
      <a:accent2>
        <a:srgbClr val="00B14D"/>
      </a:accent2>
      <a:accent3>
        <a:srgbClr val="F68D2E"/>
      </a:accent3>
      <a:accent4>
        <a:srgbClr val="E1523D"/>
      </a:accent4>
      <a:accent5>
        <a:srgbClr val="006A52"/>
      </a:accent5>
      <a:accent6>
        <a:srgbClr val="002F6C"/>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SVMIC_PPT Template</Template>
  <TotalTime>427</TotalTime>
  <Words>7681</Words>
  <Application>Microsoft Office PowerPoint</Application>
  <PresentationFormat>On-screen Show (4:3)</PresentationFormat>
  <Paragraphs>750</Paragraphs>
  <Slides>46</Slides>
  <Notes>45</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SVMIC_PPT Template</vt:lpstr>
      <vt:lpstr>PowerPoint Presentation</vt:lpstr>
      <vt:lpstr>Do you feel like the sharks are circling and its all you can do to stay out of the water?</vt:lpstr>
      <vt:lpstr>SVMIC Claims with a Loss by Location</vt:lpstr>
      <vt:lpstr>SVMIC Paid Claims in Physician Offices (last 5 years)</vt:lpstr>
      <vt:lpstr>Poor Communication = Errors</vt:lpstr>
      <vt:lpstr>Improve These Three Areas… And You Will Reduce the Risk of Lawsuits</vt:lpstr>
      <vt:lpstr>Effective Communication</vt:lpstr>
      <vt:lpstr>The Patient’s Point of View</vt:lpstr>
      <vt:lpstr>Harm + Bad Experience = Lawsuit</vt:lpstr>
      <vt:lpstr>What Goes Wrong?</vt:lpstr>
      <vt:lpstr>How Patients Hear Us</vt:lpstr>
      <vt:lpstr>“Good Care” vs. “Bad Care”</vt:lpstr>
      <vt:lpstr>Creating a Positive Perception Begins at the First Contact</vt:lpstr>
      <vt:lpstr>Don’t Forget the Family</vt:lpstr>
      <vt:lpstr>The Moral of the Story</vt:lpstr>
      <vt:lpstr>Consistent Office Processes</vt:lpstr>
      <vt:lpstr>Tracking</vt:lpstr>
      <vt:lpstr>Information Overload</vt:lpstr>
      <vt:lpstr>The Importance of Test Handling</vt:lpstr>
      <vt:lpstr>The Next Year (2009)</vt:lpstr>
      <vt:lpstr>2009</vt:lpstr>
      <vt:lpstr>The Following Year (2010)</vt:lpstr>
      <vt:lpstr>Communicating Information</vt:lpstr>
      <vt:lpstr>Risks Associated with Tasking</vt:lpstr>
      <vt:lpstr>Unattended Task Boxes</vt:lpstr>
      <vt:lpstr>Telephone Call Handling</vt:lpstr>
      <vt:lpstr>After-Hours Calls</vt:lpstr>
      <vt:lpstr>Good Medical Record Documentation</vt:lpstr>
      <vt:lpstr>Why Discuss Documentation?</vt:lpstr>
      <vt:lpstr>Medical Records</vt:lpstr>
      <vt:lpstr>Basic Considerations</vt:lpstr>
      <vt:lpstr>Common Documentation Issues</vt:lpstr>
      <vt:lpstr>Pitfalls with Electronic Records</vt:lpstr>
      <vt:lpstr>PowerPoint Presentation</vt:lpstr>
      <vt:lpstr>PowerPoint Presentation</vt:lpstr>
      <vt:lpstr>Information Carryover?  Verify!</vt:lpstr>
      <vt:lpstr>Electronic Records – Tips and Tools</vt:lpstr>
      <vt:lpstr>Timely Completion of Notes</vt:lpstr>
      <vt:lpstr>Patient Non-compliance Challenges</vt:lpstr>
      <vt:lpstr>Patient Non-compliance Solutions</vt:lpstr>
      <vt:lpstr>How much is enough?</vt:lpstr>
      <vt:lpstr>Informed Consent</vt:lpstr>
      <vt:lpstr>Documentation Do’s</vt:lpstr>
      <vt:lpstr>Documentation Don’ts</vt:lpstr>
      <vt:lpstr>Medical Records</vt:lpstr>
      <vt:lpstr>What is Your Lawyer’s Diagnosis?</vt:lpstr>
    </vt:vector>
  </TitlesOfParts>
  <Company>SVMIC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Judy Musgrove</dc:creator>
  <cp:lastModifiedBy>Christi Granstaff</cp:lastModifiedBy>
  <cp:revision>12</cp:revision>
  <dcterms:created xsi:type="dcterms:W3CDTF">2015-11-19T20:59:05Z</dcterms:created>
  <dcterms:modified xsi:type="dcterms:W3CDTF">2016-10-11T16:01:22Z</dcterms:modified>
</cp:coreProperties>
</file>